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3" r:id="rId1"/>
  </p:sldMasterIdLst>
  <p:notesMasterIdLst>
    <p:notesMasterId r:id="rId274"/>
  </p:notesMasterIdLst>
  <p:handoutMasterIdLst>
    <p:handoutMasterId r:id="rId275"/>
  </p:handoutMasterIdLst>
  <p:sldIdLst>
    <p:sldId id="256" r:id="rId2"/>
    <p:sldId id="794" r:id="rId3"/>
    <p:sldId id="796" r:id="rId4"/>
    <p:sldId id="797" r:id="rId5"/>
    <p:sldId id="798" r:id="rId6"/>
    <p:sldId id="799" r:id="rId7"/>
    <p:sldId id="928" r:id="rId8"/>
    <p:sldId id="800" r:id="rId9"/>
    <p:sldId id="795" r:id="rId10"/>
    <p:sldId id="257" r:id="rId11"/>
    <p:sldId id="258" r:id="rId12"/>
    <p:sldId id="266" r:id="rId13"/>
    <p:sldId id="263" r:id="rId14"/>
    <p:sldId id="264" r:id="rId15"/>
    <p:sldId id="265" r:id="rId16"/>
    <p:sldId id="801" r:id="rId17"/>
    <p:sldId id="267" r:id="rId18"/>
    <p:sldId id="802" r:id="rId19"/>
    <p:sldId id="803" r:id="rId20"/>
    <p:sldId id="271" r:id="rId21"/>
    <p:sldId id="272" r:id="rId22"/>
    <p:sldId id="273" r:id="rId23"/>
    <p:sldId id="804" r:id="rId24"/>
    <p:sldId id="805" r:id="rId25"/>
    <p:sldId id="281" r:id="rId26"/>
    <p:sldId id="275" r:id="rId27"/>
    <p:sldId id="276" r:id="rId28"/>
    <p:sldId id="806" r:id="rId29"/>
    <p:sldId id="277" r:id="rId30"/>
    <p:sldId id="278" r:id="rId31"/>
    <p:sldId id="279" r:id="rId32"/>
    <p:sldId id="300" r:id="rId33"/>
    <p:sldId id="280" r:id="rId34"/>
    <p:sldId id="282" r:id="rId35"/>
    <p:sldId id="283" r:id="rId36"/>
    <p:sldId id="284" r:id="rId37"/>
    <p:sldId id="286" r:id="rId38"/>
    <p:sldId id="287" r:id="rId39"/>
    <p:sldId id="288" r:id="rId40"/>
    <p:sldId id="290" r:id="rId41"/>
    <p:sldId id="301" r:id="rId42"/>
    <p:sldId id="310" r:id="rId43"/>
    <p:sldId id="316" r:id="rId44"/>
    <p:sldId id="311" r:id="rId45"/>
    <p:sldId id="312" r:id="rId46"/>
    <p:sldId id="318" r:id="rId47"/>
    <p:sldId id="319" r:id="rId48"/>
    <p:sldId id="320" r:id="rId49"/>
    <p:sldId id="313" r:id="rId50"/>
    <p:sldId id="315" r:id="rId51"/>
    <p:sldId id="321" r:id="rId52"/>
    <p:sldId id="322" r:id="rId53"/>
    <p:sldId id="323" r:id="rId54"/>
    <p:sldId id="324" r:id="rId55"/>
    <p:sldId id="325" r:id="rId56"/>
    <p:sldId id="326" r:id="rId57"/>
    <p:sldId id="327" r:id="rId58"/>
    <p:sldId id="328" r:id="rId59"/>
    <p:sldId id="329" r:id="rId60"/>
    <p:sldId id="330" r:id="rId61"/>
    <p:sldId id="331" r:id="rId62"/>
    <p:sldId id="332" r:id="rId63"/>
    <p:sldId id="807" r:id="rId64"/>
    <p:sldId id="808" r:id="rId65"/>
    <p:sldId id="333" r:id="rId66"/>
    <p:sldId id="337" r:id="rId67"/>
    <p:sldId id="338" r:id="rId68"/>
    <p:sldId id="345" r:id="rId69"/>
    <p:sldId id="346" r:id="rId70"/>
    <p:sldId id="347" r:id="rId71"/>
    <p:sldId id="348" r:id="rId72"/>
    <p:sldId id="349" r:id="rId73"/>
    <p:sldId id="350" r:id="rId74"/>
    <p:sldId id="351" r:id="rId75"/>
    <p:sldId id="353" r:id="rId76"/>
    <p:sldId id="354" r:id="rId77"/>
    <p:sldId id="352" r:id="rId78"/>
    <p:sldId id="355" r:id="rId79"/>
    <p:sldId id="356" r:id="rId80"/>
    <p:sldId id="357" r:id="rId81"/>
    <p:sldId id="358" r:id="rId82"/>
    <p:sldId id="359" r:id="rId83"/>
    <p:sldId id="361" r:id="rId84"/>
    <p:sldId id="339" r:id="rId85"/>
    <p:sldId id="340" r:id="rId86"/>
    <p:sldId id="341" r:id="rId87"/>
    <p:sldId id="342" r:id="rId88"/>
    <p:sldId id="343" r:id="rId89"/>
    <p:sldId id="344" r:id="rId90"/>
    <p:sldId id="362" r:id="rId91"/>
    <p:sldId id="363" r:id="rId92"/>
    <p:sldId id="364" r:id="rId93"/>
    <p:sldId id="365" r:id="rId94"/>
    <p:sldId id="366" r:id="rId95"/>
    <p:sldId id="367" r:id="rId96"/>
    <p:sldId id="368" r:id="rId97"/>
    <p:sldId id="369" r:id="rId98"/>
    <p:sldId id="370" r:id="rId99"/>
    <p:sldId id="371" r:id="rId100"/>
    <p:sldId id="372" r:id="rId101"/>
    <p:sldId id="373" r:id="rId102"/>
    <p:sldId id="374" r:id="rId103"/>
    <p:sldId id="375" r:id="rId104"/>
    <p:sldId id="376" r:id="rId105"/>
    <p:sldId id="377" r:id="rId106"/>
    <p:sldId id="380" r:id="rId107"/>
    <p:sldId id="381" r:id="rId108"/>
    <p:sldId id="382" r:id="rId109"/>
    <p:sldId id="383" r:id="rId110"/>
    <p:sldId id="384" r:id="rId111"/>
    <p:sldId id="385" r:id="rId112"/>
    <p:sldId id="386" r:id="rId113"/>
    <p:sldId id="388" r:id="rId114"/>
    <p:sldId id="812" r:id="rId115"/>
    <p:sldId id="813" r:id="rId116"/>
    <p:sldId id="814" r:id="rId117"/>
    <p:sldId id="391" r:id="rId118"/>
    <p:sldId id="392" r:id="rId119"/>
    <p:sldId id="393" r:id="rId120"/>
    <p:sldId id="394" r:id="rId121"/>
    <p:sldId id="396" r:id="rId122"/>
    <p:sldId id="397" r:id="rId123"/>
    <p:sldId id="398" r:id="rId124"/>
    <p:sldId id="399" r:id="rId125"/>
    <p:sldId id="400" r:id="rId126"/>
    <p:sldId id="401" r:id="rId127"/>
    <p:sldId id="402" r:id="rId128"/>
    <p:sldId id="403" r:id="rId129"/>
    <p:sldId id="404" r:id="rId130"/>
    <p:sldId id="405" r:id="rId131"/>
    <p:sldId id="406" r:id="rId132"/>
    <p:sldId id="407" r:id="rId133"/>
    <p:sldId id="408" r:id="rId134"/>
    <p:sldId id="409" r:id="rId135"/>
    <p:sldId id="410" r:id="rId136"/>
    <p:sldId id="411" r:id="rId137"/>
    <p:sldId id="413" r:id="rId138"/>
    <p:sldId id="415" r:id="rId139"/>
    <p:sldId id="416" r:id="rId140"/>
    <p:sldId id="417" r:id="rId141"/>
    <p:sldId id="815" r:id="rId142"/>
    <p:sldId id="420" r:id="rId143"/>
    <p:sldId id="421" r:id="rId144"/>
    <p:sldId id="422" r:id="rId145"/>
    <p:sldId id="423" r:id="rId146"/>
    <p:sldId id="424" r:id="rId147"/>
    <p:sldId id="426" r:id="rId148"/>
    <p:sldId id="816" r:id="rId149"/>
    <p:sldId id="427" r:id="rId150"/>
    <p:sldId id="428" r:id="rId151"/>
    <p:sldId id="429" r:id="rId152"/>
    <p:sldId id="430" r:id="rId153"/>
    <p:sldId id="431" r:id="rId154"/>
    <p:sldId id="432" r:id="rId155"/>
    <p:sldId id="433" r:id="rId156"/>
    <p:sldId id="434" r:id="rId157"/>
    <p:sldId id="435" r:id="rId158"/>
    <p:sldId id="436" r:id="rId159"/>
    <p:sldId id="438" r:id="rId160"/>
    <p:sldId id="924" r:id="rId161"/>
    <p:sldId id="818" r:id="rId162"/>
    <p:sldId id="819" r:id="rId163"/>
    <p:sldId id="820" r:id="rId164"/>
    <p:sldId id="821" r:id="rId165"/>
    <p:sldId id="822" r:id="rId166"/>
    <p:sldId id="823" r:id="rId167"/>
    <p:sldId id="439" r:id="rId168"/>
    <p:sldId id="440" r:id="rId169"/>
    <p:sldId id="441" r:id="rId170"/>
    <p:sldId id="442" r:id="rId171"/>
    <p:sldId id="444" r:id="rId172"/>
    <p:sldId id="451" r:id="rId173"/>
    <p:sldId id="452" r:id="rId174"/>
    <p:sldId id="925" r:id="rId175"/>
    <p:sldId id="926" r:id="rId176"/>
    <p:sldId id="927" r:id="rId177"/>
    <p:sldId id="453" r:id="rId178"/>
    <p:sldId id="454" r:id="rId179"/>
    <p:sldId id="455" r:id="rId180"/>
    <p:sldId id="456" r:id="rId181"/>
    <p:sldId id="457" r:id="rId182"/>
    <p:sldId id="459" r:id="rId183"/>
    <p:sldId id="460" r:id="rId184"/>
    <p:sldId id="463" r:id="rId185"/>
    <p:sldId id="465" r:id="rId186"/>
    <p:sldId id="825" r:id="rId187"/>
    <p:sldId id="826" r:id="rId188"/>
    <p:sldId id="827" r:id="rId189"/>
    <p:sldId id="828" r:id="rId190"/>
    <p:sldId id="830" r:id="rId191"/>
    <p:sldId id="831" r:id="rId192"/>
    <p:sldId id="832" r:id="rId193"/>
    <p:sldId id="833" r:id="rId194"/>
    <p:sldId id="834" r:id="rId195"/>
    <p:sldId id="835" r:id="rId196"/>
    <p:sldId id="466" r:id="rId197"/>
    <p:sldId id="471" r:id="rId198"/>
    <p:sldId id="472" r:id="rId199"/>
    <p:sldId id="473" r:id="rId200"/>
    <p:sldId id="474" r:id="rId201"/>
    <p:sldId id="475" r:id="rId202"/>
    <p:sldId id="476" r:id="rId203"/>
    <p:sldId id="477" r:id="rId204"/>
    <p:sldId id="478" r:id="rId205"/>
    <p:sldId id="479" r:id="rId206"/>
    <p:sldId id="480" r:id="rId207"/>
    <p:sldId id="836" r:id="rId208"/>
    <p:sldId id="837" r:id="rId209"/>
    <p:sldId id="481" r:id="rId210"/>
    <p:sldId id="482" r:id="rId211"/>
    <p:sldId id="483" r:id="rId212"/>
    <p:sldId id="484" r:id="rId213"/>
    <p:sldId id="486" r:id="rId214"/>
    <p:sldId id="487" r:id="rId215"/>
    <p:sldId id="491" r:id="rId216"/>
    <p:sldId id="494" r:id="rId217"/>
    <p:sldId id="495" r:id="rId218"/>
    <p:sldId id="496" r:id="rId219"/>
    <p:sldId id="497" r:id="rId220"/>
    <p:sldId id="492" r:id="rId221"/>
    <p:sldId id="490" r:id="rId222"/>
    <p:sldId id="499" r:id="rId223"/>
    <p:sldId id="501" r:id="rId224"/>
    <p:sldId id="502" r:id="rId225"/>
    <p:sldId id="500" r:id="rId226"/>
    <p:sldId id="503" r:id="rId227"/>
    <p:sldId id="504" r:id="rId228"/>
    <p:sldId id="505" r:id="rId229"/>
    <p:sldId id="838" r:id="rId230"/>
    <p:sldId id="839" r:id="rId231"/>
    <p:sldId id="843" r:id="rId232"/>
    <p:sldId id="840" r:id="rId233"/>
    <p:sldId id="841" r:id="rId234"/>
    <p:sldId id="842" r:id="rId235"/>
    <p:sldId id="511" r:id="rId236"/>
    <p:sldId id="506" r:id="rId237"/>
    <p:sldId id="507" r:id="rId238"/>
    <p:sldId id="510" r:id="rId239"/>
    <p:sldId id="512" r:id="rId240"/>
    <p:sldId id="844" r:id="rId241"/>
    <p:sldId id="515" r:id="rId242"/>
    <p:sldId id="516" r:id="rId243"/>
    <p:sldId id="517" r:id="rId244"/>
    <p:sldId id="518" r:id="rId245"/>
    <p:sldId id="845" r:id="rId246"/>
    <p:sldId id="846" r:id="rId247"/>
    <p:sldId id="528" r:id="rId248"/>
    <p:sldId id="529" r:id="rId249"/>
    <p:sldId id="530" r:id="rId250"/>
    <p:sldId id="533" r:id="rId251"/>
    <p:sldId id="531" r:id="rId252"/>
    <p:sldId id="532" r:id="rId253"/>
    <p:sldId id="847" r:id="rId254"/>
    <p:sldId id="848" r:id="rId255"/>
    <p:sldId id="534" r:id="rId256"/>
    <p:sldId id="535" r:id="rId257"/>
    <p:sldId id="536" r:id="rId258"/>
    <p:sldId id="537" r:id="rId259"/>
    <p:sldId id="538" r:id="rId260"/>
    <p:sldId id="539" r:id="rId261"/>
    <p:sldId id="540" r:id="rId262"/>
    <p:sldId id="543" r:id="rId263"/>
    <p:sldId id="542" r:id="rId264"/>
    <p:sldId id="544" r:id="rId265"/>
    <p:sldId id="547" r:id="rId266"/>
    <p:sldId id="548" r:id="rId267"/>
    <p:sldId id="549" r:id="rId268"/>
    <p:sldId id="550" r:id="rId269"/>
    <p:sldId id="551" r:id="rId270"/>
    <p:sldId id="849" r:id="rId271"/>
    <p:sldId id="552" r:id="rId272"/>
    <p:sldId id="553" r:id="rId273"/>
  </p:sldIdLst>
  <p:sldSz cx="9144000" cy="6858000" type="screen4x3"/>
  <p:notesSz cx="7023100" cy="93091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FF99FF"/>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37" autoAdjust="0"/>
    <p:restoredTop sz="94737" autoAdjust="0"/>
  </p:normalViewPr>
  <p:slideViewPr>
    <p:cSldViewPr>
      <p:cViewPr varScale="1">
        <p:scale>
          <a:sx n="103" d="100"/>
          <a:sy n="103" d="100"/>
        </p:scale>
        <p:origin x="-204"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50" d="100"/>
          <a:sy n="50" d="100"/>
        </p:scale>
        <p:origin x="-1284" y="-96"/>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268" Type="http://schemas.openxmlformats.org/officeDocument/2006/relationships/slide" Target="slides/slide267.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58" Type="http://schemas.openxmlformats.org/officeDocument/2006/relationships/slide" Target="slides/slide257.xml"/><Relationship Id="rId279" Type="http://schemas.openxmlformats.org/officeDocument/2006/relationships/tableStyles" Target="tableStyles.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269" Type="http://schemas.openxmlformats.org/officeDocument/2006/relationships/slide" Target="slides/slide268.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223" Type="http://schemas.openxmlformats.org/officeDocument/2006/relationships/slide" Target="slides/slide222.xml"/><Relationship Id="rId228" Type="http://schemas.openxmlformats.org/officeDocument/2006/relationships/slide" Target="slides/slide227.xml"/><Relationship Id="rId244" Type="http://schemas.openxmlformats.org/officeDocument/2006/relationships/slide" Target="slides/slide243.xml"/><Relationship Id="rId249" Type="http://schemas.openxmlformats.org/officeDocument/2006/relationships/slide" Target="slides/slide24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260" Type="http://schemas.openxmlformats.org/officeDocument/2006/relationships/slide" Target="slides/slide259.xml"/><Relationship Id="rId265" Type="http://schemas.openxmlformats.org/officeDocument/2006/relationships/slide" Target="slides/slide264.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slide" Target="slides/slide217.xml"/><Relationship Id="rId234" Type="http://schemas.openxmlformats.org/officeDocument/2006/relationships/slide" Target="slides/slide233.xml"/><Relationship Id="rId239" Type="http://schemas.openxmlformats.org/officeDocument/2006/relationships/slide" Target="slides/slide238.xml"/><Relationship Id="rId2" Type="http://schemas.openxmlformats.org/officeDocument/2006/relationships/slide" Target="slides/slide1.xml"/><Relationship Id="rId29" Type="http://schemas.openxmlformats.org/officeDocument/2006/relationships/slide" Target="slides/slide28.xml"/><Relationship Id="rId250" Type="http://schemas.openxmlformats.org/officeDocument/2006/relationships/slide" Target="slides/slide249.xml"/><Relationship Id="rId255" Type="http://schemas.openxmlformats.org/officeDocument/2006/relationships/slide" Target="slides/slide254.xml"/><Relationship Id="rId271" Type="http://schemas.openxmlformats.org/officeDocument/2006/relationships/slide" Target="slides/slide270.xml"/><Relationship Id="rId276" Type="http://schemas.openxmlformats.org/officeDocument/2006/relationships/presProps" Target="presProps.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229" Type="http://schemas.openxmlformats.org/officeDocument/2006/relationships/slide" Target="slides/slide228.xml"/><Relationship Id="rId19" Type="http://schemas.openxmlformats.org/officeDocument/2006/relationships/slide" Target="slides/slide18.xml"/><Relationship Id="rId224" Type="http://schemas.openxmlformats.org/officeDocument/2006/relationships/slide" Target="slides/slide223.xml"/><Relationship Id="rId240" Type="http://schemas.openxmlformats.org/officeDocument/2006/relationships/slide" Target="slides/slide239.xml"/><Relationship Id="rId245" Type="http://schemas.openxmlformats.org/officeDocument/2006/relationships/slide" Target="slides/slide244.xml"/><Relationship Id="rId261" Type="http://schemas.openxmlformats.org/officeDocument/2006/relationships/slide" Target="slides/slide260.xml"/><Relationship Id="rId266" Type="http://schemas.openxmlformats.org/officeDocument/2006/relationships/slide" Target="slides/slide265.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30" Type="http://schemas.openxmlformats.org/officeDocument/2006/relationships/slide" Target="slides/slide229.xml"/><Relationship Id="rId235" Type="http://schemas.openxmlformats.org/officeDocument/2006/relationships/slide" Target="slides/slide234.xml"/><Relationship Id="rId251" Type="http://schemas.openxmlformats.org/officeDocument/2006/relationships/slide" Target="slides/slide250.xml"/><Relationship Id="rId256" Type="http://schemas.openxmlformats.org/officeDocument/2006/relationships/slide" Target="slides/slide255.xml"/><Relationship Id="rId277" Type="http://schemas.openxmlformats.org/officeDocument/2006/relationships/viewProps" Target="viewProps.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72" Type="http://schemas.openxmlformats.org/officeDocument/2006/relationships/slide" Target="slides/slide271.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241" Type="http://schemas.openxmlformats.org/officeDocument/2006/relationships/slide" Target="slides/slide240.xml"/><Relationship Id="rId246" Type="http://schemas.openxmlformats.org/officeDocument/2006/relationships/slide" Target="slides/slide245.xml"/><Relationship Id="rId267" Type="http://schemas.openxmlformats.org/officeDocument/2006/relationships/slide" Target="slides/slide266.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262" Type="http://schemas.openxmlformats.org/officeDocument/2006/relationships/slide" Target="slides/slide261.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theme" Target="theme/theme1.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notesMaster" Target="notesMasters/notesMaster1.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handoutMaster" Target="handoutMasters/handoutMaster1.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370716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1602" name="Rectangle 4"/>
          <p:cNvSpPr>
            <a:spLocks noGrp="1" noRot="1" noChangeAspect="1" noChangeArrowheads="1" noTextEdit="1"/>
          </p:cNvSpPr>
          <p:nvPr>
            <p:ph type="sldImg" idx="2"/>
          </p:nvPr>
        </p:nvSpPr>
        <p:spPr bwMode="auto">
          <a:xfrm>
            <a:off x="1184275" y="698500"/>
            <a:ext cx="4654550" cy="3490913"/>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78853" name="Rectangle 5"/>
          <p:cNvSpPr>
            <a:spLocks noGrp="1" noChangeArrowheads="1"/>
          </p:cNvSpPr>
          <p:nvPr>
            <p:ph type="body" sz="quarter" idx="3"/>
          </p:nvPr>
        </p:nvSpPr>
        <p:spPr bwMode="auto">
          <a:xfrm>
            <a:off x="703263" y="4422775"/>
            <a:ext cx="5616575" cy="418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317" tIns="46659" rIns="93317" bIns="4665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78855" name="Rectangle 7"/>
          <p:cNvSpPr>
            <a:spLocks noGrp="1" noChangeArrowheads="1"/>
          </p:cNvSpPr>
          <p:nvPr>
            <p:ph type="sldNum" sz="quarter" idx="5"/>
          </p:nvPr>
        </p:nvSpPr>
        <p:spPr bwMode="auto">
          <a:xfrm>
            <a:off x="3978275" y="8842375"/>
            <a:ext cx="3043238"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317" tIns="46659" rIns="93317" bIns="46659" numCol="1" anchor="b" anchorCtr="0" compatLnSpc="1">
            <a:prstTxWarp prst="textNoShape">
              <a:avLst/>
            </a:prstTxWarp>
          </a:bodyPr>
          <a:lstStyle>
            <a:lvl1pPr algn="r" defTabSz="933450">
              <a:defRPr sz="1200" smtClean="0">
                <a:latin typeface="ZapfHumnst BT" pitchFamily="34" charset="0"/>
              </a:defRPr>
            </a:lvl1pPr>
          </a:lstStyle>
          <a:p>
            <a:pPr>
              <a:defRPr/>
            </a:pPr>
            <a:fld id="{838C0C7E-BF86-4561-A4B6-70A6FC76F8AE}" type="slidenum">
              <a:rPr lang="en-US"/>
              <a:pPr>
                <a:defRPr/>
              </a:pPr>
              <a:t>‹#›</a:t>
            </a:fld>
            <a:endParaRPr lang="en-US"/>
          </a:p>
        </p:txBody>
      </p:sp>
    </p:spTree>
    <p:extLst>
      <p:ext uri="{BB962C8B-B14F-4D97-AF65-F5344CB8AC3E}">
        <p14:creationId xmlns:p14="http://schemas.microsoft.com/office/powerpoint/2010/main" val="117064776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ZapfHumnst BT"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ZapfHumnst BT"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ZapfHumnst BT"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ZapfHumnst BT"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ZapfHumnst BT"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8763000" cy="5943600"/>
            <a:chOff x="0" y="0"/>
            <a:chExt cx="5520" cy="3744"/>
          </a:xfrm>
        </p:grpSpPr>
        <p:sp>
          <p:nvSpPr>
            <p:cNvPr id="5" name="Rectangle 3"/>
            <p:cNvSpPr>
              <a:spLocks noChangeArrowheads="1"/>
            </p:cNvSpPr>
            <p:nvPr/>
          </p:nvSpPr>
          <p:spPr bwMode="auto">
            <a:xfrm>
              <a:off x="0" y="0"/>
              <a:ext cx="1104" cy="3072"/>
            </a:xfrm>
            <a:prstGeom prst="rect">
              <a:avLst/>
            </a:prstGeom>
            <a:solidFill>
              <a:schemeClr val="accent1"/>
            </a:solidFill>
            <a:ln>
              <a:noFill/>
            </a:ln>
            <a:effectLst/>
            <a:extLs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2400">
                <a:latin typeface="ZapfHumnst BT" pitchFamily="34" charset="0"/>
              </a:endParaRPr>
            </a:p>
          </p:txBody>
        </p:sp>
        <p:grpSp>
          <p:nvGrpSpPr>
            <p:cNvPr id="6" name="Group 4"/>
            <p:cNvGrpSpPr>
              <a:grpSpLocks/>
            </p:cNvGrpSpPr>
            <p:nvPr userDrawn="1"/>
          </p:nvGrpSpPr>
          <p:grpSpPr bwMode="auto">
            <a:xfrm>
              <a:off x="0" y="2208"/>
              <a:ext cx="5520" cy="1536"/>
              <a:chOff x="0" y="2208"/>
              <a:chExt cx="5520" cy="1536"/>
            </a:xfrm>
          </p:grpSpPr>
          <p:sp>
            <p:nvSpPr>
              <p:cNvPr id="10" name="Rectangle 5"/>
              <p:cNvSpPr>
                <a:spLocks noChangeArrowheads="1"/>
              </p:cNvSpPr>
              <p:nvPr/>
            </p:nvSpPr>
            <p:spPr bwMode="ltGray">
              <a:xfrm>
                <a:off x="624" y="2208"/>
                <a:ext cx="4896" cy="1536"/>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2400">
                  <a:latin typeface="ZapfHumnst BT" pitchFamily="34" charset="0"/>
                </a:endParaRPr>
              </a:p>
            </p:txBody>
          </p:sp>
          <p:sp>
            <p:nvSpPr>
              <p:cNvPr id="11" name="Rectangle 6"/>
              <p:cNvSpPr>
                <a:spLocks noChangeArrowheads="1"/>
              </p:cNvSpPr>
              <p:nvPr/>
            </p:nvSpPr>
            <p:spPr bwMode="white">
              <a:xfrm>
                <a:off x="654" y="2352"/>
                <a:ext cx="4818" cy="134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2400">
                  <a:latin typeface="ZapfHumnst BT" pitchFamily="34" charset="0"/>
                </a:endParaRPr>
              </a:p>
            </p:txBody>
          </p:sp>
          <p:sp>
            <p:nvSpPr>
              <p:cNvPr id="12" name="Line 7"/>
              <p:cNvSpPr>
                <a:spLocks noChangeShapeType="1"/>
              </p:cNvSpPr>
              <p:nvPr/>
            </p:nvSpPr>
            <p:spPr bwMode="auto">
              <a:xfrm>
                <a:off x="0" y="3072"/>
                <a:ext cx="624" cy="0"/>
              </a:xfrm>
              <a:prstGeom prst="line">
                <a:avLst/>
              </a:prstGeom>
              <a:noFill/>
              <a:ln w="508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7" name="Group 8"/>
            <p:cNvGrpSpPr>
              <a:grpSpLocks/>
            </p:cNvGrpSpPr>
            <p:nvPr userDrawn="1"/>
          </p:nvGrpSpPr>
          <p:grpSpPr bwMode="auto">
            <a:xfrm>
              <a:off x="400" y="336"/>
              <a:ext cx="5088" cy="192"/>
              <a:chOff x="400" y="336"/>
              <a:chExt cx="5088" cy="192"/>
            </a:xfrm>
          </p:grpSpPr>
          <p:sp>
            <p:nvSpPr>
              <p:cNvPr id="8" name="Rectangle 9"/>
              <p:cNvSpPr>
                <a:spLocks noChangeArrowheads="1"/>
              </p:cNvSpPr>
              <p:nvPr/>
            </p:nvSpPr>
            <p:spPr bwMode="auto">
              <a:xfrm>
                <a:off x="3952" y="336"/>
                <a:ext cx="1536" cy="192"/>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2400">
                  <a:latin typeface="ZapfHumnst BT" pitchFamily="34" charset="0"/>
                </a:endParaRPr>
              </a:p>
            </p:txBody>
          </p:sp>
          <p:sp>
            <p:nvSpPr>
              <p:cNvPr id="9" name="Line 10"/>
              <p:cNvSpPr>
                <a:spLocks noChangeShapeType="1"/>
              </p:cNvSpPr>
              <p:nvPr/>
            </p:nvSpPr>
            <p:spPr bwMode="auto">
              <a:xfrm>
                <a:off x="400" y="432"/>
                <a:ext cx="5088" cy="0"/>
              </a:xfrm>
              <a:prstGeom prst="line">
                <a:avLst/>
              </a:prstGeom>
              <a:noFill/>
              <a:ln w="444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sp>
        <p:nvSpPr>
          <p:cNvPr id="62475" name="Rectangle 11"/>
          <p:cNvSpPr>
            <a:spLocks noGrp="1" noChangeArrowheads="1"/>
          </p:cNvSpPr>
          <p:nvPr>
            <p:ph type="ctrTitle"/>
          </p:nvPr>
        </p:nvSpPr>
        <p:spPr>
          <a:xfrm>
            <a:off x="2057400" y="1143000"/>
            <a:ext cx="6629400" cy="2209800"/>
          </a:xfrm>
        </p:spPr>
        <p:txBody>
          <a:bodyPr/>
          <a:lstStyle>
            <a:lvl1pPr>
              <a:defRPr/>
            </a:lvl1pPr>
          </a:lstStyle>
          <a:p>
            <a:pPr lvl="0"/>
            <a:r>
              <a:rPr lang="en-US" noProof="0" smtClean="0"/>
              <a:t>Click to edit Master title style</a:t>
            </a:r>
          </a:p>
        </p:txBody>
      </p:sp>
      <p:sp>
        <p:nvSpPr>
          <p:cNvPr id="62476" name="Rectangle 12"/>
          <p:cNvSpPr>
            <a:spLocks noGrp="1" noChangeArrowheads="1"/>
          </p:cNvSpPr>
          <p:nvPr>
            <p:ph type="subTitle" idx="1"/>
          </p:nvPr>
        </p:nvSpPr>
        <p:spPr>
          <a:xfrm>
            <a:off x="1371600" y="3962400"/>
            <a:ext cx="6858000" cy="1600200"/>
          </a:xfrm>
        </p:spPr>
        <p:txBody>
          <a:bodyPr anchor="ctr"/>
          <a:lstStyle>
            <a:lvl1pPr marL="0" indent="0" algn="ctr">
              <a:buFont typeface="Wingdings" pitchFamily="2" charset="2"/>
              <a:buNone/>
              <a:defRPr/>
            </a:lvl1pPr>
          </a:lstStyle>
          <a:p>
            <a:pPr lvl="0"/>
            <a:r>
              <a:rPr lang="en-US" noProof="0" smtClean="0"/>
              <a:t>Click to edit Master subtitle style</a:t>
            </a:r>
          </a:p>
        </p:txBody>
      </p:sp>
      <p:sp>
        <p:nvSpPr>
          <p:cNvPr id="13" name="Rectangle 15"/>
          <p:cNvSpPr>
            <a:spLocks noGrp="1" noChangeArrowheads="1"/>
          </p:cNvSpPr>
          <p:nvPr>
            <p:ph type="sldNum" sz="quarter" idx="10"/>
          </p:nvPr>
        </p:nvSpPr>
        <p:spPr/>
        <p:txBody>
          <a:bodyPr/>
          <a:lstStyle>
            <a:lvl1pPr>
              <a:defRPr smtClean="0"/>
            </a:lvl1pPr>
          </a:lstStyle>
          <a:p>
            <a:pPr>
              <a:defRPr/>
            </a:pPr>
            <a:fld id="{2F3CEEB2-81BD-4791-B1F5-A83FC86699AC}" type="slidenum">
              <a:rPr lang="en-US"/>
              <a:pPr>
                <a:defRPr/>
              </a:pPr>
              <a:t>‹#›</a:t>
            </a:fld>
            <a:endParaRPr lang="en-US"/>
          </a:p>
        </p:txBody>
      </p:sp>
    </p:spTree>
    <p:extLst>
      <p:ext uri="{BB962C8B-B14F-4D97-AF65-F5344CB8AC3E}">
        <p14:creationId xmlns:p14="http://schemas.microsoft.com/office/powerpoint/2010/main" val="29493969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sldNum" sz="quarter" idx="10"/>
          </p:nvPr>
        </p:nvSpPr>
        <p:spPr>
          <a:ln/>
        </p:spPr>
        <p:txBody>
          <a:bodyPr/>
          <a:lstStyle>
            <a:lvl1pPr>
              <a:defRPr/>
            </a:lvl1pPr>
          </a:lstStyle>
          <a:p>
            <a:pPr>
              <a:defRPr/>
            </a:pPr>
            <a:fld id="{365EDB67-8F6A-4C37-AD65-0B09B6314D24}" type="slidenum">
              <a:rPr lang="en-US"/>
              <a:pPr>
                <a:defRPr/>
              </a:pPr>
              <a:t>‹#›</a:t>
            </a:fld>
            <a:endParaRPr lang="en-US"/>
          </a:p>
        </p:txBody>
      </p:sp>
    </p:spTree>
    <p:extLst>
      <p:ext uri="{BB962C8B-B14F-4D97-AF65-F5344CB8AC3E}">
        <p14:creationId xmlns:p14="http://schemas.microsoft.com/office/powerpoint/2010/main" val="39765695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3700" y="277813"/>
            <a:ext cx="19431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277813"/>
            <a:ext cx="56769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sldNum" sz="quarter" idx="10"/>
          </p:nvPr>
        </p:nvSpPr>
        <p:spPr>
          <a:ln/>
        </p:spPr>
        <p:txBody>
          <a:bodyPr/>
          <a:lstStyle>
            <a:lvl1pPr>
              <a:defRPr/>
            </a:lvl1pPr>
          </a:lstStyle>
          <a:p>
            <a:pPr>
              <a:defRPr/>
            </a:pPr>
            <a:fld id="{FB86A620-8BFB-4579-B307-BF5A4EAD6276}" type="slidenum">
              <a:rPr lang="en-US"/>
              <a:pPr>
                <a:defRPr/>
              </a:pPr>
              <a:t>‹#›</a:t>
            </a:fld>
            <a:endParaRPr lang="en-US"/>
          </a:p>
        </p:txBody>
      </p:sp>
    </p:spTree>
    <p:extLst>
      <p:ext uri="{BB962C8B-B14F-4D97-AF65-F5344CB8AC3E}">
        <p14:creationId xmlns:p14="http://schemas.microsoft.com/office/powerpoint/2010/main" val="29249970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277813"/>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14400" y="1600200"/>
            <a:ext cx="38100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876800" y="1600200"/>
            <a:ext cx="38100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876800" y="3941763"/>
            <a:ext cx="38100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11"/>
          <p:cNvSpPr>
            <a:spLocks noGrp="1" noChangeArrowheads="1"/>
          </p:cNvSpPr>
          <p:nvPr>
            <p:ph type="sldNum" sz="quarter" idx="10"/>
          </p:nvPr>
        </p:nvSpPr>
        <p:spPr>
          <a:ln/>
        </p:spPr>
        <p:txBody>
          <a:bodyPr/>
          <a:lstStyle>
            <a:lvl1pPr>
              <a:defRPr/>
            </a:lvl1pPr>
          </a:lstStyle>
          <a:p>
            <a:pPr>
              <a:defRPr/>
            </a:pPr>
            <a:fld id="{15D1FF92-6449-4C7A-9719-9D26742CA1FF}" type="slidenum">
              <a:rPr lang="en-US"/>
              <a:pPr>
                <a:defRPr/>
              </a:pPr>
              <a:t>‹#›</a:t>
            </a:fld>
            <a:endParaRPr lang="en-US"/>
          </a:p>
        </p:txBody>
      </p:sp>
    </p:spTree>
    <p:extLst>
      <p:ext uri="{BB962C8B-B14F-4D97-AF65-F5344CB8AC3E}">
        <p14:creationId xmlns:p14="http://schemas.microsoft.com/office/powerpoint/2010/main" val="28699160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277813"/>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14400" y="1600200"/>
            <a:ext cx="38100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76800" y="1600200"/>
            <a:ext cx="38100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1"/>
          <p:cNvSpPr>
            <a:spLocks noGrp="1" noChangeArrowheads="1"/>
          </p:cNvSpPr>
          <p:nvPr>
            <p:ph type="sldNum" sz="quarter" idx="10"/>
          </p:nvPr>
        </p:nvSpPr>
        <p:spPr>
          <a:ln/>
        </p:spPr>
        <p:txBody>
          <a:bodyPr/>
          <a:lstStyle>
            <a:lvl1pPr>
              <a:defRPr/>
            </a:lvl1pPr>
          </a:lstStyle>
          <a:p>
            <a:pPr>
              <a:defRPr/>
            </a:pPr>
            <a:fld id="{DDD3123D-D630-4E3E-BDD4-B636923CB727}" type="slidenum">
              <a:rPr lang="en-US"/>
              <a:pPr>
                <a:defRPr/>
              </a:pPr>
              <a:t>‹#›</a:t>
            </a:fld>
            <a:endParaRPr lang="en-US"/>
          </a:p>
        </p:txBody>
      </p:sp>
    </p:spTree>
    <p:extLst>
      <p:ext uri="{BB962C8B-B14F-4D97-AF65-F5344CB8AC3E}">
        <p14:creationId xmlns:p14="http://schemas.microsoft.com/office/powerpoint/2010/main" val="25771994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4400" y="277813"/>
            <a:ext cx="77724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914400" y="1600200"/>
            <a:ext cx="7772400" cy="4530725"/>
          </a:xfrm>
        </p:spPr>
        <p:txBody>
          <a:bodyPr/>
          <a:lstStyle/>
          <a:p>
            <a:pPr lvl="0"/>
            <a:endParaRPr lang="en-US" noProof="0" smtClean="0"/>
          </a:p>
        </p:txBody>
      </p:sp>
      <p:sp>
        <p:nvSpPr>
          <p:cNvPr id="4" name="Rectangle 11"/>
          <p:cNvSpPr>
            <a:spLocks noGrp="1" noChangeArrowheads="1"/>
          </p:cNvSpPr>
          <p:nvPr>
            <p:ph type="sldNum" sz="quarter" idx="10"/>
          </p:nvPr>
        </p:nvSpPr>
        <p:spPr>
          <a:ln/>
        </p:spPr>
        <p:txBody>
          <a:bodyPr/>
          <a:lstStyle>
            <a:lvl1pPr>
              <a:defRPr/>
            </a:lvl1pPr>
          </a:lstStyle>
          <a:p>
            <a:pPr>
              <a:defRPr/>
            </a:pPr>
            <a:fld id="{0F6A8D35-E4AE-426B-A774-B4A3873C37EB}" type="slidenum">
              <a:rPr lang="en-US"/>
              <a:pPr>
                <a:defRPr/>
              </a:pPr>
              <a:t>‹#›</a:t>
            </a:fld>
            <a:endParaRPr lang="en-US"/>
          </a:p>
        </p:txBody>
      </p:sp>
    </p:spTree>
    <p:extLst>
      <p:ext uri="{BB962C8B-B14F-4D97-AF65-F5344CB8AC3E}">
        <p14:creationId xmlns:p14="http://schemas.microsoft.com/office/powerpoint/2010/main" val="6372637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277813"/>
            <a:ext cx="77724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1600200"/>
            <a:ext cx="38100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876800" y="1600200"/>
            <a:ext cx="38100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876800" y="3941763"/>
            <a:ext cx="38100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11"/>
          <p:cNvSpPr>
            <a:spLocks noGrp="1" noChangeArrowheads="1"/>
          </p:cNvSpPr>
          <p:nvPr>
            <p:ph type="sldNum" sz="quarter" idx="10"/>
          </p:nvPr>
        </p:nvSpPr>
        <p:spPr>
          <a:ln/>
        </p:spPr>
        <p:txBody>
          <a:bodyPr/>
          <a:lstStyle>
            <a:lvl1pPr>
              <a:defRPr/>
            </a:lvl1pPr>
          </a:lstStyle>
          <a:p>
            <a:pPr>
              <a:defRPr/>
            </a:pPr>
            <a:fld id="{99D950A9-651C-4FCF-9F7C-410EAC31131A}" type="slidenum">
              <a:rPr lang="en-US"/>
              <a:pPr>
                <a:defRPr/>
              </a:pPr>
              <a:t>‹#›</a:t>
            </a:fld>
            <a:endParaRPr lang="en-US"/>
          </a:p>
        </p:txBody>
      </p:sp>
    </p:spTree>
    <p:extLst>
      <p:ext uri="{BB962C8B-B14F-4D97-AF65-F5344CB8AC3E}">
        <p14:creationId xmlns:p14="http://schemas.microsoft.com/office/powerpoint/2010/main" val="11548559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sldNum" sz="quarter" idx="10"/>
          </p:nvPr>
        </p:nvSpPr>
        <p:spPr>
          <a:ln/>
        </p:spPr>
        <p:txBody>
          <a:bodyPr/>
          <a:lstStyle>
            <a:lvl1pPr>
              <a:defRPr/>
            </a:lvl1pPr>
          </a:lstStyle>
          <a:p>
            <a:pPr>
              <a:defRPr/>
            </a:pPr>
            <a:fld id="{2A9B4D25-A048-4DA9-8069-44C1C6CA06D2}" type="slidenum">
              <a:rPr lang="en-US"/>
              <a:pPr>
                <a:defRPr/>
              </a:pPr>
              <a:t>‹#›</a:t>
            </a:fld>
            <a:endParaRPr lang="en-US"/>
          </a:p>
        </p:txBody>
      </p:sp>
    </p:spTree>
    <p:extLst>
      <p:ext uri="{BB962C8B-B14F-4D97-AF65-F5344CB8AC3E}">
        <p14:creationId xmlns:p14="http://schemas.microsoft.com/office/powerpoint/2010/main" val="26532554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1"/>
          <p:cNvSpPr>
            <a:spLocks noGrp="1" noChangeArrowheads="1"/>
          </p:cNvSpPr>
          <p:nvPr>
            <p:ph type="sldNum" sz="quarter" idx="10"/>
          </p:nvPr>
        </p:nvSpPr>
        <p:spPr>
          <a:ln/>
        </p:spPr>
        <p:txBody>
          <a:bodyPr/>
          <a:lstStyle>
            <a:lvl1pPr>
              <a:defRPr/>
            </a:lvl1pPr>
          </a:lstStyle>
          <a:p>
            <a:pPr>
              <a:defRPr/>
            </a:pPr>
            <a:fld id="{72C08380-DD84-4EFF-8C2E-FFD79CD7B296}" type="slidenum">
              <a:rPr lang="en-US"/>
              <a:pPr>
                <a:defRPr/>
              </a:pPr>
              <a:t>‹#›</a:t>
            </a:fld>
            <a:endParaRPr lang="en-US"/>
          </a:p>
        </p:txBody>
      </p:sp>
    </p:spTree>
    <p:extLst>
      <p:ext uri="{BB962C8B-B14F-4D97-AF65-F5344CB8AC3E}">
        <p14:creationId xmlns:p14="http://schemas.microsoft.com/office/powerpoint/2010/main" val="2442889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1600200"/>
            <a:ext cx="38100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76800" y="1600200"/>
            <a:ext cx="38100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1"/>
          <p:cNvSpPr>
            <a:spLocks noGrp="1" noChangeArrowheads="1"/>
          </p:cNvSpPr>
          <p:nvPr>
            <p:ph type="sldNum" sz="quarter" idx="10"/>
          </p:nvPr>
        </p:nvSpPr>
        <p:spPr>
          <a:ln/>
        </p:spPr>
        <p:txBody>
          <a:bodyPr/>
          <a:lstStyle>
            <a:lvl1pPr>
              <a:defRPr/>
            </a:lvl1pPr>
          </a:lstStyle>
          <a:p>
            <a:pPr>
              <a:defRPr/>
            </a:pPr>
            <a:fld id="{5B764565-2FF8-4DAF-B9DE-969048064CDC}" type="slidenum">
              <a:rPr lang="en-US"/>
              <a:pPr>
                <a:defRPr/>
              </a:pPr>
              <a:t>‹#›</a:t>
            </a:fld>
            <a:endParaRPr lang="en-US"/>
          </a:p>
        </p:txBody>
      </p:sp>
    </p:spTree>
    <p:extLst>
      <p:ext uri="{BB962C8B-B14F-4D97-AF65-F5344CB8AC3E}">
        <p14:creationId xmlns:p14="http://schemas.microsoft.com/office/powerpoint/2010/main" val="1872230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1"/>
          <p:cNvSpPr>
            <a:spLocks noGrp="1" noChangeArrowheads="1"/>
          </p:cNvSpPr>
          <p:nvPr>
            <p:ph type="sldNum" sz="quarter" idx="10"/>
          </p:nvPr>
        </p:nvSpPr>
        <p:spPr>
          <a:ln/>
        </p:spPr>
        <p:txBody>
          <a:bodyPr/>
          <a:lstStyle>
            <a:lvl1pPr>
              <a:defRPr/>
            </a:lvl1pPr>
          </a:lstStyle>
          <a:p>
            <a:pPr>
              <a:defRPr/>
            </a:pPr>
            <a:fld id="{D0A0D2B6-3055-4927-AA11-4C0192B34554}" type="slidenum">
              <a:rPr lang="en-US"/>
              <a:pPr>
                <a:defRPr/>
              </a:pPr>
              <a:t>‹#›</a:t>
            </a:fld>
            <a:endParaRPr lang="en-US"/>
          </a:p>
        </p:txBody>
      </p:sp>
    </p:spTree>
    <p:extLst>
      <p:ext uri="{BB962C8B-B14F-4D97-AF65-F5344CB8AC3E}">
        <p14:creationId xmlns:p14="http://schemas.microsoft.com/office/powerpoint/2010/main" val="12983168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1"/>
          <p:cNvSpPr>
            <a:spLocks noGrp="1" noChangeArrowheads="1"/>
          </p:cNvSpPr>
          <p:nvPr>
            <p:ph type="sldNum" sz="quarter" idx="10"/>
          </p:nvPr>
        </p:nvSpPr>
        <p:spPr>
          <a:ln/>
        </p:spPr>
        <p:txBody>
          <a:bodyPr/>
          <a:lstStyle>
            <a:lvl1pPr>
              <a:defRPr/>
            </a:lvl1pPr>
          </a:lstStyle>
          <a:p>
            <a:pPr>
              <a:defRPr/>
            </a:pPr>
            <a:fld id="{F9827E6D-A23F-44A2-B4B4-160E572FDA28}" type="slidenum">
              <a:rPr lang="en-US"/>
              <a:pPr>
                <a:defRPr/>
              </a:pPr>
              <a:t>‹#›</a:t>
            </a:fld>
            <a:endParaRPr lang="en-US"/>
          </a:p>
        </p:txBody>
      </p:sp>
    </p:spTree>
    <p:extLst>
      <p:ext uri="{BB962C8B-B14F-4D97-AF65-F5344CB8AC3E}">
        <p14:creationId xmlns:p14="http://schemas.microsoft.com/office/powerpoint/2010/main" val="36257701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sldNum" sz="quarter" idx="10"/>
          </p:nvPr>
        </p:nvSpPr>
        <p:spPr>
          <a:ln/>
        </p:spPr>
        <p:txBody>
          <a:bodyPr/>
          <a:lstStyle>
            <a:lvl1pPr>
              <a:defRPr/>
            </a:lvl1pPr>
          </a:lstStyle>
          <a:p>
            <a:pPr>
              <a:defRPr/>
            </a:pPr>
            <a:fld id="{F53317C9-93F9-4256-9297-4EEA7AAF6F24}" type="slidenum">
              <a:rPr lang="en-US"/>
              <a:pPr>
                <a:defRPr/>
              </a:pPr>
              <a:t>‹#›</a:t>
            </a:fld>
            <a:endParaRPr lang="en-US"/>
          </a:p>
        </p:txBody>
      </p:sp>
    </p:spTree>
    <p:extLst>
      <p:ext uri="{BB962C8B-B14F-4D97-AF65-F5344CB8AC3E}">
        <p14:creationId xmlns:p14="http://schemas.microsoft.com/office/powerpoint/2010/main" val="35119656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sldNum" sz="quarter" idx="10"/>
          </p:nvPr>
        </p:nvSpPr>
        <p:spPr>
          <a:ln/>
        </p:spPr>
        <p:txBody>
          <a:bodyPr/>
          <a:lstStyle>
            <a:lvl1pPr>
              <a:defRPr/>
            </a:lvl1pPr>
          </a:lstStyle>
          <a:p>
            <a:pPr>
              <a:defRPr/>
            </a:pPr>
            <a:fld id="{AB7A0814-A6D9-4676-B9BA-2CDCA146EE64}" type="slidenum">
              <a:rPr lang="en-US"/>
              <a:pPr>
                <a:defRPr/>
              </a:pPr>
              <a:t>‹#›</a:t>
            </a:fld>
            <a:endParaRPr lang="en-US"/>
          </a:p>
        </p:txBody>
      </p:sp>
    </p:spTree>
    <p:extLst>
      <p:ext uri="{BB962C8B-B14F-4D97-AF65-F5344CB8AC3E}">
        <p14:creationId xmlns:p14="http://schemas.microsoft.com/office/powerpoint/2010/main" val="11308533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sldNum" sz="quarter" idx="10"/>
          </p:nvPr>
        </p:nvSpPr>
        <p:spPr>
          <a:ln/>
        </p:spPr>
        <p:txBody>
          <a:bodyPr/>
          <a:lstStyle>
            <a:lvl1pPr>
              <a:defRPr/>
            </a:lvl1pPr>
          </a:lstStyle>
          <a:p>
            <a:pPr>
              <a:defRPr/>
            </a:pPr>
            <a:fld id="{495AC7C4-5F3B-4416-951C-B42161DA8CC4}" type="slidenum">
              <a:rPr lang="en-US"/>
              <a:pPr>
                <a:defRPr/>
              </a:pPr>
              <a:t>‹#›</a:t>
            </a:fld>
            <a:endParaRPr lang="en-US"/>
          </a:p>
        </p:txBody>
      </p:sp>
    </p:spTree>
    <p:extLst>
      <p:ext uri="{BB962C8B-B14F-4D97-AF65-F5344CB8AC3E}">
        <p14:creationId xmlns:p14="http://schemas.microsoft.com/office/powerpoint/2010/main" val="8536626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0"/>
            <a:ext cx="8686800" cy="4876800"/>
            <a:chOff x="0" y="0"/>
            <a:chExt cx="5472" cy="3072"/>
          </a:xfrm>
        </p:grpSpPr>
        <p:sp>
          <p:nvSpPr>
            <p:cNvPr id="1031" name="Rectangle 3"/>
            <p:cNvSpPr>
              <a:spLocks noChangeArrowheads="1"/>
            </p:cNvSpPr>
            <p:nvPr/>
          </p:nvSpPr>
          <p:spPr bwMode="auto">
            <a:xfrm>
              <a:off x="0" y="0"/>
              <a:ext cx="384" cy="3072"/>
            </a:xfrm>
            <a:prstGeom prst="rect">
              <a:avLst/>
            </a:prstGeom>
            <a:solidFill>
              <a:schemeClr val="accent1"/>
            </a:solidFill>
            <a:ln>
              <a:noFill/>
            </a:ln>
            <a:effectLst/>
            <a:extLs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2400">
                <a:latin typeface="ZapfHumnst BT" pitchFamily="34" charset="0"/>
              </a:endParaRPr>
            </a:p>
          </p:txBody>
        </p:sp>
        <p:grpSp>
          <p:nvGrpSpPr>
            <p:cNvPr id="1032" name="Group 4"/>
            <p:cNvGrpSpPr>
              <a:grpSpLocks/>
            </p:cNvGrpSpPr>
            <p:nvPr/>
          </p:nvGrpSpPr>
          <p:grpSpPr bwMode="auto">
            <a:xfrm>
              <a:off x="240" y="893"/>
              <a:ext cx="5232" cy="115"/>
              <a:chOff x="240" y="893"/>
              <a:chExt cx="5232" cy="115"/>
            </a:xfrm>
          </p:grpSpPr>
          <p:sp>
            <p:nvSpPr>
              <p:cNvPr id="1033" name="Rectangle 5"/>
              <p:cNvSpPr>
                <a:spLocks noChangeArrowheads="1"/>
              </p:cNvSpPr>
              <p:nvPr/>
            </p:nvSpPr>
            <p:spPr bwMode="auto">
              <a:xfrm>
                <a:off x="4320" y="893"/>
                <a:ext cx="1152" cy="115"/>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2400">
                  <a:latin typeface="ZapfHumnst BT" pitchFamily="34" charset="0"/>
                </a:endParaRPr>
              </a:p>
            </p:txBody>
          </p:sp>
          <p:sp>
            <p:nvSpPr>
              <p:cNvPr id="1034" name="Line 6"/>
              <p:cNvSpPr>
                <a:spLocks noChangeShapeType="1"/>
              </p:cNvSpPr>
              <p:nvPr/>
            </p:nvSpPr>
            <p:spPr bwMode="auto">
              <a:xfrm>
                <a:off x="240" y="941"/>
                <a:ext cx="5232"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sp>
        <p:nvSpPr>
          <p:cNvPr id="1027" name="Rectangle 7"/>
          <p:cNvSpPr>
            <a:spLocks noGrp="1" noChangeArrowheads="1"/>
          </p:cNvSpPr>
          <p:nvPr>
            <p:ph type="title"/>
          </p:nvPr>
        </p:nvSpPr>
        <p:spPr bwMode="auto">
          <a:xfrm>
            <a:off x="914400" y="277813"/>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Rectangle 8"/>
          <p:cNvSpPr>
            <a:spLocks noGrp="1" noChangeArrowheads="1"/>
          </p:cNvSpPr>
          <p:nvPr>
            <p:ph type="body" idx="1"/>
          </p:nvPr>
        </p:nvSpPr>
        <p:spPr bwMode="auto">
          <a:xfrm>
            <a:off x="914400" y="1600200"/>
            <a:ext cx="77724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1451" name="Rectangle 11"/>
          <p:cNvSpPr>
            <a:spLocks noGrp="1" noChangeArrowheads="1"/>
          </p:cNvSpPr>
          <p:nvPr>
            <p:ph type="sldNum" sz="quarter" idx="4"/>
          </p:nvPr>
        </p:nvSpPr>
        <p:spPr bwMode="auto">
          <a:xfrm>
            <a:off x="6781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atin typeface="+mn-lt"/>
              </a:defRPr>
            </a:lvl1pPr>
          </a:lstStyle>
          <a:p>
            <a:pPr>
              <a:defRPr/>
            </a:pPr>
            <a:fld id="{1F577BCC-6AD7-4DEA-921B-9E2DCFC90649}" type="slidenum">
              <a:rPr lang="en-US"/>
              <a:pPr>
                <a:defRPr/>
              </a:pPr>
              <a:t>‹#›</a:t>
            </a:fld>
            <a:endParaRPr lang="en-US"/>
          </a:p>
        </p:txBody>
      </p:sp>
      <p:sp>
        <p:nvSpPr>
          <p:cNvPr id="1030" name="Line 12"/>
          <p:cNvSpPr>
            <a:spLocks noChangeShapeType="1"/>
          </p:cNvSpPr>
          <p:nvPr/>
        </p:nvSpPr>
        <p:spPr bwMode="auto">
          <a:xfrm>
            <a:off x="0" y="4876800"/>
            <a:ext cx="609600" cy="0"/>
          </a:xfrm>
          <a:prstGeom prst="line">
            <a:avLst/>
          </a:prstGeom>
          <a:noFill/>
          <a:ln w="444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3694"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Lst>
  <p:timing>
    <p:tnLst>
      <p:par>
        <p:cTn id="1" dur="indefinite" restart="never" nodeType="tmRoot"/>
      </p:par>
    </p:tnLst>
  </p:timing>
  <p:hf hdr="0" ftr="0" dt="0"/>
  <p:txStyles>
    <p:titleStyle>
      <a:lvl1pPr algn="ctr" rtl="0" eaLnBrk="0" fontAlgn="base" hangingPunct="0">
        <a:spcBef>
          <a:spcPct val="0"/>
        </a:spcBef>
        <a:spcAft>
          <a:spcPct val="0"/>
        </a:spcAft>
        <a:defRPr sz="3600">
          <a:solidFill>
            <a:schemeClr val="tx2"/>
          </a:solidFill>
          <a:latin typeface="+mj-lt"/>
          <a:ea typeface="+mj-ea"/>
          <a:cs typeface="+mj-cs"/>
        </a:defRPr>
      </a:lvl1pPr>
      <a:lvl2pPr algn="ctr" rtl="0" eaLnBrk="0" fontAlgn="base" hangingPunct="0">
        <a:spcBef>
          <a:spcPct val="0"/>
        </a:spcBef>
        <a:spcAft>
          <a:spcPct val="0"/>
        </a:spcAft>
        <a:defRPr sz="3600">
          <a:solidFill>
            <a:schemeClr val="tx2"/>
          </a:solidFill>
          <a:latin typeface="ZapfHumnst BT" pitchFamily="34" charset="0"/>
        </a:defRPr>
      </a:lvl2pPr>
      <a:lvl3pPr algn="ctr" rtl="0" eaLnBrk="0" fontAlgn="base" hangingPunct="0">
        <a:spcBef>
          <a:spcPct val="0"/>
        </a:spcBef>
        <a:spcAft>
          <a:spcPct val="0"/>
        </a:spcAft>
        <a:defRPr sz="3600">
          <a:solidFill>
            <a:schemeClr val="tx2"/>
          </a:solidFill>
          <a:latin typeface="ZapfHumnst BT" pitchFamily="34" charset="0"/>
        </a:defRPr>
      </a:lvl3pPr>
      <a:lvl4pPr algn="ctr" rtl="0" eaLnBrk="0" fontAlgn="base" hangingPunct="0">
        <a:spcBef>
          <a:spcPct val="0"/>
        </a:spcBef>
        <a:spcAft>
          <a:spcPct val="0"/>
        </a:spcAft>
        <a:defRPr sz="3600">
          <a:solidFill>
            <a:schemeClr val="tx2"/>
          </a:solidFill>
          <a:latin typeface="ZapfHumnst BT" pitchFamily="34" charset="0"/>
        </a:defRPr>
      </a:lvl4pPr>
      <a:lvl5pPr algn="ctr" rtl="0" eaLnBrk="0" fontAlgn="base" hangingPunct="0">
        <a:spcBef>
          <a:spcPct val="0"/>
        </a:spcBef>
        <a:spcAft>
          <a:spcPct val="0"/>
        </a:spcAft>
        <a:defRPr sz="3600">
          <a:solidFill>
            <a:schemeClr val="tx2"/>
          </a:solidFill>
          <a:latin typeface="ZapfHumnst BT" pitchFamily="34" charset="0"/>
        </a:defRPr>
      </a:lvl5pPr>
      <a:lvl6pPr marL="457200" algn="ctr" rtl="0" fontAlgn="base">
        <a:spcBef>
          <a:spcPct val="0"/>
        </a:spcBef>
        <a:spcAft>
          <a:spcPct val="0"/>
        </a:spcAft>
        <a:defRPr sz="3600">
          <a:solidFill>
            <a:schemeClr val="tx2"/>
          </a:solidFill>
          <a:latin typeface="ZapfHumnst BT" pitchFamily="34" charset="0"/>
        </a:defRPr>
      </a:lvl6pPr>
      <a:lvl7pPr marL="914400" algn="ctr" rtl="0" fontAlgn="base">
        <a:spcBef>
          <a:spcPct val="0"/>
        </a:spcBef>
        <a:spcAft>
          <a:spcPct val="0"/>
        </a:spcAft>
        <a:defRPr sz="3600">
          <a:solidFill>
            <a:schemeClr val="tx2"/>
          </a:solidFill>
          <a:latin typeface="ZapfHumnst BT" pitchFamily="34" charset="0"/>
        </a:defRPr>
      </a:lvl7pPr>
      <a:lvl8pPr marL="1371600" algn="ctr" rtl="0" fontAlgn="base">
        <a:spcBef>
          <a:spcPct val="0"/>
        </a:spcBef>
        <a:spcAft>
          <a:spcPct val="0"/>
        </a:spcAft>
        <a:defRPr sz="3600">
          <a:solidFill>
            <a:schemeClr val="tx2"/>
          </a:solidFill>
          <a:latin typeface="ZapfHumnst BT" pitchFamily="34" charset="0"/>
        </a:defRPr>
      </a:lvl8pPr>
      <a:lvl9pPr marL="1828800" algn="ctr" rtl="0" fontAlgn="base">
        <a:spcBef>
          <a:spcPct val="0"/>
        </a:spcBef>
        <a:spcAft>
          <a:spcPct val="0"/>
        </a:spcAft>
        <a:defRPr sz="3600">
          <a:solidFill>
            <a:schemeClr val="tx2"/>
          </a:solidFill>
          <a:latin typeface="ZapfHumnst BT" pitchFamily="34" charset="0"/>
        </a:defRPr>
      </a:lvl9pPr>
    </p:titleStyle>
    <p:bodyStyle>
      <a:lvl1pPr marL="342900" indent="-342900" algn="l" rtl="0" eaLnBrk="0" fontAlgn="base" hangingPunct="0">
        <a:spcBef>
          <a:spcPct val="20000"/>
        </a:spcBef>
        <a:spcAft>
          <a:spcPct val="0"/>
        </a:spcAft>
        <a:buClr>
          <a:schemeClr val="folHlink"/>
        </a:buClr>
        <a:buSzPct val="90000"/>
        <a:buFont typeface="Wingdings" pitchFamily="2" charset="2"/>
        <a:buChar char="n"/>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5000"/>
        <a:buFont typeface="Wingdings" pitchFamily="2" charset="2"/>
        <a:buChar char="n"/>
        <a:defRPr sz="2600">
          <a:solidFill>
            <a:schemeClr val="tx1"/>
          </a:solidFill>
          <a:latin typeface="+mn-lt"/>
        </a:defRPr>
      </a:lvl2pPr>
      <a:lvl3pPr marL="1143000" indent="-228600" algn="l" rtl="0" eaLnBrk="0" fontAlgn="base" hangingPunct="0">
        <a:spcBef>
          <a:spcPct val="20000"/>
        </a:spcBef>
        <a:spcAft>
          <a:spcPct val="0"/>
        </a:spcAft>
        <a:buClr>
          <a:schemeClr val="folHlink"/>
        </a:buClr>
        <a:buSzPct val="55000"/>
        <a:buFont typeface="Wingdings" pitchFamily="2" charset="2"/>
        <a:buChar char="n"/>
        <a:defRPr sz="2300">
          <a:solidFill>
            <a:schemeClr val="tx1"/>
          </a:solidFill>
          <a:latin typeface="+mn-lt"/>
        </a:defRPr>
      </a:lvl3pPr>
      <a:lvl4pPr marL="1600200" indent="-228600" algn="l" rtl="0" eaLnBrk="0" fontAlgn="base" hangingPunct="0">
        <a:spcBef>
          <a:spcPct val="20000"/>
        </a:spcBef>
        <a:spcAft>
          <a:spcPct val="0"/>
        </a:spcAft>
        <a:buClr>
          <a:schemeClr val="accent1"/>
        </a:buClr>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accent1"/>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13.xml"/></Relationships>
</file>

<file path=ppt/slides/_rels/slide101.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13.xml"/></Relationships>
</file>

<file path=ppt/slides/_rels/slide102.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13.xml"/></Relationships>
</file>

<file path=ppt/slides/_rels/slide103.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jpeg"/><Relationship Id="rId1" Type="http://schemas.openxmlformats.org/officeDocument/2006/relationships/slideLayout" Target="../slideLayouts/slideLayout12.xml"/></Relationships>
</file>

<file path=ppt/slides/_rels/slide106.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13.xml"/></Relationships>
</file>

<file path=ppt/slides/_rels/slide107.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13.xml"/></Relationships>
</file>

<file path=ppt/slides/_rels/slide108.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13.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upload.wikimedia.org/wikipedia/commons/6/63/Microscope_de_HOOKE.png" TargetMode="Externa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13.xml"/></Relationships>
</file>

<file path=ppt/slides/_rels/slide111.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13.xml"/></Relationships>
</file>

<file path=ppt/slides/_rels/slide112.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13.xml"/></Relationships>
</file>

<file path=ppt/slides/_rels/slide113.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hyperlink" Target="http://upload.wikimedia.org/wikipedia/en/1/11/Down_Syndrome_Karyotype.png" TargetMode="External"/><Relationship Id="rId1" Type="http://schemas.openxmlformats.org/officeDocument/2006/relationships/slideLayout" Target="../slideLayouts/slideLayout13.xml"/></Relationships>
</file>

<file path=ppt/slides/_rels/slide114.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hyperlink" Target="http://upload.wikimedia.org/wikipedia/commons/5/53/NHGRI_human_male_karyotype.png" TargetMode="Externa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13.xml"/></Relationships>
</file>

<file path=ppt/slides/_rels/slide116.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hyperlink" Target="http://upload.wikimedia.org/wikipedia/en/1/11/Down_Syndrome_Karyotype.png" TargetMode="Externa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upload.wikimedia.org/wikipedia/en/c/cb/Paramecium.jpg" TargetMode="Externa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13.xml"/></Relationships>
</file>

<file path=ppt/slides/_rels/slide125.xml.rels><?xml version="1.0" encoding="UTF-8" standalone="yes"?>
<Relationships xmlns="http://schemas.openxmlformats.org/package/2006/relationships"><Relationship Id="rId2" Type="http://schemas.openxmlformats.org/officeDocument/2006/relationships/image" Target="../media/image109.jpeg"/><Relationship Id="rId1" Type="http://schemas.openxmlformats.org/officeDocument/2006/relationships/slideLayout" Target="../slideLayouts/slideLayout13.xml"/></Relationships>
</file>

<file path=ppt/slides/_rels/slide126.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jpeg"/><Relationship Id="rId1" Type="http://schemas.openxmlformats.org/officeDocument/2006/relationships/slideLayout" Target="../slideLayouts/slideLayout12.xml"/></Relationships>
</file>

<file path=ppt/slides/_rels/slide127.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13.xml"/></Relationships>
</file>

<file path=ppt/slides/_rels/slide128.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13.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130.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hyperlink" Target="http://upload.wikimedia.org/wikipedia/commons/8/87/PCR.svg" TargetMode="Externa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116.jpe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image" Target="../media/image117.png"/><Relationship Id="rId1" Type="http://schemas.openxmlformats.org/officeDocument/2006/relationships/slideLayout" Target="../slideLayouts/slideLayout4.xml"/></Relationships>
</file>

<file path=ppt/slides/_rels/slide135.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hyperlink" Target="http://upload.wikimedia.org/wikipedia/commons/2/2e/Baby.jpg" TargetMode="External"/><Relationship Id="rId1" Type="http://schemas.openxmlformats.org/officeDocument/2006/relationships/slideLayout" Target="../slideLayouts/slideLayout13.xml"/></Relationships>
</file>

<file path=ppt/slides/_rels/slide136.xml.rels><?xml version="1.0" encoding="UTF-8" standalone="yes"?>
<Relationships xmlns="http://schemas.openxmlformats.org/package/2006/relationships"><Relationship Id="rId2" Type="http://schemas.openxmlformats.org/officeDocument/2006/relationships/image" Target="../media/image120.jpeg"/><Relationship Id="rId1" Type="http://schemas.openxmlformats.org/officeDocument/2006/relationships/slideLayout" Target="../slideLayouts/slideLayout13.xml"/></Relationships>
</file>

<file path=ppt/slides/_rels/slide137.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hyperlink" Target="http://upload.wikimedia.org/wikipedia/commons/0/00/FlattenedRoundPills.jpg" TargetMode="External"/><Relationship Id="rId1" Type="http://schemas.openxmlformats.org/officeDocument/2006/relationships/slideLayout" Target="../slideLayouts/slideLayout4.xml"/></Relationships>
</file>

<file path=ppt/slides/_rels/slide138.xml.rels><?xml version="1.0" encoding="UTF-8" standalone="yes"?>
<Relationships xmlns="http://schemas.openxmlformats.org/package/2006/relationships"><Relationship Id="rId2" Type="http://schemas.openxmlformats.org/officeDocument/2006/relationships/image" Target="../media/image122.jpeg"/><Relationship Id="rId1" Type="http://schemas.openxmlformats.org/officeDocument/2006/relationships/slideLayout" Target="../slideLayouts/slideLayout13.xml"/></Relationships>
</file>

<file path=ppt/slides/_rels/slide139.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3.xml"/></Relationships>
</file>

<file path=ppt/slides/_rels/slide140.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hyperlink" Target="http://upload.wikimedia.org/wikipedia/en/0/0e/Tomato2.jpg" TargetMode="External"/><Relationship Id="rId1" Type="http://schemas.openxmlformats.org/officeDocument/2006/relationships/slideLayout" Target="../slideLayouts/slideLayout12.xml"/><Relationship Id="rId4" Type="http://schemas.openxmlformats.org/officeDocument/2006/relationships/image" Target="../media/image125.jpeg"/></Relationships>
</file>

<file path=ppt/slides/_rels/slide141.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hyperlink" Target="http://upload.wikimedia.org/wikipedia/en/8/88/GoldenRice-WhiteRice.jpg" TargetMode="Externa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13.xml"/></Relationships>
</file>

<file path=ppt/slides/_rels/slide143.xml.rels><?xml version="1.0" encoding="UTF-8" standalone="yes"?>
<Relationships xmlns="http://schemas.openxmlformats.org/package/2006/relationships"><Relationship Id="rId2" Type="http://schemas.openxmlformats.org/officeDocument/2006/relationships/image" Target="../media/image128.jpeg"/><Relationship Id="rId1" Type="http://schemas.openxmlformats.org/officeDocument/2006/relationships/slideLayout" Target="../slideLayouts/slideLayout13.xml"/></Relationships>
</file>

<file path=ppt/slides/_rels/slide144.xml.rels><?xml version="1.0" encoding="UTF-8" standalone="yes"?>
<Relationships xmlns="http://schemas.openxmlformats.org/package/2006/relationships"><Relationship Id="rId2" Type="http://schemas.openxmlformats.org/officeDocument/2006/relationships/image" Target="../media/image129.jpeg"/><Relationship Id="rId1" Type="http://schemas.openxmlformats.org/officeDocument/2006/relationships/slideLayout" Target="../slideLayouts/slideLayout13.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3" Type="http://schemas.openxmlformats.org/officeDocument/2006/relationships/image" Target="../media/image130.jpeg"/><Relationship Id="rId2" Type="http://schemas.openxmlformats.org/officeDocument/2006/relationships/hyperlink" Target="http://upload.wikimedia.org/wikipedia/commons/c/c8/Coastredwood.jpg" TargetMode="External"/><Relationship Id="rId1" Type="http://schemas.openxmlformats.org/officeDocument/2006/relationships/slideLayout" Target="../slideLayouts/slideLayout13.xml"/></Relationships>
</file>

<file path=ppt/slides/_rels/slide148.xml.rels><?xml version="1.0" encoding="UTF-8" standalone="yes"?>
<Relationships xmlns="http://schemas.openxmlformats.org/package/2006/relationships"><Relationship Id="rId2" Type="http://schemas.openxmlformats.org/officeDocument/2006/relationships/image" Target="../media/image131.jpeg"/><Relationship Id="rId1" Type="http://schemas.openxmlformats.org/officeDocument/2006/relationships/slideLayout" Target="../slideLayouts/slideLayout13.xml"/></Relationships>
</file>

<file path=ppt/slides/_rels/slide149.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image" Target="../media/image134.jpeg"/><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image" Target="../media/image135.jpeg"/><Relationship Id="rId1" Type="http://schemas.openxmlformats.org/officeDocument/2006/relationships/slideLayout" Target="../slideLayouts/slideLayout4.xml"/></Relationships>
</file>

<file path=ppt/slides/_rels/slide154.xml.rels><?xml version="1.0" encoding="UTF-8" standalone="yes"?>
<Relationships xmlns="http://schemas.openxmlformats.org/package/2006/relationships"><Relationship Id="rId2" Type="http://schemas.openxmlformats.org/officeDocument/2006/relationships/image" Target="../media/image136.jpeg"/><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image" Target="../media/image137.jpeg"/><Relationship Id="rId1" Type="http://schemas.openxmlformats.org/officeDocument/2006/relationships/slideLayout" Target="../slideLayouts/slideLayout13.xml"/></Relationships>
</file>

<file path=ppt/slides/_rels/slide156.xml.rels><?xml version="1.0" encoding="UTF-8" standalone="yes"?>
<Relationships xmlns="http://schemas.openxmlformats.org/package/2006/relationships"><Relationship Id="rId2" Type="http://schemas.openxmlformats.org/officeDocument/2006/relationships/image" Target="../media/image138.jpeg"/><Relationship Id="rId1" Type="http://schemas.openxmlformats.org/officeDocument/2006/relationships/slideLayout" Target="../slideLayouts/slideLayout13.xml"/></Relationships>
</file>

<file path=ppt/slides/_rels/slide157.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13.xml"/></Relationships>
</file>

<file path=ppt/slides/_rels/slide158.xml.rels><?xml version="1.0" encoding="UTF-8" standalone="yes"?>
<Relationships xmlns="http://schemas.openxmlformats.org/package/2006/relationships"><Relationship Id="rId2" Type="http://schemas.openxmlformats.org/officeDocument/2006/relationships/image" Target="../media/image140.jpeg"/><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image" Target="../media/image141.jpe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upload.wikimedia.org/wikipedia/commons/e/ed/Human_eye_cross-sectional_view_grayscale.png" TargetMode="External"/><Relationship Id="rId1" Type="http://schemas.openxmlformats.org/officeDocument/2006/relationships/slideLayout" Target="../slideLayouts/slideLayout13.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1.xml.rels><?xml version="1.0" encoding="UTF-8" standalone="yes"?>
<Relationships xmlns="http://schemas.openxmlformats.org/package/2006/relationships"><Relationship Id="rId3" Type="http://schemas.openxmlformats.org/officeDocument/2006/relationships/image" Target="../media/image142.jpeg"/><Relationship Id="rId2" Type="http://schemas.openxmlformats.org/officeDocument/2006/relationships/hyperlink" Target="http://upload.wikimedia.org/wikipedia/en/5/5b/Carbon_cycle_diagram.jpg" TargetMode="Externa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hyperlink" Target="http://www.globalwarmingart.com/images/8/88/Mauna_Loa_Carbon_Dioxide.png" TargetMode="External"/><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hyperlink" Target="http://www.globalwarmingart.com/images/4/4e/Atmospheric_Absorption_Bands.png" TargetMode="External"/><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hyperlink" Target="http://www.globalwarmingart.com/images/e/ef/Bangladesh_Sea_Level_Risks.png" TargetMode="External"/><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3" Type="http://schemas.openxmlformats.org/officeDocument/2006/relationships/image" Target="../media/image146.jpeg"/><Relationship Id="rId2" Type="http://schemas.openxmlformats.org/officeDocument/2006/relationships/hyperlink" Target="http://www.globalwarmingart.com/images/1/1a/Blue_Marble.jpg" TargetMode="External"/><Relationship Id="rId1" Type="http://schemas.openxmlformats.org/officeDocument/2006/relationships/slideLayout" Target="../slideLayouts/slideLayout13.xml"/></Relationships>
</file>

<file path=ppt/slides/_rels/slide166.xml.rels><?xml version="1.0" encoding="UTF-8" standalone="yes"?>
<Relationships xmlns="http://schemas.openxmlformats.org/package/2006/relationships"><Relationship Id="rId3" Type="http://schemas.openxmlformats.org/officeDocument/2006/relationships/image" Target="../media/image147.jpeg"/><Relationship Id="rId2" Type="http://schemas.openxmlformats.org/officeDocument/2006/relationships/hyperlink" Target="http://upload.wikimedia.org/wikipedia/commons/8/8f/Arctica_surface.jpg" TargetMode="Externa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8.xml.rels><?xml version="1.0" encoding="UTF-8" standalone="yes"?>
<Relationships xmlns="http://schemas.openxmlformats.org/package/2006/relationships"><Relationship Id="rId2" Type="http://schemas.openxmlformats.org/officeDocument/2006/relationships/image" Target="../media/image148.jpeg"/><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170.xml.rels><?xml version="1.0" encoding="UTF-8" standalone="yes"?>
<Relationships xmlns="http://schemas.openxmlformats.org/package/2006/relationships"><Relationship Id="rId2" Type="http://schemas.openxmlformats.org/officeDocument/2006/relationships/image" Target="../media/image150.jpeg"/><Relationship Id="rId1" Type="http://schemas.openxmlformats.org/officeDocument/2006/relationships/slideLayout" Target="../slideLayouts/slideLayout13.xml"/></Relationships>
</file>

<file path=ppt/slides/_rels/slide171.xml.rels><?xml version="1.0" encoding="UTF-8" standalone="yes"?>
<Relationships xmlns="http://schemas.openxmlformats.org/package/2006/relationships"><Relationship Id="rId2" Type="http://schemas.openxmlformats.org/officeDocument/2006/relationships/image" Target="../media/image151.jpeg"/><Relationship Id="rId1" Type="http://schemas.openxmlformats.org/officeDocument/2006/relationships/slideLayout" Target="../slideLayouts/slideLayout13.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3.xml.rels><?xml version="1.0" encoding="UTF-8" standalone="yes"?>
<Relationships xmlns="http://schemas.openxmlformats.org/package/2006/relationships"><Relationship Id="rId3" Type="http://schemas.openxmlformats.org/officeDocument/2006/relationships/image" Target="../media/image152.jpeg"/><Relationship Id="rId2" Type="http://schemas.openxmlformats.org/officeDocument/2006/relationships/hyperlink" Target="http://upload.wikimedia.org/wikipedia/en/e/e7/PhylogeneticTree.jpg" TargetMode="External"/><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3" Type="http://schemas.openxmlformats.org/officeDocument/2006/relationships/image" Target="../media/image153.jpeg"/><Relationship Id="rId2" Type="http://schemas.openxmlformats.org/officeDocument/2006/relationships/hyperlink" Target="http://upload.wikimedia.org/wikipedia/en/1/1a/Priscacara-liops.jpg" TargetMode="External"/><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3" Type="http://schemas.openxmlformats.org/officeDocument/2006/relationships/image" Target="../media/image154.jpeg"/><Relationship Id="rId2" Type="http://schemas.openxmlformats.org/officeDocument/2006/relationships/hyperlink" Target="http://upload.wikimedia.org/wikipedia/en/f/fa/Broncovddoberwache1.jpg" TargetMode="External"/><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image" Target="../media/image155.jpeg"/><Relationship Id="rId1" Type="http://schemas.openxmlformats.org/officeDocument/2006/relationships/slideLayout" Target="../slideLayouts/slideLayout13.xml"/></Relationships>
</file>

<file path=ppt/slides/_rels/slide177.xml.rels><?xml version="1.0" encoding="UTF-8" standalone="yes"?>
<Relationships xmlns="http://schemas.openxmlformats.org/package/2006/relationships"><Relationship Id="rId2" Type="http://schemas.openxmlformats.org/officeDocument/2006/relationships/image" Target="../media/image156.jpeg"/><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2" Type="http://schemas.openxmlformats.org/officeDocument/2006/relationships/image" Target="../media/image157.jpeg"/><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2" Type="http://schemas.openxmlformats.org/officeDocument/2006/relationships/image" Target="../media/image15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hyperlink" Target="http://upload.wikimedia.org/wikipedia/commons/f/f0/Mouse_embryonic_stem_cells.jpg" TargetMode="External"/><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2" Type="http://schemas.openxmlformats.org/officeDocument/2006/relationships/image" Target="../media/image159.jpeg"/><Relationship Id="rId1" Type="http://schemas.openxmlformats.org/officeDocument/2006/relationships/slideLayout" Target="../slideLayouts/slideLayout13.xml"/></Relationships>
</file>

<file path=ppt/slides/_rels/slide181.xml.rels><?xml version="1.0" encoding="UTF-8" standalone="yes"?>
<Relationships xmlns="http://schemas.openxmlformats.org/package/2006/relationships"><Relationship Id="rId3" Type="http://schemas.openxmlformats.org/officeDocument/2006/relationships/image" Target="../media/image160.jpeg"/><Relationship Id="rId2" Type="http://schemas.openxmlformats.org/officeDocument/2006/relationships/hyperlink" Target="http://upload.wikimedia.org/wikipedia/commons/9/9f/Giraffe_standing.jpg" TargetMode="External"/><Relationship Id="rId1" Type="http://schemas.openxmlformats.org/officeDocument/2006/relationships/slideLayout" Target="../slideLayouts/slideLayout13.xml"/></Relationships>
</file>

<file path=ppt/slides/_rels/slide182.xml.rels><?xml version="1.0" encoding="UTF-8" standalone="yes"?>
<Relationships xmlns="http://schemas.openxmlformats.org/package/2006/relationships"><Relationship Id="rId2" Type="http://schemas.openxmlformats.org/officeDocument/2006/relationships/image" Target="../media/image161.png"/><Relationship Id="rId1" Type="http://schemas.openxmlformats.org/officeDocument/2006/relationships/slideLayout" Target="../slideLayouts/slideLayout13.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4.xml.rels><?xml version="1.0" encoding="UTF-8" standalone="yes"?>
<Relationships xmlns="http://schemas.openxmlformats.org/package/2006/relationships"><Relationship Id="rId3" Type="http://schemas.openxmlformats.org/officeDocument/2006/relationships/image" Target="../media/image162.jpeg"/><Relationship Id="rId2" Type="http://schemas.openxmlformats.org/officeDocument/2006/relationships/hyperlink" Target="http://upload.wikimedia.org/wikipedia/commons/d/d8/Pinus_pinaster.jpg" TargetMode="External"/><Relationship Id="rId1" Type="http://schemas.openxmlformats.org/officeDocument/2006/relationships/slideLayout" Target="../slideLayouts/slideLayout13.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6.xml.rels><?xml version="1.0" encoding="UTF-8" standalone="yes"?>
<Relationships xmlns="http://schemas.openxmlformats.org/package/2006/relationships"><Relationship Id="rId2" Type="http://schemas.openxmlformats.org/officeDocument/2006/relationships/image" Target="../media/image163.jpeg"/><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3" Type="http://schemas.openxmlformats.org/officeDocument/2006/relationships/image" Target="../media/image164.jpeg"/><Relationship Id="rId2" Type="http://schemas.openxmlformats.org/officeDocument/2006/relationships/hyperlink" Target="http://upload.wikimedia.org/wikipedia/commons/3/3f/Ferns02.jpg" TargetMode="External"/><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2" Type="http://schemas.openxmlformats.org/officeDocument/2006/relationships/image" Target="../media/image165.jpeg"/><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3" Type="http://schemas.openxmlformats.org/officeDocument/2006/relationships/image" Target="../media/image166.jpeg"/><Relationship Id="rId2" Type="http://schemas.openxmlformats.org/officeDocument/2006/relationships/hyperlink" Target="http://upload.wikimedia.org/wikipedia/en/f/f5/Stamens-and-pistil.jpg" TargetMode="External"/><Relationship Id="rId1" Type="http://schemas.openxmlformats.org/officeDocument/2006/relationships/slideLayout" Target="../slideLayouts/slideLayout4.xml"/><Relationship Id="rId4" Type="http://schemas.openxmlformats.org/officeDocument/2006/relationships/image" Target="../media/image167.jpeg"/></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3.xml"/></Relationships>
</file>

<file path=ppt/slides/_rels/slide190.xml.rels><?xml version="1.0" encoding="UTF-8" standalone="yes"?>
<Relationships xmlns="http://schemas.openxmlformats.org/package/2006/relationships"><Relationship Id="rId3" Type="http://schemas.openxmlformats.org/officeDocument/2006/relationships/image" Target="../media/image168.jpeg"/><Relationship Id="rId2" Type="http://schemas.openxmlformats.org/officeDocument/2006/relationships/hyperlink" Target="http://upload.wikimedia.org/wikipedia/commons/b/be/Sponge.JPG" TargetMode="External"/><Relationship Id="rId1" Type="http://schemas.openxmlformats.org/officeDocument/2006/relationships/slideLayout" Target="../slideLayouts/slideLayout4.xml"/></Relationships>
</file>

<file path=ppt/slides/_rels/slide191.xml.rels><?xml version="1.0" encoding="UTF-8" standalone="yes"?>
<Relationships xmlns="http://schemas.openxmlformats.org/package/2006/relationships"><Relationship Id="rId3" Type="http://schemas.openxmlformats.org/officeDocument/2006/relationships/image" Target="../media/image170.jpeg"/><Relationship Id="rId2" Type="http://schemas.openxmlformats.org/officeDocument/2006/relationships/image" Target="../media/image169.jpeg"/><Relationship Id="rId1" Type="http://schemas.openxmlformats.org/officeDocument/2006/relationships/slideLayout" Target="../slideLayouts/slideLayout4.xml"/></Relationships>
</file>

<file path=ppt/slides/_rels/slide192.xml.rels><?xml version="1.0" encoding="UTF-8" standalone="yes"?>
<Relationships xmlns="http://schemas.openxmlformats.org/package/2006/relationships"><Relationship Id="rId3" Type="http://schemas.openxmlformats.org/officeDocument/2006/relationships/image" Target="../media/image171.jpeg"/><Relationship Id="rId2" Type="http://schemas.openxmlformats.org/officeDocument/2006/relationships/hyperlink" Target="http://upload.wikimedia.org/wikipedia/en/d/df/Smed.jpg" TargetMode="External"/><Relationship Id="rId1" Type="http://schemas.openxmlformats.org/officeDocument/2006/relationships/slideLayout" Target="../slideLayouts/slideLayout4.xml"/></Relationships>
</file>

<file path=ppt/slides/_rels/slide193.xml.rels><?xml version="1.0" encoding="UTF-8" standalone="yes"?>
<Relationships xmlns="http://schemas.openxmlformats.org/package/2006/relationships"><Relationship Id="rId3" Type="http://schemas.openxmlformats.org/officeDocument/2006/relationships/image" Target="../media/image172.jpeg"/><Relationship Id="rId2" Type="http://schemas.openxmlformats.org/officeDocument/2006/relationships/hyperlink" Target="http://upload.wikimedia.org/wikipedia/commons/d/d0/Libr0409.jpg" TargetMode="External"/><Relationship Id="rId1" Type="http://schemas.openxmlformats.org/officeDocument/2006/relationships/slideLayout" Target="../slideLayouts/slideLayout4.xml"/></Relationships>
</file>

<file path=ppt/slides/_rels/slide194.xml.rels><?xml version="1.0" encoding="UTF-8" standalone="yes"?>
<Relationships xmlns="http://schemas.openxmlformats.org/package/2006/relationships"><Relationship Id="rId3" Type="http://schemas.openxmlformats.org/officeDocument/2006/relationships/image" Target="../media/image173.jpeg"/><Relationship Id="rId2" Type="http://schemas.openxmlformats.org/officeDocument/2006/relationships/hyperlink" Target="http://upload.wikimedia.org/wikipedia/commons/6/65/Octopus_vulgaris2.jpg" TargetMode="External"/><Relationship Id="rId1" Type="http://schemas.openxmlformats.org/officeDocument/2006/relationships/slideLayout" Target="../slideLayouts/slideLayout4.xml"/></Relationships>
</file>

<file path=ppt/slides/_rels/slide195.xml.rels><?xml version="1.0" encoding="UTF-8" standalone="yes"?>
<Relationships xmlns="http://schemas.openxmlformats.org/package/2006/relationships"><Relationship Id="rId2" Type="http://schemas.openxmlformats.org/officeDocument/2006/relationships/image" Target="../media/image174.jpeg"/><Relationship Id="rId1" Type="http://schemas.openxmlformats.org/officeDocument/2006/relationships/slideLayout" Target="../slideLayouts/slideLayout4.xml"/></Relationships>
</file>

<file path=ppt/slides/_rels/slide196.xml.rels><?xml version="1.0" encoding="UTF-8" standalone="yes"?>
<Relationships xmlns="http://schemas.openxmlformats.org/package/2006/relationships"><Relationship Id="rId8" Type="http://schemas.openxmlformats.org/officeDocument/2006/relationships/hyperlink" Target="http://en.wikipedia.org/wiki/White_oak" TargetMode="External"/><Relationship Id="rId3" Type="http://schemas.openxmlformats.org/officeDocument/2006/relationships/hyperlink" Target="http://en.wikipedia.org/w/index.php?title=Dwarf_live_oak&amp;action=edit" TargetMode="External"/><Relationship Id="rId7" Type="http://schemas.openxmlformats.org/officeDocument/2006/relationships/hyperlink" Target="http://en.wikipedia.org/wiki/Northern_red_oak" TargetMode="External"/><Relationship Id="rId2" Type="http://schemas.openxmlformats.org/officeDocument/2006/relationships/hyperlink" Target="http://en.wikipedia.org/wiki/Southern_live_oak" TargetMode="External"/><Relationship Id="rId1" Type="http://schemas.openxmlformats.org/officeDocument/2006/relationships/slideLayout" Target="../slideLayouts/slideLayout13.xml"/><Relationship Id="rId6" Type="http://schemas.openxmlformats.org/officeDocument/2006/relationships/hyperlink" Target="http://en.wikipedia.org/wiki/Blackjack_oak" TargetMode="External"/><Relationship Id="rId5" Type="http://schemas.openxmlformats.org/officeDocument/2006/relationships/hyperlink" Target="http://en.wikipedia.org/wiki/Shingle_oak" TargetMode="External"/><Relationship Id="rId10" Type="http://schemas.openxmlformats.org/officeDocument/2006/relationships/image" Target="../media/image175.jpeg"/><Relationship Id="rId4" Type="http://schemas.openxmlformats.org/officeDocument/2006/relationships/hyperlink" Target="http://en.wikipedia.org/wiki/Willow_oak" TargetMode="External"/><Relationship Id="rId9" Type="http://schemas.openxmlformats.org/officeDocument/2006/relationships/hyperlink" Target="http://en.wikipedia.org/wiki/Swamp_chestnut_oak" TargetMode="Externa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8.xml.rels><?xml version="1.0" encoding="UTF-8" standalone="yes"?>
<Relationships xmlns="http://schemas.openxmlformats.org/package/2006/relationships"><Relationship Id="rId2" Type="http://schemas.openxmlformats.org/officeDocument/2006/relationships/image" Target="../media/image176.jpeg"/><Relationship Id="rId1" Type="http://schemas.openxmlformats.org/officeDocument/2006/relationships/slideLayout" Target="../slideLayouts/slideLayout13.xml"/></Relationships>
</file>

<file path=ppt/slides/_rels/slide199.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2.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1.xml.rels><?xml version="1.0" encoding="UTF-8" standalone="yes"?>
<Relationships xmlns="http://schemas.openxmlformats.org/package/2006/relationships"><Relationship Id="rId2" Type="http://schemas.openxmlformats.org/officeDocument/2006/relationships/image" Target="../media/image177.png"/><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2" Type="http://schemas.openxmlformats.org/officeDocument/2006/relationships/image" Target="../media/image178.png"/><Relationship Id="rId1" Type="http://schemas.openxmlformats.org/officeDocument/2006/relationships/slideLayout" Target="../slideLayouts/slideLayout13.xml"/></Relationships>
</file>

<file path=ppt/slides/_rels/slide203.xml.rels><?xml version="1.0" encoding="UTF-8" standalone="yes"?>
<Relationships xmlns="http://schemas.openxmlformats.org/package/2006/relationships"><Relationship Id="rId3" Type="http://schemas.openxmlformats.org/officeDocument/2006/relationships/image" Target="../media/image179.jpeg"/><Relationship Id="rId2" Type="http://schemas.openxmlformats.org/officeDocument/2006/relationships/hyperlink" Target="http://upload.wikimedia.org/wikipedia/en/0/0b/Nudemousejejunum_EM.jpg" TargetMode="External"/><Relationship Id="rId1" Type="http://schemas.openxmlformats.org/officeDocument/2006/relationships/slideLayout" Target="../slideLayouts/slideLayout13.xml"/></Relationships>
</file>

<file path=ppt/slides/_rels/slide204.xml.rels><?xml version="1.0" encoding="UTF-8" standalone="yes"?>
<Relationships xmlns="http://schemas.openxmlformats.org/package/2006/relationships"><Relationship Id="rId2" Type="http://schemas.openxmlformats.org/officeDocument/2006/relationships/image" Target="../media/image180.png"/><Relationship Id="rId1" Type="http://schemas.openxmlformats.org/officeDocument/2006/relationships/slideLayout" Target="../slideLayouts/slideLayout13.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6.xml.rels><?xml version="1.0" encoding="UTF-8" standalone="yes"?>
<Relationships xmlns="http://schemas.openxmlformats.org/package/2006/relationships"><Relationship Id="rId3" Type="http://schemas.openxmlformats.org/officeDocument/2006/relationships/image" Target="../media/image181.png"/><Relationship Id="rId2" Type="http://schemas.openxmlformats.org/officeDocument/2006/relationships/hyperlink" Target="http://upload.wikimedia.org/wikipedia/commons/e/e5/Diagram_of_the_human_heart_(cropped).svg" TargetMode="External"/><Relationship Id="rId1" Type="http://schemas.openxmlformats.org/officeDocument/2006/relationships/slideLayout" Target="../slideLayouts/slideLayout13.xml"/></Relationships>
</file>

<file path=ppt/slides/_rels/slide207.xml.rels><?xml version="1.0" encoding="UTF-8" standalone="yes"?>
<Relationships xmlns="http://schemas.openxmlformats.org/package/2006/relationships"><Relationship Id="rId3" Type="http://schemas.openxmlformats.org/officeDocument/2006/relationships/image" Target="../media/image182.png"/><Relationship Id="rId2" Type="http://schemas.openxmlformats.org/officeDocument/2006/relationships/hyperlink" Target="http://upload.wikimedia.org/wikipedia/commons/4/46/Gray492.png" TargetMode="External"/><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3" Type="http://schemas.openxmlformats.org/officeDocument/2006/relationships/image" Target="../media/image183.png"/><Relationship Id="rId2" Type="http://schemas.openxmlformats.org/officeDocument/2006/relationships/hyperlink" Target="http://upload.wikimedia.org/wikipedia/commons/2/2d/Heart_diastole.png" TargetMode="External"/><Relationship Id="rId1" Type="http://schemas.openxmlformats.org/officeDocument/2006/relationships/slideLayout" Target="../slideLayouts/slideLayout13.xml"/></Relationships>
</file>

<file path=ppt/slides/_rels/slide209.xml.rels><?xml version="1.0" encoding="UTF-8" standalone="yes"?>
<Relationships xmlns="http://schemas.openxmlformats.org/package/2006/relationships"><Relationship Id="rId2" Type="http://schemas.openxmlformats.org/officeDocument/2006/relationships/image" Target="../media/image184.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2" Type="http://schemas.openxmlformats.org/officeDocument/2006/relationships/image" Target="../media/image185.png"/><Relationship Id="rId1" Type="http://schemas.openxmlformats.org/officeDocument/2006/relationships/slideLayout" Target="../slideLayouts/slideLayout12.xml"/></Relationships>
</file>

<file path=ppt/slides/_rels/slide211.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3.xml"/></Relationships>
</file>

<file path=ppt/slides/_rels/slide212.xml.rels><?xml version="1.0" encoding="UTF-8" standalone="yes"?>
<Relationships xmlns="http://schemas.openxmlformats.org/package/2006/relationships"><Relationship Id="rId2" Type="http://schemas.openxmlformats.org/officeDocument/2006/relationships/image" Target="../media/image186.png"/><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4.xml.rels><?xml version="1.0" encoding="UTF-8" standalone="yes"?>
<Relationships xmlns="http://schemas.openxmlformats.org/package/2006/relationships"><Relationship Id="rId3" Type="http://schemas.openxmlformats.org/officeDocument/2006/relationships/image" Target="../media/image187.jpeg"/><Relationship Id="rId2" Type="http://schemas.openxmlformats.org/officeDocument/2006/relationships/hyperlink" Target="http://upload.wikimedia.org/wikipedia/commons/3/32/EscherichiaColi_NIAID.jpg" TargetMode="External"/><Relationship Id="rId1" Type="http://schemas.openxmlformats.org/officeDocument/2006/relationships/slideLayout" Target="../slideLayouts/slideLayout13.xml"/></Relationships>
</file>

<file path=ppt/slides/_rels/slide215.xml.rels><?xml version="1.0" encoding="UTF-8" standalone="yes"?>
<Relationships xmlns="http://schemas.openxmlformats.org/package/2006/relationships"><Relationship Id="rId3" Type="http://schemas.openxmlformats.org/officeDocument/2006/relationships/image" Target="../media/image188.jpeg"/><Relationship Id="rId2" Type="http://schemas.openxmlformats.org/officeDocument/2006/relationships/hyperlink" Target="http://upload.wikimedia.org/wikipedia/en/d/d7/VariousPills.JPG" TargetMode="External"/><Relationship Id="rId1" Type="http://schemas.openxmlformats.org/officeDocument/2006/relationships/slideLayout" Target="../slideLayouts/slideLayout13.xml"/></Relationships>
</file>

<file path=ppt/slides/_rels/slide216.xml.rels><?xml version="1.0" encoding="UTF-8" standalone="yes"?>
<Relationships xmlns="http://schemas.openxmlformats.org/package/2006/relationships"><Relationship Id="rId2" Type="http://schemas.openxmlformats.org/officeDocument/2006/relationships/image" Target="../media/image189.jpeg"/><Relationship Id="rId1" Type="http://schemas.openxmlformats.org/officeDocument/2006/relationships/slideLayout" Target="../slideLayouts/slideLayout13.xml"/></Relationships>
</file>

<file path=ppt/slides/_rels/slide217.xml.rels><?xml version="1.0" encoding="UTF-8" standalone="yes"?>
<Relationships xmlns="http://schemas.openxmlformats.org/package/2006/relationships"><Relationship Id="rId2" Type="http://schemas.openxmlformats.org/officeDocument/2006/relationships/image" Target="../media/image190.jpeg"/><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2" Type="http://schemas.openxmlformats.org/officeDocument/2006/relationships/image" Target="../media/image191.png"/><Relationship Id="rId1" Type="http://schemas.openxmlformats.org/officeDocument/2006/relationships/slideLayout" Target="../slideLayouts/slideLayout13.xml"/></Relationships>
</file>

<file path=ppt/slides/_rels/slide219.xml.rels><?xml version="1.0" encoding="UTF-8" standalone="yes"?>
<Relationships xmlns="http://schemas.openxmlformats.org/package/2006/relationships"><Relationship Id="rId2" Type="http://schemas.openxmlformats.org/officeDocument/2006/relationships/image" Target="../media/image192.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3.xml"/></Relationships>
</file>

<file path=ppt/slides/_rels/slide220.xml.rels><?xml version="1.0" encoding="UTF-8" standalone="yes"?>
<Relationships xmlns="http://schemas.openxmlformats.org/package/2006/relationships"><Relationship Id="rId2" Type="http://schemas.openxmlformats.org/officeDocument/2006/relationships/image" Target="../media/image193.jpeg"/><Relationship Id="rId1" Type="http://schemas.openxmlformats.org/officeDocument/2006/relationships/slideLayout" Target="../slideLayouts/slideLayout13.xml"/></Relationships>
</file>

<file path=ppt/slides/_rels/slide221.xml.rels><?xml version="1.0" encoding="UTF-8" standalone="yes"?>
<Relationships xmlns="http://schemas.openxmlformats.org/package/2006/relationships"><Relationship Id="rId3" Type="http://schemas.openxmlformats.org/officeDocument/2006/relationships/image" Target="../media/image193.jpeg"/><Relationship Id="rId2" Type="http://schemas.openxmlformats.org/officeDocument/2006/relationships/hyperlink" Target="http://upload.wikimedia.org/wikipedia/commons/5/54/Aids_virus.jpg" TargetMode="External"/><Relationship Id="rId1" Type="http://schemas.openxmlformats.org/officeDocument/2006/relationships/slideLayout" Target="../slideLayouts/slideLayout12.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3.xml.rels><?xml version="1.0" encoding="UTF-8" standalone="yes"?>
<Relationships xmlns="http://schemas.openxmlformats.org/package/2006/relationships"><Relationship Id="rId2" Type="http://schemas.openxmlformats.org/officeDocument/2006/relationships/image" Target="../media/image194.png"/><Relationship Id="rId1" Type="http://schemas.openxmlformats.org/officeDocument/2006/relationships/slideLayout" Target="../slideLayouts/slideLayout13.xml"/></Relationships>
</file>

<file path=ppt/slides/_rels/slide224.xml.rels><?xml version="1.0" encoding="UTF-8" standalone="yes"?>
<Relationships xmlns="http://schemas.openxmlformats.org/package/2006/relationships"><Relationship Id="rId2" Type="http://schemas.openxmlformats.org/officeDocument/2006/relationships/image" Target="../media/image195.png"/><Relationship Id="rId1" Type="http://schemas.openxmlformats.org/officeDocument/2006/relationships/slideLayout" Target="../slideLayouts/slideLayout13.xml"/></Relationships>
</file>

<file path=ppt/slides/_rels/slide225.xml.rels><?xml version="1.0" encoding="UTF-8" standalone="yes"?>
<Relationships xmlns="http://schemas.openxmlformats.org/package/2006/relationships"><Relationship Id="rId2" Type="http://schemas.openxmlformats.org/officeDocument/2006/relationships/image" Target="../media/image196.png"/><Relationship Id="rId1" Type="http://schemas.openxmlformats.org/officeDocument/2006/relationships/slideLayout" Target="../slideLayouts/slideLayout13.xml"/></Relationships>
</file>

<file path=ppt/slides/_rels/slide226.xml.rels><?xml version="1.0" encoding="UTF-8" standalone="yes"?>
<Relationships xmlns="http://schemas.openxmlformats.org/package/2006/relationships"><Relationship Id="rId2" Type="http://schemas.openxmlformats.org/officeDocument/2006/relationships/image" Target="../media/image197.png"/><Relationship Id="rId1" Type="http://schemas.openxmlformats.org/officeDocument/2006/relationships/slideLayout" Target="../slideLayouts/slideLayout2.xml"/></Relationships>
</file>

<file path=ppt/slides/_rels/slide227.xml.rels><?xml version="1.0" encoding="UTF-8" standalone="yes"?>
<Relationships xmlns="http://schemas.openxmlformats.org/package/2006/relationships"><Relationship Id="rId2" Type="http://schemas.openxmlformats.org/officeDocument/2006/relationships/image" Target="../media/image198.jpeg"/><Relationship Id="rId1" Type="http://schemas.openxmlformats.org/officeDocument/2006/relationships/slideLayout" Target="../slideLayouts/slideLayout13.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9.xml.rels><?xml version="1.0" encoding="UTF-8" standalone="yes"?>
<Relationships xmlns="http://schemas.openxmlformats.org/package/2006/relationships"><Relationship Id="rId2" Type="http://schemas.openxmlformats.org/officeDocument/2006/relationships/image" Target="../media/image199.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2" Type="http://schemas.openxmlformats.org/officeDocument/2006/relationships/image" Target="../media/image200.jpeg"/><Relationship Id="rId1" Type="http://schemas.openxmlformats.org/officeDocument/2006/relationships/slideLayout" Target="../slideLayouts/slideLayout13.xml"/></Relationships>
</file>

<file path=ppt/slides/_rels/slide231.xml.rels><?xml version="1.0" encoding="UTF-8" standalone="yes"?>
<Relationships xmlns="http://schemas.openxmlformats.org/package/2006/relationships"><Relationship Id="rId2" Type="http://schemas.openxmlformats.org/officeDocument/2006/relationships/image" Target="../media/image201.png"/><Relationship Id="rId1" Type="http://schemas.openxmlformats.org/officeDocument/2006/relationships/slideLayout" Target="../slideLayouts/slideLayout2.xml"/></Relationships>
</file>

<file path=ppt/slides/_rels/slide232.xml.rels><?xml version="1.0" encoding="UTF-8" standalone="yes"?>
<Relationships xmlns="http://schemas.openxmlformats.org/package/2006/relationships"><Relationship Id="rId3" Type="http://schemas.openxmlformats.org/officeDocument/2006/relationships/image" Target="../media/image202.png"/><Relationship Id="rId2" Type="http://schemas.openxmlformats.org/officeDocument/2006/relationships/hyperlink" Target="http://upload.wikimedia.org/wikipedia/en/c/cc/Action_potential_vert.png" TargetMode="External"/><Relationship Id="rId1" Type="http://schemas.openxmlformats.org/officeDocument/2006/relationships/slideLayout" Target="../slideLayouts/slideLayout13.xml"/></Relationships>
</file>

<file path=ppt/slides/_rels/slide233.xml.rels><?xml version="1.0" encoding="UTF-8" standalone="yes"?>
<Relationships xmlns="http://schemas.openxmlformats.org/package/2006/relationships"><Relationship Id="rId3" Type="http://schemas.openxmlformats.org/officeDocument/2006/relationships/image" Target="../media/image203.png"/><Relationship Id="rId2" Type="http://schemas.openxmlformats.org/officeDocument/2006/relationships/hyperlink" Target="http://upload.wikimedia.org/wikipedia/commons/b/ba/Neuron-no_labels.png" TargetMode="External"/><Relationship Id="rId1" Type="http://schemas.openxmlformats.org/officeDocument/2006/relationships/slideLayout" Target="../slideLayouts/slideLayout13.xml"/></Relationships>
</file>

<file path=ppt/slides/_rels/slide234.xml.rels><?xml version="1.0" encoding="UTF-8" standalone="yes"?>
<Relationships xmlns="http://schemas.openxmlformats.org/package/2006/relationships"><Relationship Id="rId3" Type="http://schemas.openxmlformats.org/officeDocument/2006/relationships/image" Target="../media/image204.png"/><Relationship Id="rId2" Type="http://schemas.openxmlformats.org/officeDocument/2006/relationships/hyperlink" Target="http://upload.wikimedia.org/wikipedia/en/4/46/SynapseIllustration.png" TargetMode="External"/><Relationship Id="rId1" Type="http://schemas.openxmlformats.org/officeDocument/2006/relationships/slideLayout" Target="../slideLayouts/slideLayout13.xml"/></Relationships>
</file>

<file path=ppt/slides/_rels/slide235.xml.rels><?xml version="1.0" encoding="UTF-8" standalone="yes"?>
<Relationships xmlns="http://schemas.openxmlformats.org/package/2006/relationships"><Relationship Id="rId2" Type="http://schemas.openxmlformats.org/officeDocument/2006/relationships/image" Target="../media/image205.png"/><Relationship Id="rId1"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2" Type="http://schemas.openxmlformats.org/officeDocument/2006/relationships/image" Target="../media/image206.png"/><Relationship Id="rId1" Type="http://schemas.openxmlformats.org/officeDocument/2006/relationships/slideLayout" Target="../slideLayouts/slideLayout13.xml"/></Relationships>
</file>

<file path=ppt/slides/_rels/slide237.xml.rels><?xml version="1.0" encoding="UTF-8" standalone="yes"?>
<Relationships xmlns="http://schemas.openxmlformats.org/package/2006/relationships"><Relationship Id="rId2" Type="http://schemas.openxmlformats.org/officeDocument/2006/relationships/image" Target="../media/image207.png"/><Relationship Id="rId1" Type="http://schemas.openxmlformats.org/officeDocument/2006/relationships/slideLayout" Target="../slideLayouts/slideLayout2.xml"/></Relationships>
</file>

<file path=ppt/slides/_rels/slide238.xml.rels><?xml version="1.0" encoding="UTF-8" standalone="yes"?>
<Relationships xmlns="http://schemas.openxmlformats.org/package/2006/relationships"><Relationship Id="rId2" Type="http://schemas.openxmlformats.org/officeDocument/2006/relationships/image" Target="../media/image208.png"/><Relationship Id="rId1" Type="http://schemas.openxmlformats.org/officeDocument/2006/relationships/slideLayout" Target="../slideLayouts/slideLayout13.xml"/></Relationships>
</file>

<file path=ppt/slides/_rels/slide239.xml.rels><?xml version="1.0" encoding="UTF-8" standalone="yes"?>
<Relationships xmlns="http://schemas.openxmlformats.org/package/2006/relationships"><Relationship Id="rId2" Type="http://schemas.openxmlformats.org/officeDocument/2006/relationships/image" Target="../media/image209.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upload.wikimedia.org/wikipedia/en/0/00/Binary_fission.png" TargetMode="External"/><Relationship Id="rId1"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2" Type="http://schemas.openxmlformats.org/officeDocument/2006/relationships/image" Target="../media/image210.jpeg"/><Relationship Id="rId1" Type="http://schemas.openxmlformats.org/officeDocument/2006/relationships/slideLayout" Target="../slideLayouts/slideLayout2.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2.xml.rels><?xml version="1.0" encoding="UTF-8" standalone="yes"?>
<Relationships xmlns="http://schemas.openxmlformats.org/package/2006/relationships"><Relationship Id="rId2" Type="http://schemas.openxmlformats.org/officeDocument/2006/relationships/image" Target="../media/image211.png"/><Relationship Id="rId1" Type="http://schemas.openxmlformats.org/officeDocument/2006/relationships/slideLayout" Target="../slideLayouts/slideLayout2.xml"/></Relationships>
</file>

<file path=ppt/slides/_rels/slide243.xml.rels><?xml version="1.0" encoding="UTF-8" standalone="yes"?>
<Relationships xmlns="http://schemas.openxmlformats.org/package/2006/relationships"><Relationship Id="rId2" Type="http://schemas.openxmlformats.org/officeDocument/2006/relationships/image" Target="../media/image212.png"/><Relationship Id="rId1" Type="http://schemas.openxmlformats.org/officeDocument/2006/relationships/slideLayout" Target="../slideLayouts/slideLayout2.xml"/></Relationships>
</file>

<file path=ppt/slides/_rels/slide244.xml.rels><?xml version="1.0" encoding="UTF-8" standalone="yes"?>
<Relationships xmlns="http://schemas.openxmlformats.org/package/2006/relationships"><Relationship Id="rId3" Type="http://schemas.openxmlformats.org/officeDocument/2006/relationships/image" Target="../media/image213.jpeg"/><Relationship Id="rId2" Type="http://schemas.openxmlformats.org/officeDocument/2006/relationships/hyperlink" Target="http://upload.wikimedia.org/wikipedia/commons/3/39/Ovulation.jpg" TargetMode="External"/><Relationship Id="rId1" Type="http://schemas.openxmlformats.org/officeDocument/2006/relationships/slideLayout" Target="../slideLayouts/slideLayout13.xml"/></Relationships>
</file>

<file path=ppt/slides/_rels/slide245.xml.rels><?xml version="1.0" encoding="UTF-8" standalone="yes"?>
<Relationships xmlns="http://schemas.openxmlformats.org/package/2006/relationships"><Relationship Id="rId2" Type="http://schemas.openxmlformats.org/officeDocument/2006/relationships/image" Target="../media/image214.png"/><Relationship Id="rId1" Type="http://schemas.openxmlformats.org/officeDocument/2006/relationships/slideLayout" Target="../slideLayouts/slideLayout2.xml"/></Relationships>
</file>

<file path=ppt/slides/_rels/slide246.xml.rels><?xml version="1.0" encoding="UTF-8" standalone="yes"?>
<Relationships xmlns="http://schemas.openxmlformats.org/package/2006/relationships"><Relationship Id="rId3" Type="http://schemas.openxmlformats.org/officeDocument/2006/relationships/image" Target="../media/image215.png"/><Relationship Id="rId2" Type="http://schemas.openxmlformats.org/officeDocument/2006/relationships/hyperlink" Target="http://upload.wikimedia.org/wikipedia/commons/e/ed/Testosterone_structure.png" TargetMode="External"/><Relationship Id="rId1" Type="http://schemas.openxmlformats.org/officeDocument/2006/relationships/slideLayout" Target="../slideLayouts/slideLayout13.xml"/></Relationships>
</file>

<file path=ppt/slides/_rels/slide247.xml.rels><?xml version="1.0" encoding="UTF-8" standalone="yes"?>
<Relationships xmlns="http://schemas.openxmlformats.org/package/2006/relationships"><Relationship Id="rId2" Type="http://schemas.openxmlformats.org/officeDocument/2006/relationships/image" Target="../media/image216.jpeg"/><Relationship Id="rId1" Type="http://schemas.openxmlformats.org/officeDocument/2006/relationships/slideLayout" Target="../slideLayouts/slideLayout13.xml"/></Relationships>
</file>

<file path=ppt/slides/_rels/slide248.xml.rels><?xml version="1.0" encoding="UTF-8" standalone="yes"?>
<Relationships xmlns="http://schemas.openxmlformats.org/package/2006/relationships"><Relationship Id="rId2" Type="http://schemas.openxmlformats.org/officeDocument/2006/relationships/image" Target="../media/image217.jpeg"/><Relationship Id="rId1" Type="http://schemas.openxmlformats.org/officeDocument/2006/relationships/slideLayout" Target="../slideLayouts/slideLayout13.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0.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2" Type="http://schemas.openxmlformats.org/officeDocument/2006/relationships/image" Target="../media/image218.png"/><Relationship Id="rId1" Type="http://schemas.openxmlformats.org/officeDocument/2006/relationships/slideLayout" Target="../slideLayouts/slideLayout2.xml"/></Relationships>
</file>

<file path=ppt/slides/_rels/slide252.xml.rels><?xml version="1.0" encoding="UTF-8" standalone="yes"?>
<Relationships xmlns="http://schemas.openxmlformats.org/package/2006/relationships"><Relationship Id="rId2" Type="http://schemas.openxmlformats.org/officeDocument/2006/relationships/image" Target="../media/image219.jpeg"/><Relationship Id="rId1" Type="http://schemas.openxmlformats.org/officeDocument/2006/relationships/slideLayout" Target="../slideLayouts/slideLayout13.xml"/></Relationships>
</file>

<file path=ppt/slides/_rels/slide253.xml.rels><?xml version="1.0" encoding="UTF-8" standalone="yes"?>
<Relationships xmlns="http://schemas.openxmlformats.org/package/2006/relationships"><Relationship Id="rId3" Type="http://schemas.openxmlformats.org/officeDocument/2006/relationships/image" Target="../media/image220.png"/><Relationship Id="rId2" Type="http://schemas.openxmlformats.org/officeDocument/2006/relationships/hyperlink" Target="http://upload.wikimedia.org/wikipedia/en/8/8a/Condensed_Eukaryotic_Chromosome.png" TargetMode="External"/><Relationship Id="rId1" Type="http://schemas.openxmlformats.org/officeDocument/2006/relationships/slideLayout" Target="../slideLayouts/slideLayout13.xml"/></Relationships>
</file>

<file path=ppt/slides/_rels/slide254.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hyperlink" Target="http://upload.wikimedia.org/wikipedia/commons/0/07/Gene.png" TargetMode="External"/><Relationship Id="rId1" Type="http://schemas.openxmlformats.org/officeDocument/2006/relationships/slideLayout" Target="../slideLayouts/slideLayout2.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6.xml.rels><?xml version="1.0" encoding="UTF-8" standalone="yes"?>
<Relationships xmlns="http://schemas.openxmlformats.org/package/2006/relationships"><Relationship Id="rId2" Type="http://schemas.openxmlformats.org/officeDocument/2006/relationships/image" Target="../media/image221.png"/><Relationship Id="rId1" Type="http://schemas.openxmlformats.org/officeDocument/2006/relationships/slideLayout" Target="../slideLayouts/slideLayout13.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8.xml.rels><?xml version="1.0" encoding="UTF-8" standalone="yes"?>
<Relationships xmlns="http://schemas.openxmlformats.org/package/2006/relationships"><Relationship Id="rId2" Type="http://schemas.openxmlformats.org/officeDocument/2006/relationships/image" Target="../media/image221.png"/><Relationship Id="rId1" Type="http://schemas.openxmlformats.org/officeDocument/2006/relationships/slideLayout" Target="../slideLayouts/slideLayout2.xml"/></Relationships>
</file>

<file path=ppt/slides/_rels/slide259.xml.rels><?xml version="1.0" encoding="UTF-8" standalone="yes"?>
<Relationships xmlns="http://schemas.openxmlformats.org/package/2006/relationships"><Relationship Id="rId2" Type="http://schemas.openxmlformats.org/officeDocument/2006/relationships/image" Target="../media/image22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1.xml.rels><?xml version="1.0" encoding="UTF-8" standalone="yes"?>
<Relationships xmlns="http://schemas.openxmlformats.org/package/2006/relationships"><Relationship Id="rId2" Type="http://schemas.openxmlformats.org/officeDocument/2006/relationships/image" Target="../media/image223.png"/><Relationship Id="rId1" Type="http://schemas.openxmlformats.org/officeDocument/2006/relationships/slideLayout" Target="../slideLayouts/slideLayout13.xml"/></Relationships>
</file>

<file path=ppt/slides/_rels/slide262.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3.xml"/></Relationships>
</file>

<file path=ppt/slides/_rels/slide263.xml.rels><?xml version="1.0" encoding="UTF-8" standalone="yes"?>
<Relationships xmlns="http://schemas.openxmlformats.org/package/2006/relationships"><Relationship Id="rId2" Type="http://schemas.openxmlformats.org/officeDocument/2006/relationships/image" Target="../media/image224.jpeg"/><Relationship Id="rId1" Type="http://schemas.openxmlformats.org/officeDocument/2006/relationships/slideLayout" Target="../slideLayouts/slideLayout13.xml"/></Relationships>
</file>

<file path=ppt/slides/_rels/slide264.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13.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6.xml.rels><?xml version="1.0" encoding="UTF-8" standalone="yes"?>
<Relationships xmlns="http://schemas.openxmlformats.org/package/2006/relationships"><Relationship Id="rId2" Type="http://schemas.openxmlformats.org/officeDocument/2006/relationships/image" Target="../media/image225.png"/><Relationship Id="rId1" Type="http://schemas.openxmlformats.org/officeDocument/2006/relationships/slideLayout" Target="../slideLayouts/slideLayout13.xml"/></Relationships>
</file>

<file path=ppt/slides/_rels/slide267.xml.rels><?xml version="1.0" encoding="UTF-8" standalone="yes"?>
<Relationships xmlns="http://schemas.openxmlformats.org/package/2006/relationships"><Relationship Id="rId2" Type="http://schemas.openxmlformats.org/officeDocument/2006/relationships/image" Target="../media/image226.png"/><Relationship Id="rId1" Type="http://schemas.openxmlformats.org/officeDocument/2006/relationships/slideLayout" Target="../slideLayouts/slideLayout13.xml"/></Relationships>
</file>

<file path=ppt/slides/_rels/slide268.xml.rels><?xml version="1.0" encoding="UTF-8" standalone="yes"?>
<Relationships xmlns="http://schemas.openxmlformats.org/package/2006/relationships"><Relationship Id="rId2" Type="http://schemas.openxmlformats.org/officeDocument/2006/relationships/image" Target="../media/image227.jpeg"/><Relationship Id="rId1" Type="http://schemas.openxmlformats.org/officeDocument/2006/relationships/slideLayout" Target="../slideLayouts/slideLayout2.xml"/></Relationships>
</file>

<file path=ppt/slides/_rels/slide269.xml.rels><?xml version="1.0" encoding="UTF-8" standalone="yes"?>
<Relationships xmlns="http://schemas.openxmlformats.org/package/2006/relationships"><Relationship Id="rId3" Type="http://schemas.openxmlformats.org/officeDocument/2006/relationships/image" Target="../media/image228.png"/><Relationship Id="rId2" Type="http://schemas.openxmlformats.org/officeDocument/2006/relationships/hyperlink" Target="http://www.theory-of-evolution.net/chap3/3-12-translation-end.GIF" TargetMode="Externa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0.xml.rels><?xml version="1.0" encoding="UTF-8" standalone="yes"?>
<Relationships xmlns="http://schemas.openxmlformats.org/package/2006/relationships"><Relationship Id="rId3" Type="http://schemas.openxmlformats.org/officeDocument/2006/relationships/image" Target="../media/image229.png"/><Relationship Id="rId2" Type="http://schemas.openxmlformats.org/officeDocument/2006/relationships/hyperlink" Target="http://upload.wikimedia.org/wikipedia/commons/9/98/Amide_react.png" TargetMode="External"/><Relationship Id="rId1" Type="http://schemas.openxmlformats.org/officeDocument/2006/relationships/slideLayout" Target="../slideLayouts/slideLayout13.xml"/></Relationships>
</file>

<file path=ppt/slides/_rels/slide271.xml.rels><?xml version="1.0" encoding="UTF-8" standalone="yes"?>
<Relationships xmlns="http://schemas.openxmlformats.org/package/2006/relationships"><Relationship Id="rId2" Type="http://schemas.openxmlformats.org/officeDocument/2006/relationships/image" Target="../media/image230.png"/><Relationship Id="rId1" Type="http://schemas.openxmlformats.org/officeDocument/2006/relationships/slideLayout" Target="../slideLayouts/slideLayout13.xml"/></Relationships>
</file>

<file path=ppt/slides/_rels/slide272.xml.rels><?xml version="1.0" encoding="UTF-8" standalone="yes"?>
<Relationships xmlns="http://schemas.openxmlformats.org/package/2006/relationships"><Relationship Id="rId2" Type="http://schemas.openxmlformats.org/officeDocument/2006/relationships/image" Target="../media/image231.jpe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upload.wikimedia.org/wikipedia/commons/b/b4/Calculator_casio.jpg" TargetMode="Externa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http://upload.wikimedia.org/wikipedia/commons/3/3e/Cellulose-2D-skeletal.png" TargetMode="External"/><Relationship Id="rId1" Type="http://schemas.openxmlformats.org/officeDocument/2006/relationships/slideLayout" Target="../slideLayouts/slideLayout12.xml"/><Relationship Id="rId5" Type="http://schemas.openxmlformats.org/officeDocument/2006/relationships/image" Target="../media/image30.jpeg"/><Relationship Id="rId4" Type="http://schemas.openxmlformats.org/officeDocument/2006/relationships/hyperlink" Target="http://upload.wikimedia.org/wikipedia/en/c/ce/Glicoprotein.jpg"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en.wikipedia.org/wiki/Image:Cell_cycle.png" TargetMode="Externa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upload.wikimedia.org/wikipedia/en/a/a6/Superb_fairy_wren2.jpg" TargetMode="External"/><Relationship Id="rId1" Type="http://schemas.openxmlformats.org/officeDocument/2006/relationships/slideLayout" Target="../slideLayouts/slideLayout13.xml"/><Relationship Id="rId4" Type="http://schemas.openxmlformats.org/officeDocument/2006/relationships/image" Target="../media/image8.jpeg"/></Relationships>
</file>

<file path=ppt/slides/_rels/slide5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hyperlink" Target="http://upload.wikimedia.org/wikipedia/commons/4/43/Liquid_water_hydrogen_bond.png" TargetMode="Externa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hyperlink" Target="http://upload.wikimedia.org/wikipedia/commons/8/8c/Dew_2.jpg" TargetMode="Externa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upload.wikimedia.org/wikipedia/commons/8/82/SEM_blood_cells.jpg" TargetMode="Externa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hyperlink" Target="http://upload.wikimedia.org/wikipedia/commons/5/5a/Lactose_chaise.png" TargetMode="Externa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hyperlink" Target="http://upload.wikimedia.org/wikipedia/commons/6/6c/Glycerine_chemical_structure.png" TargetMode="External"/><Relationship Id="rId1" Type="http://schemas.openxmlformats.org/officeDocument/2006/relationships/slideLayout" Target="../slideLayouts/slideLayout4.xml"/><Relationship Id="rId4" Type="http://schemas.openxmlformats.org/officeDocument/2006/relationships/image" Target="../media/image59.jpeg"/></Relationships>
</file>

<file path=ppt/slides/_rels/slide63.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hyperlink" Target="http://upload.wikimedia.org/wikipedia/en/a/a6/US_long_grain_rice.jpg" TargetMode="External"/><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hyperlink" Target="http://en.wikipedia.org/wiki/Image:Adenine_chemical_structure.png" TargetMode="External"/><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hyperlink" Target="http://upload.wikimedia.org/wikipedia/commons/e/e4/DNA_chemical_structure.svg" TargetMode="Externa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upload.wikimedia.org/wikipedia/commons/4/44/Lightning_strike_jan_2007.jpg" TargetMode="Externa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jpeg"/><Relationship Id="rId1" Type="http://schemas.openxmlformats.org/officeDocument/2006/relationships/slideLayout" Target="../slideLayouts/slideLayout12.xml"/></Relationships>
</file>

<file path=ppt/slides/_rels/slide88.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hyperlink" Target="http://upload.wikimedia.org/wikipedia/commons/0/0e/Milk_glass.jpg" TargetMode="Externa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13.xml"/></Relationships>
</file>

<file path=ppt/slides/_rels/slide9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84.png"/><Relationship Id="rId1" Type="http://schemas.openxmlformats.org/officeDocument/2006/relationships/slideLayout" Target="../slideLayouts/slideLayout1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1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hyperlink" Target="http://upload.wikimedia.org/wikipedia/en/2/29/Leaf1web.jpg" TargetMode="External"/><Relationship Id="rId1" Type="http://schemas.openxmlformats.org/officeDocument/2006/relationships/slideLayout" Target="../slideLayouts/slideLayout13.xml"/></Relationships>
</file>

<file path=ppt/slides/_rels/slide97.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5"/>
          <p:cNvSpPr>
            <a:spLocks noGrp="1" noChangeArrowheads="1"/>
          </p:cNvSpPr>
          <p:nvPr>
            <p:ph type="sldNum" sz="quarter" idx="10"/>
          </p:nvPr>
        </p:nvSpPr>
        <p:spPr/>
        <p:txBody>
          <a:bodyPr/>
          <a:lstStyle/>
          <a:p>
            <a:pPr>
              <a:defRPr/>
            </a:pPr>
            <a:fld id="{2A9D94F7-630C-4963-B1C6-ED0733A742BC}" type="slidenum">
              <a:rPr lang="en-US"/>
              <a:pPr>
                <a:defRPr/>
              </a:pPr>
              <a:t>1</a:t>
            </a:fld>
            <a:endParaRPr lang="en-US"/>
          </a:p>
        </p:txBody>
      </p:sp>
      <p:sp>
        <p:nvSpPr>
          <p:cNvPr id="3075" name="Rectangle 2"/>
          <p:cNvSpPr>
            <a:spLocks noGrp="1" noChangeArrowheads="1"/>
          </p:cNvSpPr>
          <p:nvPr>
            <p:ph type="ctrTitle"/>
          </p:nvPr>
        </p:nvSpPr>
        <p:spPr/>
        <p:txBody>
          <a:bodyPr/>
          <a:lstStyle/>
          <a:p>
            <a:pPr eaLnBrk="1" hangingPunct="1"/>
            <a:r>
              <a:rPr lang="en-US" i="1" smtClean="0"/>
              <a:t>Unit 1: Statistical Analysis</a:t>
            </a:r>
          </a:p>
        </p:txBody>
      </p:sp>
      <p:sp>
        <p:nvSpPr>
          <p:cNvPr id="3076" name="Rectangle 3"/>
          <p:cNvSpPr>
            <a:spLocks noGrp="1" noChangeArrowheads="1"/>
          </p:cNvSpPr>
          <p:nvPr>
            <p:ph type="subTitle" idx="1"/>
          </p:nvPr>
        </p:nvSpPr>
        <p:spPr/>
        <p:txBody>
          <a:bodyPr/>
          <a:lstStyle/>
          <a:p>
            <a:pPr algn="l" eaLnBrk="1" hangingPunct="1"/>
            <a:r>
              <a:rPr lang="en-US" sz="4400" smtClean="0"/>
              <a:t>Unit 1: Statistical Analysis</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E4FB7BDB-5738-4866-AC09-30C812F12073}" type="slidenum">
              <a:rPr lang="en-US"/>
              <a:pPr>
                <a:defRPr/>
              </a:pPr>
              <a:t>10</a:t>
            </a:fld>
            <a:endParaRPr lang="en-US"/>
          </a:p>
        </p:txBody>
      </p:sp>
      <p:sp>
        <p:nvSpPr>
          <p:cNvPr id="12291" name="Rectangle 2"/>
          <p:cNvSpPr>
            <a:spLocks noGrp="1" noChangeArrowheads="1"/>
          </p:cNvSpPr>
          <p:nvPr>
            <p:ph type="title"/>
          </p:nvPr>
        </p:nvSpPr>
        <p:spPr/>
        <p:txBody>
          <a:bodyPr/>
          <a:lstStyle/>
          <a:p>
            <a:pPr eaLnBrk="1" hangingPunct="1"/>
            <a:r>
              <a:rPr lang="en-US" smtClean="0"/>
              <a:t>2.1.1 Outline the Cell Theory.</a:t>
            </a:r>
          </a:p>
        </p:txBody>
      </p:sp>
      <p:sp>
        <p:nvSpPr>
          <p:cNvPr id="12292" name="Rectangle 3"/>
          <p:cNvSpPr>
            <a:spLocks noGrp="1" noChangeArrowheads="1"/>
          </p:cNvSpPr>
          <p:nvPr>
            <p:ph type="body" sz="half" idx="1"/>
          </p:nvPr>
        </p:nvSpPr>
        <p:spPr>
          <a:xfrm>
            <a:off x="1143000" y="1752600"/>
            <a:ext cx="3810000" cy="4530725"/>
          </a:xfrm>
        </p:spPr>
        <p:txBody>
          <a:bodyPr/>
          <a:lstStyle/>
          <a:p>
            <a:pPr lvl="1" eaLnBrk="1" hangingPunct="1">
              <a:lnSpc>
                <a:spcPct val="90000"/>
              </a:lnSpc>
              <a:buFont typeface="Wingdings" pitchFamily="2" charset="2"/>
              <a:buNone/>
            </a:pPr>
            <a:r>
              <a:rPr lang="en-US" sz="2500" u="sng" smtClean="0"/>
              <a:t>The Cell Theory</a:t>
            </a:r>
          </a:p>
          <a:p>
            <a:pPr lvl="1" eaLnBrk="1" hangingPunct="1">
              <a:lnSpc>
                <a:spcPct val="90000"/>
              </a:lnSpc>
              <a:buFont typeface="Wingdings" pitchFamily="2" charset="2"/>
              <a:buNone/>
            </a:pPr>
            <a:r>
              <a:rPr lang="en-US" sz="2200" smtClean="0"/>
              <a:t>Proposed by Rudolf Virchow in 1855:</a:t>
            </a:r>
          </a:p>
          <a:p>
            <a:pPr lvl="1" eaLnBrk="1" hangingPunct="1">
              <a:lnSpc>
                <a:spcPct val="90000"/>
              </a:lnSpc>
              <a:buFont typeface="Wingdings" pitchFamily="2" charset="2"/>
              <a:buNone/>
            </a:pPr>
            <a:endParaRPr lang="en-US" sz="2200" smtClean="0"/>
          </a:p>
          <a:p>
            <a:pPr lvl="1" eaLnBrk="1" hangingPunct="1">
              <a:lnSpc>
                <a:spcPct val="90000"/>
              </a:lnSpc>
            </a:pPr>
            <a:r>
              <a:rPr lang="en-US" sz="2200" smtClean="0"/>
              <a:t>1) Living organisms are composed of cells.</a:t>
            </a:r>
          </a:p>
          <a:p>
            <a:pPr lvl="1" eaLnBrk="1" hangingPunct="1">
              <a:lnSpc>
                <a:spcPct val="90000"/>
              </a:lnSpc>
              <a:buFont typeface="Wingdings" pitchFamily="2" charset="2"/>
              <a:buNone/>
            </a:pPr>
            <a:endParaRPr lang="en-US" sz="2200" smtClean="0"/>
          </a:p>
          <a:p>
            <a:pPr lvl="1" eaLnBrk="1" hangingPunct="1">
              <a:lnSpc>
                <a:spcPct val="90000"/>
              </a:lnSpc>
            </a:pPr>
            <a:r>
              <a:rPr lang="en-US" sz="2200" smtClean="0"/>
              <a:t>2) Cells are the smallest unit of life.</a:t>
            </a:r>
          </a:p>
          <a:p>
            <a:pPr lvl="1" eaLnBrk="1" hangingPunct="1">
              <a:lnSpc>
                <a:spcPct val="90000"/>
              </a:lnSpc>
              <a:buFont typeface="Wingdings" pitchFamily="2" charset="2"/>
              <a:buNone/>
            </a:pPr>
            <a:endParaRPr lang="en-US" sz="2200" smtClean="0"/>
          </a:p>
          <a:p>
            <a:pPr lvl="1" eaLnBrk="1" hangingPunct="1">
              <a:lnSpc>
                <a:spcPct val="90000"/>
              </a:lnSpc>
            </a:pPr>
            <a:r>
              <a:rPr lang="en-US" sz="2200" smtClean="0"/>
              <a:t>3) Cells come from pre-existing cells.</a:t>
            </a:r>
          </a:p>
        </p:txBody>
      </p:sp>
      <p:pic>
        <p:nvPicPr>
          <p:cNvPr id="12293" name="Picture 5" descr="Epithelial-cells No Cover"/>
          <p:cNvPicPr>
            <a:picLocks noGrp="1" noChangeAspect="1" noChangeArrowheads="1"/>
          </p:cNvPicPr>
          <p:nvPr>
            <p:ph sz="half" idx="2"/>
          </p:nvPr>
        </p:nvPicPr>
        <p:blipFill>
          <a:blip r:embed="rId2">
            <a:lum bright="24000"/>
            <a:extLst>
              <a:ext uri="{28A0092B-C50C-407E-A947-70E740481C1C}">
                <a14:useLocalDpi xmlns:a14="http://schemas.microsoft.com/office/drawing/2010/main" val="0"/>
              </a:ext>
            </a:extLst>
          </a:blip>
          <a:srcRect/>
          <a:stretch>
            <a:fillRect/>
          </a:stretch>
        </p:blipFill>
        <p:spPr>
          <a:xfrm>
            <a:off x="5181600" y="2209800"/>
            <a:ext cx="3429000" cy="34290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7B4D7E08-EB5B-493F-9B0C-DCDC3C84A436}" type="slidenum">
              <a:rPr lang="en-US"/>
              <a:pPr>
                <a:defRPr/>
              </a:pPr>
              <a:t>100</a:t>
            </a:fld>
            <a:endParaRPr lang="en-US"/>
          </a:p>
        </p:txBody>
      </p:sp>
      <p:sp>
        <p:nvSpPr>
          <p:cNvPr id="104451" name="Rectangle 2"/>
          <p:cNvSpPr>
            <a:spLocks noGrp="1" noChangeArrowheads="1"/>
          </p:cNvSpPr>
          <p:nvPr>
            <p:ph type="title"/>
          </p:nvPr>
        </p:nvSpPr>
        <p:spPr/>
        <p:txBody>
          <a:bodyPr/>
          <a:lstStyle/>
          <a:p>
            <a:pPr eaLnBrk="1" hangingPunct="1"/>
            <a:r>
              <a:rPr lang="en-US" sz="3200" smtClean="0"/>
              <a:t>3.8.5 State that light energy is used to </a:t>
            </a:r>
            <a:br>
              <a:rPr lang="en-US" sz="3200" smtClean="0"/>
            </a:br>
            <a:r>
              <a:rPr lang="en-US" sz="3200" smtClean="0"/>
              <a:t>split water molecules.</a:t>
            </a:r>
          </a:p>
        </p:txBody>
      </p:sp>
      <p:sp>
        <p:nvSpPr>
          <p:cNvPr id="104452" name="Rectangle 3"/>
          <p:cNvSpPr>
            <a:spLocks noGrp="1" noChangeArrowheads="1"/>
          </p:cNvSpPr>
          <p:nvPr>
            <p:ph type="body" sz="half" idx="1"/>
          </p:nvPr>
        </p:nvSpPr>
        <p:spPr>
          <a:xfrm>
            <a:off x="762000" y="1981200"/>
            <a:ext cx="3810000" cy="4149725"/>
          </a:xfrm>
        </p:spPr>
        <p:txBody>
          <a:bodyPr/>
          <a:lstStyle/>
          <a:p>
            <a:pPr eaLnBrk="1" hangingPunct="1"/>
            <a:r>
              <a:rPr lang="en-US" sz="2400" u="sng" smtClean="0"/>
              <a:t>Photolysis-</a:t>
            </a:r>
            <a:r>
              <a:rPr lang="en-US" sz="2400" smtClean="0"/>
              <a:t> the splitting of water which results in oxygen, hydrogen and electrons.</a:t>
            </a:r>
          </a:p>
        </p:txBody>
      </p:sp>
      <p:pic>
        <p:nvPicPr>
          <p:cNvPr id="104453" name="Picture 4" descr="Mundy1"/>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724400" y="1981200"/>
            <a:ext cx="3989388" cy="4084638"/>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pPr>
              <a:defRPr/>
            </a:pPr>
            <a:fld id="{1FF9F3FD-F3B0-4381-AB62-BF054296CFA6}" type="slidenum">
              <a:rPr lang="en-US"/>
              <a:pPr>
                <a:defRPr/>
              </a:pPr>
              <a:t>101</a:t>
            </a:fld>
            <a:endParaRPr lang="en-US"/>
          </a:p>
        </p:txBody>
      </p:sp>
      <p:sp>
        <p:nvSpPr>
          <p:cNvPr id="105475" name="Rectangle 2"/>
          <p:cNvSpPr>
            <a:spLocks noGrp="1" noChangeArrowheads="1"/>
          </p:cNvSpPr>
          <p:nvPr>
            <p:ph type="title"/>
          </p:nvPr>
        </p:nvSpPr>
        <p:spPr/>
        <p:txBody>
          <a:bodyPr/>
          <a:lstStyle/>
          <a:p>
            <a:pPr eaLnBrk="1" hangingPunct="1"/>
            <a:r>
              <a:rPr lang="en-US" sz="3200" smtClean="0"/>
              <a:t>3.8.6. Explain how carbon dioxide is “fixed” during photosynthesis.</a:t>
            </a:r>
          </a:p>
        </p:txBody>
      </p:sp>
      <p:sp>
        <p:nvSpPr>
          <p:cNvPr id="105476" name="Rectangle 3"/>
          <p:cNvSpPr>
            <a:spLocks noGrp="1" noChangeArrowheads="1"/>
          </p:cNvSpPr>
          <p:nvPr>
            <p:ph type="body" sz="half" idx="1"/>
          </p:nvPr>
        </p:nvSpPr>
        <p:spPr>
          <a:xfrm>
            <a:off x="914400" y="1905000"/>
            <a:ext cx="4114800" cy="4953000"/>
          </a:xfrm>
        </p:spPr>
        <p:txBody>
          <a:bodyPr/>
          <a:lstStyle/>
          <a:p>
            <a:pPr eaLnBrk="1" hangingPunct="1">
              <a:lnSpc>
                <a:spcPct val="90000"/>
              </a:lnSpc>
            </a:pPr>
            <a:r>
              <a:rPr lang="en-US" sz="2400" smtClean="0"/>
              <a:t>ATP and H</a:t>
            </a:r>
            <a:r>
              <a:rPr lang="en-US" sz="2400" baseline="30000" smtClean="0"/>
              <a:t>+</a:t>
            </a:r>
            <a:r>
              <a:rPr lang="en-US" sz="2400" smtClean="0"/>
              <a:t> ions aid in the transfer of high energy electrons from glucose to carbons which originated from carbon dioxide. </a:t>
            </a:r>
          </a:p>
          <a:p>
            <a:pPr eaLnBrk="1" hangingPunct="1">
              <a:lnSpc>
                <a:spcPct val="90000"/>
              </a:lnSpc>
              <a:buFont typeface="Wingdings" pitchFamily="2" charset="2"/>
              <a:buNone/>
            </a:pPr>
            <a:endParaRPr lang="en-US" sz="2400" smtClean="0"/>
          </a:p>
          <a:p>
            <a:pPr eaLnBrk="1" hangingPunct="1">
              <a:lnSpc>
                <a:spcPct val="90000"/>
              </a:lnSpc>
            </a:pPr>
            <a:r>
              <a:rPr lang="en-US" sz="2400" smtClean="0"/>
              <a:t>The attachment of high energy elections to a carbon backbone is termed </a:t>
            </a:r>
            <a:r>
              <a:rPr lang="en-US" sz="2400" i="1" smtClean="0"/>
              <a:t>carbon fixation</a:t>
            </a:r>
            <a:r>
              <a:rPr lang="en-US" sz="2400" smtClean="0"/>
              <a:t>.</a:t>
            </a:r>
          </a:p>
          <a:p>
            <a:pPr eaLnBrk="1" hangingPunct="1">
              <a:lnSpc>
                <a:spcPct val="90000"/>
              </a:lnSpc>
              <a:buFont typeface="Wingdings" pitchFamily="2" charset="2"/>
              <a:buNone/>
            </a:pPr>
            <a:endParaRPr lang="en-US" sz="1600" smtClean="0"/>
          </a:p>
        </p:txBody>
      </p:sp>
      <p:pic>
        <p:nvPicPr>
          <p:cNvPr id="105477" name="Picture 4" descr="photosyn6"/>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181600" y="1828800"/>
            <a:ext cx="3032125" cy="43434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5478" name="Text Box 5"/>
          <p:cNvSpPr txBox="1">
            <a:spLocks noChangeArrowheads="1"/>
          </p:cNvSpPr>
          <p:nvPr/>
        </p:nvSpPr>
        <p:spPr bwMode="auto">
          <a:xfrm>
            <a:off x="5181600" y="6248400"/>
            <a:ext cx="3200400" cy="836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400">
                <a:latin typeface="ZapfHumnst BT" pitchFamily="34" charset="0"/>
              </a:rPr>
              <a:t>(Photo courtesy of University of the </a:t>
            </a:r>
          </a:p>
          <a:p>
            <a:pPr eaLnBrk="1" hangingPunct="1"/>
            <a:r>
              <a:rPr lang="en-US" sz="1400">
                <a:latin typeface="ZapfHumnst BT" pitchFamily="34" charset="0"/>
              </a:rPr>
              <a:t>Western Cape)</a:t>
            </a:r>
          </a:p>
          <a:p>
            <a:pPr eaLnBrk="1" hangingPunct="1">
              <a:spcBef>
                <a:spcPct val="50000"/>
              </a:spcBef>
            </a:pPr>
            <a:endParaRPr lang="en-US" sz="1400">
              <a:latin typeface="ZapfHumnst BT" pitchFamily="34" charset="0"/>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83C48D1E-D568-4526-B068-D3035C8C1460}" type="slidenum">
              <a:rPr lang="en-US"/>
              <a:pPr>
                <a:defRPr/>
              </a:pPr>
              <a:t>102</a:t>
            </a:fld>
            <a:endParaRPr lang="en-US"/>
          </a:p>
        </p:txBody>
      </p:sp>
      <p:sp>
        <p:nvSpPr>
          <p:cNvPr id="106499" name="Rectangle 2"/>
          <p:cNvSpPr>
            <a:spLocks noGrp="1" noChangeArrowheads="1"/>
          </p:cNvSpPr>
          <p:nvPr>
            <p:ph type="title"/>
          </p:nvPr>
        </p:nvSpPr>
        <p:spPr/>
        <p:txBody>
          <a:bodyPr/>
          <a:lstStyle/>
          <a:p>
            <a:pPr eaLnBrk="1" hangingPunct="1"/>
            <a:r>
              <a:rPr lang="en-US" sz="3200" smtClean="0"/>
              <a:t>3.8.7 Explain how the rate of photosynthesis can be measured.</a:t>
            </a:r>
          </a:p>
        </p:txBody>
      </p:sp>
      <p:sp>
        <p:nvSpPr>
          <p:cNvPr id="106500" name="Rectangle 3"/>
          <p:cNvSpPr>
            <a:spLocks noGrp="1" noChangeArrowheads="1"/>
          </p:cNvSpPr>
          <p:nvPr>
            <p:ph type="body" sz="half" idx="1"/>
          </p:nvPr>
        </p:nvSpPr>
        <p:spPr/>
        <p:txBody>
          <a:bodyPr/>
          <a:lstStyle/>
          <a:p>
            <a:pPr eaLnBrk="1" hangingPunct="1"/>
            <a:r>
              <a:rPr lang="en-US" sz="2400" smtClean="0"/>
              <a:t>The rate of photosynthesis can be measured in three ways:</a:t>
            </a:r>
          </a:p>
          <a:p>
            <a:pPr eaLnBrk="1" hangingPunct="1">
              <a:buFont typeface="Wingdings" pitchFamily="2" charset="2"/>
              <a:buNone/>
            </a:pPr>
            <a:endParaRPr lang="en-US" sz="2400" smtClean="0"/>
          </a:p>
          <a:p>
            <a:pPr eaLnBrk="1" hangingPunct="1">
              <a:buFont typeface="Wingdings" pitchFamily="2" charset="2"/>
              <a:buNone/>
            </a:pPr>
            <a:r>
              <a:rPr lang="en-US" sz="2400" smtClean="0"/>
              <a:t>1) Production of oxygen</a:t>
            </a:r>
          </a:p>
          <a:p>
            <a:pPr eaLnBrk="1" hangingPunct="1">
              <a:buFont typeface="Wingdings" pitchFamily="2" charset="2"/>
              <a:buNone/>
            </a:pPr>
            <a:r>
              <a:rPr lang="en-US" sz="2400" smtClean="0"/>
              <a:t>2) Uptake of carbon dioxide</a:t>
            </a:r>
          </a:p>
          <a:p>
            <a:pPr eaLnBrk="1" hangingPunct="1">
              <a:buFont typeface="Wingdings" pitchFamily="2" charset="2"/>
              <a:buNone/>
            </a:pPr>
            <a:r>
              <a:rPr lang="en-US" sz="2400" smtClean="0"/>
              <a:t>3) Indirectly by the measurement of biomass</a:t>
            </a:r>
          </a:p>
        </p:txBody>
      </p:sp>
      <p:pic>
        <p:nvPicPr>
          <p:cNvPr id="106501" name="Picture 4" descr="plant"/>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486400" y="2057400"/>
            <a:ext cx="2413000" cy="3468688"/>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pPr>
              <a:defRPr/>
            </a:pPr>
            <a:fld id="{C4839602-5141-48AE-88FA-2EA655E3E748}" type="slidenum">
              <a:rPr lang="en-US"/>
              <a:pPr>
                <a:defRPr/>
              </a:pPr>
              <a:t>103</a:t>
            </a:fld>
            <a:endParaRPr lang="en-US"/>
          </a:p>
        </p:txBody>
      </p:sp>
      <p:sp>
        <p:nvSpPr>
          <p:cNvPr id="107523" name="Rectangle 2"/>
          <p:cNvSpPr>
            <a:spLocks noGrp="1" noChangeArrowheads="1"/>
          </p:cNvSpPr>
          <p:nvPr>
            <p:ph type="title"/>
          </p:nvPr>
        </p:nvSpPr>
        <p:spPr/>
        <p:txBody>
          <a:bodyPr/>
          <a:lstStyle/>
          <a:p>
            <a:pPr eaLnBrk="1" hangingPunct="1"/>
            <a:r>
              <a:rPr lang="en-US" sz="2800" smtClean="0"/>
              <a:t>3.8.8 Outline the effects of temperature, light intensity and CO</a:t>
            </a:r>
            <a:r>
              <a:rPr lang="en-US" sz="2800" baseline="-25000" smtClean="0"/>
              <a:t>2</a:t>
            </a:r>
            <a:r>
              <a:rPr lang="en-US" sz="2800" smtClean="0"/>
              <a:t> concentration on the </a:t>
            </a:r>
            <a:br>
              <a:rPr lang="en-US" sz="2800" smtClean="0"/>
            </a:br>
            <a:r>
              <a:rPr lang="en-US" sz="2800" smtClean="0"/>
              <a:t>rate of photosynthesis.</a:t>
            </a:r>
          </a:p>
        </p:txBody>
      </p:sp>
      <p:pic>
        <p:nvPicPr>
          <p:cNvPr id="107524" name="Picture 3" descr="ArtCharactFig3"/>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5791200" y="1752600"/>
            <a:ext cx="1981200" cy="19812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7525" name="Rectangle 4"/>
          <p:cNvSpPr>
            <a:spLocks noGrp="1" noChangeArrowheads="1"/>
          </p:cNvSpPr>
          <p:nvPr>
            <p:ph type="body" idx="4294967295"/>
          </p:nvPr>
        </p:nvSpPr>
        <p:spPr>
          <a:xfrm>
            <a:off x="990600" y="1676400"/>
            <a:ext cx="4343400" cy="5181600"/>
          </a:xfrm>
        </p:spPr>
        <p:txBody>
          <a:bodyPr/>
          <a:lstStyle/>
          <a:p>
            <a:pPr eaLnBrk="1" hangingPunct="1">
              <a:lnSpc>
                <a:spcPct val="90000"/>
              </a:lnSpc>
            </a:pPr>
            <a:r>
              <a:rPr lang="en-US" sz="2400" u="sng" smtClean="0"/>
              <a:t>Light intensity</a:t>
            </a:r>
            <a:r>
              <a:rPr lang="en-US" sz="2400" smtClean="0"/>
              <a:t> and </a:t>
            </a:r>
            <a:r>
              <a:rPr lang="en-US" sz="2400" u="sng" smtClean="0"/>
              <a:t>CO</a:t>
            </a:r>
            <a:r>
              <a:rPr lang="en-US" sz="1800" u="sng" baseline="-25000" smtClean="0"/>
              <a:t>2</a:t>
            </a:r>
            <a:r>
              <a:rPr lang="en-US" sz="1800" u="sng" smtClean="0"/>
              <a:t> </a:t>
            </a:r>
            <a:r>
              <a:rPr lang="en-US" sz="2400" u="sng" smtClean="0"/>
              <a:t>concentration</a:t>
            </a:r>
            <a:r>
              <a:rPr lang="en-US" sz="2400" smtClean="0"/>
              <a:t> impact photosynthesis similarly.  As the variable increases, photosynthetic rate increases, until maximum efficiency is reached, at which point the rate plateaus.</a:t>
            </a:r>
          </a:p>
          <a:p>
            <a:pPr eaLnBrk="1" hangingPunct="1">
              <a:lnSpc>
                <a:spcPct val="90000"/>
              </a:lnSpc>
            </a:pPr>
            <a:r>
              <a:rPr lang="en-US" sz="2400" smtClean="0"/>
              <a:t>Usually, there is an optimum </a:t>
            </a:r>
            <a:r>
              <a:rPr lang="en-US" sz="2400" u="sng" smtClean="0"/>
              <a:t>temperature</a:t>
            </a:r>
            <a:r>
              <a:rPr lang="en-US" sz="2400" smtClean="0"/>
              <a:t> at which photosynthesis occurs, and any deviation in either direction reduces the rate.</a:t>
            </a:r>
          </a:p>
        </p:txBody>
      </p:sp>
      <p:pic>
        <p:nvPicPr>
          <p:cNvPr id="107526" name="Picture 5" descr="bell%20curve"/>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410200" y="4419600"/>
            <a:ext cx="3152775" cy="1779588"/>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5"/>
          <p:cNvSpPr>
            <a:spLocks noGrp="1" noChangeArrowheads="1"/>
          </p:cNvSpPr>
          <p:nvPr>
            <p:ph type="sldNum" sz="quarter" idx="10"/>
          </p:nvPr>
        </p:nvSpPr>
        <p:spPr/>
        <p:txBody>
          <a:bodyPr/>
          <a:lstStyle/>
          <a:p>
            <a:pPr>
              <a:defRPr/>
            </a:pPr>
            <a:fld id="{3F2593F5-C407-4151-B337-FCA84F87CDBB}" type="slidenum">
              <a:rPr lang="en-US"/>
              <a:pPr>
                <a:defRPr/>
              </a:pPr>
              <a:t>104</a:t>
            </a:fld>
            <a:endParaRPr lang="en-US"/>
          </a:p>
        </p:txBody>
      </p:sp>
      <p:sp>
        <p:nvSpPr>
          <p:cNvPr id="108547" name="Rectangle 2"/>
          <p:cNvSpPr>
            <a:spLocks noGrp="1" noChangeArrowheads="1"/>
          </p:cNvSpPr>
          <p:nvPr>
            <p:ph type="ctrTitle"/>
          </p:nvPr>
        </p:nvSpPr>
        <p:spPr>
          <a:xfrm>
            <a:off x="2057400" y="1143000"/>
            <a:ext cx="7086600" cy="2209800"/>
          </a:xfrm>
        </p:spPr>
        <p:txBody>
          <a:bodyPr/>
          <a:lstStyle/>
          <a:p>
            <a:pPr eaLnBrk="1" hangingPunct="1"/>
            <a:r>
              <a:rPr lang="en-US" i="1" smtClean="0"/>
              <a:t>Unit 4: Genetics</a:t>
            </a:r>
          </a:p>
        </p:txBody>
      </p:sp>
      <p:sp>
        <p:nvSpPr>
          <p:cNvPr id="108548" name="Rectangle 3"/>
          <p:cNvSpPr>
            <a:spLocks noGrp="1" noChangeArrowheads="1"/>
          </p:cNvSpPr>
          <p:nvPr>
            <p:ph type="subTitle" idx="1"/>
          </p:nvPr>
        </p:nvSpPr>
        <p:spPr/>
        <p:txBody>
          <a:bodyPr/>
          <a:lstStyle/>
          <a:p>
            <a:pPr algn="l" eaLnBrk="1" hangingPunct="1">
              <a:lnSpc>
                <a:spcPct val="90000"/>
              </a:lnSpc>
            </a:pPr>
            <a:r>
              <a:rPr lang="en-US" sz="4000" smtClean="0"/>
              <a:t>Lesson 4.1 Chromosomes, Genes, Alleles and Mutations</a:t>
            </a: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0"/>
          </p:nvPr>
        </p:nvSpPr>
        <p:spPr/>
        <p:txBody>
          <a:bodyPr/>
          <a:lstStyle/>
          <a:p>
            <a:pPr>
              <a:defRPr/>
            </a:pPr>
            <a:fld id="{25F12916-1AC9-49C4-A411-40FEF509C2C7}" type="slidenum">
              <a:rPr lang="en-US"/>
              <a:pPr>
                <a:defRPr/>
              </a:pPr>
              <a:t>105</a:t>
            </a:fld>
            <a:endParaRPr lang="en-US"/>
          </a:p>
        </p:txBody>
      </p:sp>
      <p:sp>
        <p:nvSpPr>
          <p:cNvPr id="109571" name="Rectangle 2"/>
          <p:cNvSpPr>
            <a:spLocks noGrp="1" noChangeArrowheads="1"/>
          </p:cNvSpPr>
          <p:nvPr>
            <p:ph type="title"/>
          </p:nvPr>
        </p:nvSpPr>
        <p:spPr>
          <a:xfrm>
            <a:off x="533400" y="533400"/>
            <a:ext cx="8610600" cy="1143000"/>
          </a:xfrm>
        </p:spPr>
        <p:txBody>
          <a:bodyPr/>
          <a:lstStyle/>
          <a:p>
            <a:pPr eaLnBrk="1" hangingPunct="1">
              <a:lnSpc>
                <a:spcPct val="90000"/>
              </a:lnSpc>
            </a:pPr>
            <a:r>
              <a:rPr lang="en-US" sz="3200" smtClean="0"/>
              <a:t>4.1.1 State the eukaryote chromosomes are made of DNA and proteins.</a:t>
            </a:r>
            <a:br>
              <a:rPr lang="en-US" sz="3200" smtClean="0"/>
            </a:br>
            <a:endParaRPr lang="en-US" sz="3200" smtClean="0"/>
          </a:p>
        </p:txBody>
      </p:sp>
      <p:sp>
        <p:nvSpPr>
          <p:cNvPr id="109572" name="Rectangle 3"/>
          <p:cNvSpPr>
            <a:spLocks noGrp="1" noChangeArrowheads="1"/>
          </p:cNvSpPr>
          <p:nvPr>
            <p:ph type="body" sz="half" idx="1"/>
          </p:nvPr>
        </p:nvSpPr>
        <p:spPr/>
        <p:txBody>
          <a:bodyPr/>
          <a:lstStyle/>
          <a:p>
            <a:pPr eaLnBrk="1" hangingPunct="1">
              <a:lnSpc>
                <a:spcPct val="90000"/>
              </a:lnSpc>
            </a:pPr>
            <a:r>
              <a:rPr lang="en-US" sz="2400" smtClean="0"/>
              <a:t>DNA is tightly coiled, like string on a spool. The “spools” are proteins called histones.	</a:t>
            </a:r>
          </a:p>
        </p:txBody>
      </p:sp>
      <p:pic>
        <p:nvPicPr>
          <p:cNvPr id="109573" name="Picture 4" descr="Silamide%20Spool-150"/>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2362200" y="3429000"/>
            <a:ext cx="1943100" cy="20383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9574" name="Picture 5" descr="Nucleosome_structure"/>
          <p:cNvPicPr>
            <a:picLocks noGrp="1" noChangeAspect="1" noChangeArrowheads="1"/>
          </p:cNvPicPr>
          <p:nvPr>
            <p:ph sz="quarter" idx="3"/>
          </p:nvPr>
        </p:nvPicPr>
        <p:blipFill>
          <a:blip r:embed="rId3">
            <a:lum contrast="36000"/>
            <a:extLst>
              <a:ext uri="{28A0092B-C50C-407E-A947-70E740481C1C}">
                <a14:useLocalDpi xmlns:a14="http://schemas.microsoft.com/office/drawing/2010/main" val="0"/>
              </a:ext>
            </a:extLst>
          </a:blip>
          <a:srcRect/>
          <a:stretch>
            <a:fillRect/>
          </a:stretch>
        </p:blipFill>
        <p:spPr>
          <a:xfrm>
            <a:off x="5257800" y="2286000"/>
            <a:ext cx="3179763" cy="32766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2433BCD4-C37E-45E8-857E-1A46BD9E4F48}" type="slidenum">
              <a:rPr lang="en-US"/>
              <a:pPr>
                <a:defRPr/>
              </a:pPr>
              <a:t>106</a:t>
            </a:fld>
            <a:endParaRPr lang="en-US"/>
          </a:p>
        </p:txBody>
      </p:sp>
      <p:sp>
        <p:nvSpPr>
          <p:cNvPr id="110595" name="Rectangle 2"/>
          <p:cNvSpPr>
            <a:spLocks noGrp="1" noChangeArrowheads="1"/>
          </p:cNvSpPr>
          <p:nvPr>
            <p:ph type="title"/>
          </p:nvPr>
        </p:nvSpPr>
        <p:spPr/>
        <p:txBody>
          <a:bodyPr/>
          <a:lstStyle/>
          <a:p>
            <a:pPr eaLnBrk="1" hangingPunct="1"/>
            <a:r>
              <a:rPr lang="en-US" smtClean="0"/>
              <a:t>4.1.2 Define </a:t>
            </a:r>
            <a:r>
              <a:rPr lang="en-US" i="1" smtClean="0"/>
              <a:t>gene</a:t>
            </a:r>
            <a:r>
              <a:rPr lang="en-US" smtClean="0"/>
              <a:t>, </a:t>
            </a:r>
            <a:r>
              <a:rPr lang="en-US" i="1" smtClean="0"/>
              <a:t>allele</a:t>
            </a:r>
            <a:r>
              <a:rPr lang="en-US" smtClean="0"/>
              <a:t>, and </a:t>
            </a:r>
            <a:r>
              <a:rPr lang="en-US" i="1" smtClean="0"/>
              <a:t>genome</a:t>
            </a:r>
            <a:r>
              <a:rPr lang="en-US" smtClean="0"/>
              <a:t>.</a:t>
            </a:r>
          </a:p>
        </p:txBody>
      </p:sp>
      <p:sp>
        <p:nvSpPr>
          <p:cNvPr id="110596" name="Rectangle 3"/>
          <p:cNvSpPr>
            <a:spLocks noGrp="1" noChangeArrowheads="1"/>
          </p:cNvSpPr>
          <p:nvPr>
            <p:ph type="body" sz="half" idx="1"/>
          </p:nvPr>
        </p:nvSpPr>
        <p:spPr>
          <a:xfrm>
            <a:off x="685800" y="1524000"/>
            <a:ext cx="4800600" cy="4800600"/>
          </a:xfrm>
        </p:spPr>
        <p:txBody>
          <a:bodyPr/>
          <a:lstStyle/>
          <a:p>
            <a:pPr eaLnBrk="1" hangingPunct="1"/>
            <a:r>
              <a:rPr lang="en-US" sz="2400" u="sng" smtClean="0"/>
              <a:t>Gene-</a:t>
            </a:r>
            <a:r>
              <a:rPr lang="en-US" sz="2400" smtClean="0"/>
              <a:t> a heritable factor that controls a specific characteristic.</a:t>
            </a:r>
          </a:p>
          <a:p>
            <a:pPr eaLnBrk="1" hangingPunct="1"/>
            <a:r>
              <a:rPr lang="en-US" sz="2400" u="sng" smtClean="0"/>
              <a:t>Allele-</a:t>
            </a:r>
            <a:r>
              <a:rPr lang="en-US" sz="2400" smtClean="0"/>
              <a:t> one specific form of a gene, differing from other alleles by one or a few bases only and occupying the same gene locus as other alleles of the gene.</a:t>
            </a:r>
          </a:p>
          <a:p>
            <a:pPr eaLnBrk="1" hangingPunct="1"/>
            <a:r>
              <a:rPr lang="en-US" sz="2400" u="sng" smtClean="0"/>
              <a:t>Genome-</a:t>
            </a:r>
            <a:r>
              <a:rPr lang="en-US" sz="2400" smtClean="0"/>
              <a:t> all the genetic information of an organism (the sum total of all possible alleles available in a particular species).</a:t>
            </a:r>
          </a:p>
          <a:p>
            <a:pPr eaLnBrk="1" hangingPunct="1"/>
            <a:endParaRPr lang="en-US" sz="2400" smtClean="0"/>
          </a:p>
        </p:txBody>
      </p:sp>
      <p:pic>
        <p:nvPicPr>
          <p:cNvPr id="110597" name="Picture 4" descr="Gene"/>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486400" y="2362200"/>
            <a:ext cx="3429000" cy="2744788"/>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pPr>
              <a:defRPr/>
            </a:pPr>
            <a:fld id="{FCC259F0-99EE-4BDA-99DB-F1934650826F}" type="slidenum">
              <a:rPr lang="en-US"/>
              <a:pPr>
                <a:defRPr/>
              </a:pPr>
              <a:t>107</a:t>
            </a:fld>
            <a:endParaRPr lang="en-US"/>
          </a:p>
        </p:txBody>
      </p:sp>
      <p:sp>
        <p:nvSpPr>
          <p:cNvPr id="111619" name="Rectangle 2"/>
          <p:cNvSpPr>
            <a:spLocks noGrp="1" noChangeArrowheads="1"/>
          </p:cNvSpPr>
          <p:nvPr>
            <p:ph type="title"/>
          </p:nvPr>
        </p:nvSpPr>
        <p:spPr/>
        <p:txBody>
          <a:bodyPr/>
          <a:lstStyle/>
          <a:p>
            <a:pPr eaLnBrk="1" hangingPunct="1"/>
            <a:r>
              <a:rPr lang="en-US" sz="3000" smtClean="0"/>
              <a:t>4.1.3 Define </a:t>
            </a:r>
            <a:r>
              <a:rPr lang="en-US" sz="3000" i="1" smtClean="0"/>
              <a:t>gene mutation</a:t>
            </a:r>
            <a:r>
              <a:rPr lang="en-US" sz="3000" smtClean="0"/>
              <a:t>. </a:t>
            </a:r>
          </a:p>
        </p:txBody>
      </p:sp>
      <p:sp>
        <p:nvSpPr>
          <p:cNvPr id="111620" name="Rectangle 3"/>
          <p:cNvSpPr>
            <a:spLocks noGrp="1" noChangeArrowheads="1"/>
          </p:cNvSpPr>
          <p:nvPr>
            <p:ph type="body" sz="half" idx="1"/>
          </p:nvPr>
        </p:nvSpPr>
        <p:spPr>
          <a:xfrm>
            <a:off x="609600" y="1981200"/>
            <a:ext cx="2590800" cy="4191000"/>
          </a:xfrm>
        </p:spPr>
        <p:txBody>
          <a:bodyPr/>
          <a:lstStyle/>
          <a:p>
            <a:pPr eaLnBrk="1" hangingPunct="1"/>
            <a:r>
              <a:rPr lang="en-US" sz="2400" u="sng" smtClean="0"/>
              <a:t>Gene Mutation-</a:t>
            </a:r>
            <a:r>
              <a:rPr lang="en-US" sz="2400" smtClean="0"/>
              <a:t> occurs when there is a change in the base sequence of a gene.</a:t>
            </a:r>
          </a:p>
        </p:txBody>
      </p:sp>
      <p:pic>
        <p:nvPicPr>
          <p:cNvPr id="111621" name="Picture 4" descr="Information is coded through triplet groups of DNA building blocks"/>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3429000" y="1905000"/>
            <a:ext cx="5410200" cy="3516313"/>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11622" name="Text Box 5"/>
          <p:cNvSpPr txBox="1">
            <a:spLocks noChangeArrowheads="1"/>
          </p:cNvSpPr>
          <p:nvPr/>
        </p:nvSpPr>
        <p:spPr bwMode="auto">
          <a:xfrm>
            <a:off x="3581400" y="5638800"/>
            <a:ext cx="48768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latin typeface="ZapfHumnst BT" pitchFamily="34" charset="0"/>
              </a:rPr>
              <a:t>Courtesy of Biotechnology and Biological Sciences Research Council.</a:t>
            </a: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5EB0E031-C941-4F86-9298-9FC20467723E}" type="slidenum">
              <a:rPr lang="en-US"/>
              <a:pPr>
                <a:defRPr/>
              </a:pPr>
              <a:t>108</a:t>
            </a:fld>
            <a:endParaRPr lang="en-US"/>
          </a:p>
        </p:txBody>
      </p:sp>
      <p:sp>
        <p:nvSpPr>
          <p:cNvPr id="112643" name="Rectangle 2"/>
          <p:cNvSpPr>
            <a:spLocks noGrp="1" noChangeArrowheads="1"/>
          </p:cNvSpPr>
          <p:nvPr>
            <p:ph type="title"/>
          </p:nvPr>
        </p:nvSpPr>
        <p:spPr>
          <a:xfrm>
            <a:off x="304800" y="230188"/>
            <a:ext cx="8382000" cy="1143000"/>
          </a:xfrm>
        </p:spPr>
        <p:txBody>
          <a:bodyPr/>
          <a:lstStyle/>
          <a:p>
            <a:pPr eaLnBrk="1" hangingPunct="1"/>
            <a:r>
              <a:rPr lang="en-US" sz="2800" smtClean="0"/>
              <a:t>4.1.4 Explain the consequence of a base </a:t>
            </a:r>
            <a:br>
              <a:rPr lang="en-US" sz="2800" smtClean="0"/>
            </a:br>
            <a:r>
              <a:rPr lang="en-US" sz="2800" smtClean="0"/>
              <a:t>substitution mutation in relation to the </a:t>
            </a:r>
            <a:br>
              <a:rPr lang="en-US" sz="2800" smtClean="0"/>
            </a:br>
            <a:r>
              <a:rPr lang="en-US" sz="2800" smtClean="0"/>
              <a:t>process of transcription and translation.</a:t>
            </a:r>
          </a:p>
        </p:txBody>
      </p:sp>
      <p:sp>
        <p:nvSpPr>
          <p:cNvPr id="112644" name="Rectangle 3"/>
          <p:cNvSpPr>
            <a:spLocks noGrp="1" noChangeArrowheads="1"/>
          </p:cNvSpPr>
          <p:nvPr>
            <p:ph type="body" sz="half" idx="1"/>
          </p:nvPr>
        </p:nvSpPr>
        <p:spPr>
          <a:xfrm>
            <a:off x="914400" y="1752600"/>
            <a:ext cx="3810000" cy="4378325"/>
          </a:xfrm>
        </p:spPr>
        <p:txBody>
          <a:bodyPr/>
          <a:lstStyle/>
          <a:p>
            <a:pPr eaLnBrk="1" hangingPunct="1"/>
            <a:r>
              <a:rPr lang="en-US" sz="2400" u="sng" smtClean="0"/>
              <a:t>Sickle Cell Anemia-</a:t>
            </a:r>
            <a:r>
              <a:rPr lang="en-US" sz="2400" smtClean="0"/>
              <a:t> GAG has mutated to GTG causing glutamic acid to be replaced by valine, hence sickle cell anemia.</a:t>
            </a:r>
          </a:p>
          <a:p>
            <a:pPr eaLnBrk="1" hangingPunct="1"/>
            <a:endParaRPr lang="en-US" sz="2400" smtClean="0"/>
          </a:p>
          <a:p>
            <a:pPr eaLnBrk="1" hangingPunct="1">
              <a:buFont typeface="Wingdings" pitchFamily="2" charset="2"/>
              <a:buNone/>
            </a:pPr>
            <a:r>
              <a:rPr lang="en-US" sz="2400" smtClean="0"/>
              <a:t>	Ss = resistant to malaria ss = sickle cell </a:t>
            </a:r>
          </a:p>
          <a:p>
            <a:pPr eaLnBrk="1" hangingPunct="1">
              <a:buFont typeface="Wingdings" pitchFamily="2" charset="2"/>
              <a:buNone/>
            </a:pPr>
            <a:r>
              <a:rPr lang="en-US" sz="2400" smtClean="0"/>
              <a:t>	SS = no sickle cell.</a:t>
            </a:r>
          </a:p>
          <a:p>
            <a:pPr eaLnBrk="1" hangingPunct="1"/>
            <a:endParaRPr lang="en-US" sz="2400" smtClean="0"/>
          </a:p>
        </p:txBody>
      </p:sp>
      <p:pic>
        <p:nvPicPr>
          <p:cNvPr id="112645" name="Picture 4" descr="sicklecell"/>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257800" y="1828800"/>
            <a:ext cx="3000375" cy="4724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5"/>
          <p:cNvSpPr>
            <a:spLocks noGrp="1" noChangeArrowheads="1"/>
          </p:cNvSpPr>
          <p:nvPr>
            <p:ph type="sldNum" sz="quarter" idx="10"/>
          </p:nvPr>
        </p:nvSpPr>
        <p:spPr/>
        <p:txBody>
          <a:bodyPr/>
          <a:lstStyle/>
          <a:p>
            <a:pPr>
              <a:defRPr/>
            </a:pPr>
            <a:fld id="{9B4B1D3A-B93E-40B4-A571-0E3818E4B410}" type="slidenum">
              <a:rPr lang="en-US"/>
              <a:pPr>
                <a:defRPr/>
              </a:pPr>
              <a:t>109</a:t>
            </a:fld>
            <a:endParaRPr lang="en-US"/>
          </a:p>
        </p:txBody>
      </p:sp>
      <p:sp>
        <p:nvSpPr>
          <p:cNvPr id="113667" name="Rectangle 2"/>
          <p:cNvSpPr>
            <a:spLocks noGrp="1" noChangeArrowheads="1"/>
          </p:cNvSpPr>
          <p:nvPr>
            <p:ph type="ctrTitle"/>
          </p:nvPr>
        </p:nvSpPr>
        <p:spPr>
          <a:xfrm>
            <a:off x="2057400" y="1143000"/>
            <a:ext cx="7086600" cy="2209800"/>
          </a:xfrm>
        </p:spPr>
        <p:txBody>
          <a:bodyPr/>
          <a:lstStyle/>
          <a:p>
            <a:pPr eaLnBrk="1" hangingPunct="1"/>
            <a:r>
              <a:rPr lang="en-US" i="1" smtClean="0"/>
              <a:t>Unit 4: Genetics</a:t>
            </a:r>
          </a:p>
        </p:txBody>
      </p:sp>
      <p:sp>
        <p:nvSpPr>
          <p:cNvPr id="113668" name="Rectangle 3"/>
          <p:cNvSpPr>
            <a:spLocks noGrp="1" noChangeArrowheads="1"/>
          </p:cNvSpPr>
          <p:nvPr>
            <p:ph type="subTitle" idx="1"/>
          </p:nvPr>
        </p:nvSpPr>
        <p:spPr/>
        <p:txBody>
          <a:bodyPr/>
          <a:lstStyle/>
          <a:p>
            <a:pPr algn="l" eaLnBrk="1" hangingPunct="1"/>
            <a:r>
              <a:rPr lang="en-US" sz="4000" smtClean="0"/>
              <a:t>4.2 Meiosis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0"/>
          </p:nvPr>
        </p:nvSpPr>
        <p:spPr/>
        <p:txBody>
          <a:bodyPr/>
          <a:lstStyle/>
          <a:p>
            <a:pPr>
              <a:defRPr/>
            </a:pPr>
            <a:fld id="{E458C714-85FB-407B-9B73-C15FF21F73A5}" type="slidenum">
              <a:rPr lang="en-US"/>
              <a:pPr>
                <a:defRPr/>
              </a:pPr>
              <a:t>11</a:t>
            </a:fld>
            <a:endParaRPr lang="en-US"/>
          </a:p>
        </p:txBody>
      </p:sp>
      <p:sp>
        <p:nvSpPr>
          <p:cNvPr id="13315" name="Rectangle 2"/>
          <p:cNvSpPr>
            <a:spLocks noGrp="1" noChangeArrowheads="1"/>
          </p:cNvSpPr>
          <p:nvPr>
            <p:ph type="title"/>
          </p:nvPr>
        </p:nvSpPr>
        <p:spPr>
          <a:xfrm>
            <a:off x="990600" y="228600"/>
            <a:ext cx="7772400" cy="1143000"/>
          </a:xfrm>
        </p:spPr>
        <p:txBody>
          <a:bodyPr/>
          <a:lstStyle/>
          <a:p>
            <a:pPr eaLnBrk="1" hangingPunct="1"/>
            <a:r>
              <a:rPr lang="en-US" sz="2800" smtClean="0"/>
              <a:t>2.1.2 Discuss the evidence for the cell theory.</a:t>
            </a:r>
          </a:p>
        </p:txBody>
      </p:sp>
      <p:sp>
        <p:nvSpPr>
          <p:cNvPr id="13316" name="Rectangle 7"/>
          <p:cNvSpPr>
            <a:spLocks noGrp="1" noChangeArrowheads="1"/>
          </p:cNvSpPr>
          <p:nvPr>
            <p:ph type="body" idx="4294967295"/>
          </p:nvPr>
        </p:nvSpPr>
        <p:spPr>
          <a:xfrm>
            <a:off x="914400" y="1600200"/>
            <a:ext cx="4876800" cy="4953000"/>
          </a:xfrm>
        </p:spPr>
        <p:txBody>
          <a:bodyPr/>
          <a:lstStyle/>
          <a:p>
            <a:pPr eaLnBrk="1" hangingPunct="1"/>
            <a:r>
              <a:rPr lang="en-US" sz="2400" u="sng" smtClean="0"/>
              <a:t>1665 Hooke-</a:t>
            </a:r>
            <a:r>
              <a:rPr lang="en-US" sz="2400" smtClean="0"/>
              <a:t> examines cork under microscope.</a:t>
            </a:r>
          </a:p>
          <a:p>
            <a:pPr eaLnBrk="1" hangingPunct="1"/>
            <a:r>
              <a:rPr lang="en-US" sz="2400" u="sng" smtClean="0"/>
              <a:t>1674 Leeuwenhoek-</a:t>
            </a:r>
            <a:r>
              <a:rPr lang="en-US" sz="2400" smtClean="0"/>
              <a:t> observes simple organisms in pond water.</a:t>
            </a:r>
          </a:p>
          <a:p>
            <a:pPr eaLnBrk="1" hangingPunct="1"/>
            <a:r>
              <a:rPr lang="en-US" sz="2400" u="sng" smtClean="0"/>
              <a:t>1838 Schleiden-</a:t>
            </a:r>
            <a:r>
              <a:rPr lang="en-US" sz="2400" smtClean="0"/>
              <a:t> studies plant tissue under microscopes</a:t>
            </a:r>
          </a:p>
          <a:p>
            <a:pPr eaLnBrk="1" hangingPunct="1"/>
            <a:r>
              <a:rPr lang="en-US" sz="2400" u="sng" smtClean="0"/>
              <a:t>Schwann-</a:t>
            </a:r>
            <a:r>
              <a:rPr lang="en-US" sz="2400" smtClean="0"/>
              <a:t> studies animal tissue under microscopes.</a:t>
            </a:r>
          </a:p>
          <a:p>
            <a:pPr eaLnBrk="1" hangingPunct="1"/>
            <a:r>
              <a:rPr lang="en-US" sz="2400" u="sng" smtClean="0"/>
              <a:t>Virchow-</a:t>
            </a:r>
            <a:r>
              <a:rPr lang="en-US" sz="2400" smtClean="0"/>
              <a:t> Proposes the Cell Theory.</a:t>
            </a:r>
          </a:p>
        </p:txBody>
      </p:sp>
      <p:pic>
        <p:nvPicPr>
          <p:cNvPr id="13317" name="Picture 10" descr="Image:Microscope de HOOKE.pn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1981200"/>
            <a:ext cx="2960688" cy="32766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3318" name="Text Box 11"/>
          <p:cNvSpPr txBox="1">
            <a:spLocks noChangeArrowheads="1"/>
          </p:cNvSpPr>
          <p:nvPr/>
        </p:nvSpPr>
        <p:spPr bwMode="auto">
          <a:xfrm>
            <a:off x="6019800" y="5410200"/>
            <a:ext cx="2514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t>Hooke’s Microscope</a:t>
            </a: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F92D9963-F0CD-4564-908E-BEEB3398BF61}" type="slidenum">
              <a:rPr lang="en-US"/>
              <a:pPr>
                <a:defRPr/>
              </a:pPr>
              <a:t>110</a:t>
            </a:fld>
            <a:endParaRPr lang="en-US"/>
          </a:p>
        </p:txBody>
      </p:sp>
      <p:sp>
        <p:nvSpPr>
          <p:cNvPr id="114691" name="Rectangle 2"/>
          <p:cNvSpPr>
            <a:spLocks noGrp="1" noChangeArrowheads="1"/>
          </p:cNvSpPr>
          <p:nvPr>
            <p:ph type="title"/>
          </p:nvPr>
        </p:nvSpPr>
        <p:spPr>
          <a:xfrm>
            <a:off x="609600" y="228600"/>
            <a:ext cx="8534400" cy="1143000"/>
          </a:xfrm>
        </p:spPr>
        <p:txBody>
          <a:bodyPr/>
          <a:lstStyle/>
          <a:p>
            <a:pPr eaLnBrk="1" hangingPunct="1"/>
            <a:r>
              <a:rPr lang="en-US" sz="2800" smtClean="0"/>
              <a:t>4.2.1 State that meiosis is a reduction division in terms of diploid and haploid numbers of chromosomes.</a:t>
            </a:r>
          </a:p>
        </p:txBody>
      </p:sp>
      <p:sp>
        <p:nvSpPr>
          <p:cNvPr id="114692" name="Rectangle 3"/>
          <p:cNvSpPr>
            <a:spLocks noGrp="1" noChangeArrowheads="1"/>
          </p:cNvSpPr>
          <p:nvPr>
            <p:ph type="body" sz="half" idx="1"/>
          </p:nvPr>
        </p:nvSpPr>
        <p:spPr>
          <a:xfrm>
            <a:off x="533400" y="1600200"/>
            <a:ext cx="4343400" cy="4953000"/>
          </a:xfrm>
        </p:spPr>
        <p:txBody>
          <a:bodyPr/>
          <a:lstStyle/>
          <a:p>
            <a:pPr eaLnBrk="1" hangingPunct="1"/>
            <a:r>
              <a:rPr lang="en-US" sz="2400" smtClean="0"/>
              <a:t>The goal of meiosis is to make gametes.</a:t>
            </a:r>
          </a:p>
          <a:p>
            <a:pPr eaLnBrk="1" hangingPunct="1"/>
            <a:r>
              <a:rPr lang="en-US" sz="2400" u="sng" smtClean="0"/>
              <a:t>Gametes-</a:t>
            </a:r>
            <a:r>
              <a:rPr lang="en-US" sz="2400" smtClean="0"/>
              <a:t> sperm and egg.</a:t>
            </a:r>
          </a:p>
          <a:p>
            <a:pPr eaLnBrk="1" hangingPunct="1"/>
            <a:r>
              <a:rPr lang="en-US" sz="2400" smtClean="0"/>
              <a:t>2n= </a:t>
            </a:r>
            <a:r>
              <a:rPr lang="en-US" sz="2400" u="sng" smtClean="0"/>
              <a:t>diploid</a:t>
            </a:r>
            <a:r>
              <a:rPr lang="en-US" sz="2400" smtClean="0"/>
              <a:t>= two sets of each chromosome present.</a:t>
            </a:r>
          </a:p>
          <a:p>
            <a:pPr eaLnBrk="1" hangingPunct="1"/>
            <a:r>
              <a:rPr lang="en-US" sz="2400" smtClean="0"/>
              <a:t>1n= </a:t>
            </a:r>
            <a:r>
              <a:rPr lang="en-US" sz="2400" u="sng" smtClean="0"/>
              <a:t>haploid</a:t>
            </a:r>
            <a:r>
              <a:rPr lang="en-US" sz="2400" smtClean="0"/>
              <a:t> = one set of each chromosome present.</a:t>
            </a:r>
          </a:p>
          <a:p>
            <a:pPr eaLnBrk="1" hangingPunct="1"/>
            <a:r>
              <a:rPr lang="en-US" sz="2400" smtClean="0"/>
              <a:t>The formation of a gamete is considered a </a:t>
            </a:r>
            <a:r>
              <a:rPr lang="en-US" sz="2400" u="sng" smtClean="0"/>
              <a:t>reduction division</a:t>
            </a:r>
            <a:r>
              <a:rPr lang="en-US" sz="2400" smtClean="0"/>
              <a:t>, because the number of chromosomes goes from 2n</a:t>
            </a:r>
            <a:r>
              <a:rPr lang="en-US" sz="2400" smtClean="0">
                <a:sym typeface="Wingdings" pitchFamily="2" charset="2"/>
              </a:rPr>
              <a:t>1n.</a:t>
            </a:r>
            <a:endParaRPr lang="en-US" sz="2400" smtClean="0"/>
          </a:p>
          <a:p>
            <a:pPr eaLnBrk="1" hangingPunct="1"/>
            <a:endParaRPr lang="en-US" sz="2400" smtClean="0"/>
          </a:p>
        </p:txBody>
      </p:sp>
      <p:pic>
        <p:nvPicPr>
          <p:cNvPr id="114693" name="Picture 4" descr="Fertilisation"/>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933950" y="1600200"/>
            <a:ext cx="3354388" cy="48974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ACB031A2-0349-48D3-8813-ADF71272EEAC}" type="slidenum">
              <a:rPr lang="en-US"/>
              <a:pPr>
                <a:defRPr/>
              </a:pPr>
              <a:t>111</a:t>
            </a:fld>
            <a:endParaRPr lang="en-US"/>
          </a:p>
        </p:txBody>
      </p:sp>
      <p:sp>
        <p:nvSpPr>
          <p:cNvPr id="115715" name="Rectangle 2"/>
          <p:cNvSpPr>
            <a:spLocks noGrp="1" noChangeArrowheads="1"/>
          </p:cNvSpPr>
          <p:nvPr>
            <p:ph type="title"/>
          </p:nvPr>
        </p:nvSpPr>
        <p:spPr/>
        <p:txBody>
          <a:bodyPr/>
          <a:lstStyle/>
          <a:p>
            <a:pPr eaLnBrk="1" hangingPunct="1"/>
            <a:r>
              <a:rPr lang="en-US" sz="3400" smtClean="0"/>
              <a:t>4.2.2 Define </a:t>
            </a:r>
            <a:r>
              <a:rPr lang="en-US" sz="3400" i="1" smtClean="0"/>
              <a:t>homologous chromosomes</a:t>
            </a:r>
            <a:r>
              <a:rPr lang="en-US" sz="3400" smtClean="0"/>
              <a:t>.</a:t>
            </a:r>
          </a:p>
        </p:txBody>
      </p:sp>
      <p:sp>
        <p:nvSpPr>
          <p:cNvPr id="115716" name="Rectangle 3"/>
          <p:cNvSpPr>
            <a:spLocks noGrp="1" noChangeArrowheads="1"/>
          </p:cNvSpPr>
          <p:nvPr>
            <p:ph type="body" sz="half" idx="1"/>
          </p:nvPr>
        </p:nvSpPr>
        <p:spPr>
          <a:xfrm>
            <a:off x="838200" y="2133600"/>
            <a:ext cx="3276600" cy="3505200"/>
          </a:xfrm>
        </p:spPr>
        <p:txBody>
          <a:bodyPr/>
          <a:lstStyle/>
          <a:p>
            <a:pPr eaLnBrk="1" hangingPunct="1"/>
            <a:r>
              <a:rPr lang="en-US" sz="2400" u="sng" smtClean="0"/>
              <a:t>Homologous chromosomes-</a:t>
            </a:r>
            <a:r>
              <a:rPr lang="en-US" sz="2400" smtClean="0"/>
              <a:t> two chromosomes that are the same size and show the same banding pattern</a:t>
            </a:r>
          </a:p>
        </p:txBody>
      </p:sp>
      <p:pic>
        <p:nvPicPr>
          <p:cNvPr id="115717" name="Picture 4" descr="Sky_spectral_karyotype"/>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t="41415" r="52460" b="2675"/>
          <a:stretch>
            <a:fillRect/>
          </a:stretch>
        </p:blipFill>
        <p:spPr>
          <a:xfrm>
            <a:off x="4495800" y="2133600"/>
            <a:ext cx="3810000" cy="35464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5D461337-D10F-46DA-946F-E0FBC78D8360}" type="slidenum">
              <a:rPr lang="en-US"/>
              <a:pPr>
                <a:defRPr/>
              </a:pPr>
              <a:t>112</a:t>
            </a:fld>
            <a:endParaRPr lang="en-US"/>
          </a:p>
        </p:txBody>
      </p:sp>
      <p:sp>
        <p:nvSpPr>
          <p:cNvPr id="116739" name="Rectangle 2"/>
          <p:cNvSpPr>
            <a:spLocks noGrp="1" noChangeArrowheads="1"/>
          </p:cNvSpPr>
          <p:nvPr>
            <p:ph type="title"/>
          </p:nvPr>
        </p:nvSpPr>
        <p:spPr/>
        <p:txBody>
          <a:bodyPr/>
          <a:lstStyle/>
          <a:p>
            <a:pPr eaLnBrk="1" hangingPunct="1"/>
            <a:r>
              <a:rPr lang="en-US" smtClean="0"/>
              <a:t>4.2.3 Outline the process of meiosis.</a:t>
            </a:r>
          </a:p>
        </p:txBody>
      </p:sp>
      <p:sp>
        <p:nvSpPr>
          <p:cNvPr id="116740" name="Rectangle 3"/>
          <p:cNvSpPr>
            <a:spLocks noGrp="1" noChangeArrowheads="1"/>
          </p:cNvSpPr>
          <p:nvPr>
            <p:ph type="body" sz="half" idx="1"/>
          </p:nvPr>
        </p:nvSpPr>
        <p:spPr>
          <a:xfrm>
            <a:off x="914400" y="1600200"/>
            <a:ext cx="7010400" cy="1219200"/>
          </a:xfrm>
        </p:spPr>
        <p:txBody>
          <a:bodyPr/>
          <a:lstStyle/>
          <a:p>
            <a:pPr eaLnBrk="1" hangingPunct="1"/>
            <a:r>
              <a:rPr lang="en-US" sz="2400" smtClean="0"/>
              <a:t>1) Pairing of homologous chromosomes</a:t>
            </a:r>
          </a:p>
          <a:p>
            <a:pPr eaLnBrk="1" hangingPunct="1"/>
            <a:r>
              <a:rPr lang="en-US" sz="2400" smtClean="0"/>
              <a:t>2) Two divisions</a:t>
            </a:r>
          </a:p>
          <a:p>
            <a:pPr eaLnBrk="1" hangingPunct="1"/>
            <a:r>
              <a:rPr lang="en-US" sz="2400" smtClean="0"/>
              <a:t>3) Result: four haploid (1n)  cells</a:t>
            </a:r>
          </a:p>
        </p:txBody>
      </p:sp>
      <p:pic>
        <p:nvPicPr>
          <p:cNvPr id="116741" name="Picture 4" descr="MajorEventsInMeiosis"/>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1447800" y="2971800"/>
            <a:ext cx="5943600" cy="37338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pPr>
              <a:defRPr/>
            </a:pPr>
            <a:fld id="{3AA9A3A7-AEFF-4BC7-B6F0-6E469AAC8A35}" type="slidenum">
              <a:rPr lang="en-US"/>
              <a:pPr>
                <a:defRPr/>
              </a:pPr>
              <a:t>113</a:t>
            </a:fld>
            <a:endParaRPr lang="en-US"/>
          </a:p>
        </p:txBody>
      </p:sp>
      <p:sp>
        <p:nvSpPr>
          <p:cNvPr id="117763" name="Rectangle 2"/>
          <p:cNvSpPr>
            <a:spLocks noGrp="1" noChangeArrowheads="1"/>
          </p:cNvSpPr>
          <p:nvPr>
            <p:ph type="title"/>
          </p:nvPr>
        </p:nvSpPr>
        <p:spPr>
          <a:xfrm>
            <a:off x="381000" y="277813"/>
            <a:ext cx="8305800" cy="1143000"/>
          </a:xfrm>
        </p:spPr>
        <p:txBody>
          <a:bodyPr/>
          <a:lstStyle/>
          <a:p>
            <a:pPr eaLnBrk="1" hangingPunct="1"/>
            <a:r>
              <a:rPr lang="en-US" sz="3000" smtClean="0"/>
              <a:t>4.2.4 Explain that non-disjunction can lead to changes in chromosome number.</a:t>
            </a:r>
          </a:p>
        </p:txBody>
      </p:sp>
      <p:sp>
        <p:nvSpPr>
          <p:cNvPr id="117764" name="Rectangle 3"/>
          <p:cNvSpPr>
            <a:spLocks noGrp="1" noChangeArrowheads="1"/>
          </p:cNvSpPr>
          <p:nvPr>
            <p:ph type="body" sz="half" idx="1"/>
          </p:nvPr>
        </p:nvSpPr>
        <p:spPr>
          <a:xfrm>
            <a:off x="609600" y="1600200"/>
            <a:ext cx="3962400" cy="4572000"/>
          </a:xfrm>
        </p:spPr>
        <p:txBody>
          <a:bodyPr/>
          <a:lstStyle/>
          <a:p>
            <a:pPr eaLnBrk="1" hangingPunct="1">
              <a:buFont typeface="Wingdings" pitchFamily="2" charset="2"/>
              <a:buNone/>
            </a:pPr>
            <a:r>
              <a:rPr lang="en-US" sz="2400" u="sng" smtClean="0"/>
              <a:t>Non-disjunction</a:t>
            </a:r>
            <a:r>
              <a:rPr lang="en-US" sz="2400" smtClean="0"/>
              <a:t>- centromeres don’t uncouple. leading to an extra or missing chromosome. Non-disjunction is the cause of </a:t>
            </a:r>
            <a:r>
              <a:rPr lang="en-US" sz="2400" u="sng" smtClean="0"/>
              <a:t>Down Syndrome</a:t>
            </a:r>
            <a:r>
              <a:rPr lang="en-US" sz="2400" smtClean="0"/>
              <a:t>, which is evident by the presence of an extra 21</a:t>
            </a:r>
            <a:r>
              <a:rPr lang="en-US" sz="2400" baseline="30000" smtClean="0"/>
              <a:t>st</a:t>
            </a:r>
            <a:r>
              <a:rPr lang="en-US" sz="2400" smtClean="0"/>
              <a:t> chromosome.</a:t>
            </a:r>
          </a:p>
          <a:p>
            <a:pPr eaLnBrk="1" hangingPunct="1">
              <a:buFont typeface="Wingdings" pitchFamily="2" charset="2"/>
              <a:buNone/>
            </a:pPr>
            <a:endParaRPr lang="en-US" sz="2400" smtClean="0"/>
          </a:p>
          <a:p>
            <a:pPr eaLnBrk="1" hangingPunct="1">
              <a:buFont typeface="Wingdings" pitchFamily="2" charset="2"/>
              <a:buNone/>
            </a:pPr>
            <a:endParaRPr lang="en-US" sz="2400" smtClean="0"/>
          </a:p>
          <a:p>
            <a:pPr eaLnBrk="1" hangingPunct="1">
              <a:buFont typeface="Wingdings" pitchFamily="2" charset="2"/>
              <a:buNone/>
            </a:pPr>
            <a:endParaRPr lang="en-US" sz="2400" smtClean="0"/>
          </a:p>
        </p:txBody>
      </p:sp>
      <p:pic>
        <p:nvPicPr>
          <p:cNvPr id="117765" name="Picture 4" descr="557px-Down_Syndrome_Karyotype">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572000" y="1828800"/>
            <a:ext cx="3897313" cy="4191000"/>
          </a:xfrm>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17766" name="Line 5"/>
          <p:cNvSpPr>
            <a:spLocks noChangeShapeType="1"/>
          </p:cNvSpPr>
          <p:nvPr/>
        </p:nvSpPr>
        <p:spPr bwMode="auto">
          <a:xfrm>
            <a:off x="3733800" y="4267200"/>
            <a:ext cx="2209800" cy="91440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3DCD6560-A01D-472F-B55B-6273A4E1B503}" type="slidenum">
              <a:rPr lang="en-US"/>
              <a:pPr>
                <a:defRPr/>
              </a:pPr>
              <a:t>114</a:t>
            </a:fld>
            <a:endParaRPr lang="en-US"/>
          </a:p>
        </p:txBody>
      </p:sp>
      <p:sp>
        <p:nvSpPr>
          <p:cNvPr id="118787" name="Rectangle 2"/>
          <p:cNvSpPr>
            <a:spLocks noGrp="1" noChangeArrowheads="1"/>
          </p:cNvSpPr>
          <p:nvPr>
            <p:ph type="title"/>
          </p:nvPr>
        </p:nvSpPr>
        <p:spPr/>
        <p:txBody>
          <a:bodyPr/>
          <a:lstStyle/>
          <a:p>
            <a:pPr eaLnBrk="1" hangingPunct="1"/>
            <a:r>
              <a:rPr lang="en-US" sz="2800" smtClean="0"/>
              <a:t>4.2.5 State that, in karyotyping, chromosomes are arranged in pairs according to their size and structure.</a:t>
            </a:r>
          </a:p>
        </p:txBody>
      </p:sp>
      <p:pic>
        <p:nvPicPr>
          <p:cNvPr id="118788" name="Picture 5" descr="Image:NHGRI human male karyotype.png">
            <a:hlinkClick r:id="rId2"/>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752600" y="1752600"/>
            <a:ext cx="5943600" cy="4640263"/>
          </a:xfrm>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51B059FC-3FD9-4E89-8FF3-752235E7524C}" type="slidenum">
              <a:rPr lang="en-US"/>
              <a:pPr>
                <a:defRPr/>
              </a:pPr>
              <a:t>115</a:t>
            </a:fld>
            <a:endParaRPr lang="en-US"/>
          </a:p>
        </p:txBody>
      </p:sp>
      <p:sp>
        <p:nvSpPr>
          <p:cNvPr id="119811" name="Rectangle 2"/>
          <p:cNvSpPr>
            <a:spLocks noGrp="1" noChangeArrowheads="1"/>
          </p:cNvSpPr>
          <p:nvPr>
            <p:ph type="title"/>
          </p:nvPr>
        </p:nvSpPr>
        <p:spPr/>
        <p:txBody>
          <a:bodyPr/>
          <a:lstStyle/>
          <a:p>
            <a:pPr eaLnBrk="1" hangingPunct="1"/>
            <a:r>
              <a:rPr lang="en-US" sz="3200" smtClean="0"/>
              <a:t>4.2.6 State how Karyotyping is performed.</a:t>
            </a:r>
          </a:p>
        </p:txBody>
      </p:sp>
      <p:sp>
        <p:nvSpPr>
          <p:cNvPr id="119812" name="Rectangle 3"/>
          <p:cNvSpPr>
            <a:spLocks noGrp="1" noChangeArrowheads="1"/>
          </p:cNvSpPr>
          <p:nvPr>
            <p:ph type="body" sz="half" idx="1"/>
          </p:nvPr>
        </p:nvSpPr>
        <p:spPr/>
        <p:txBody>
          <a:bodyPr/>
          <a:lstStyle/>
          <a:p>
            <a:pPr eaLnBrk="1" hangingPunct="1"/>
            <a:r>
              <a:rPr lang="en-US" sz="2400" smtClean="0"/>
              <a:t>Karyotyping is performed using cells collected by chorionic villus sampling or amniocentesis, for pre-natal diagnosis of chromosome abnormalities.</a:t>
            </a:r>
          </a:p>
        </p:txBody>
      </p:sp>
      <p:pic>
        <p:nvPicPr>
          <p:cNvPr id="119813" name="Picture 5" descr="Woman pregnant"/>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953000" y="1981200"/>
            <a:ext cx="3476625" cy="426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pPr>
              <a:defRPr/>
            </a:pPr>
            <a:fld id="{40DE7D4E-4779-45DF-8082-29277D064E1F}" type="slidenum">
              <a:rPr lang="en-US"/>
              <a:pPr>
                <a:defRPr/>
              </a:pPr>
              <a:t>116</a:t>
            </a:fld>
            <a:endParaRPr lang="en-US"/>
          </a:p>
        </p:txBody>
      </p:sp>
      <p:sp>
        <p:nvSpPr>
          <p:cNvPr id="120835" name="Rectangle 2"/>
          <p:cNvSpPr>
            <a:spLocks noGrp="1" noChangeArrowheads="1"/>
          </p:cNvSpPr>
          <p:nvPr>
            <p:ph type="title"/>
          </p:nvPr>
        </p:nvSpPr>
        <p:spPr/>
        <p:txBody>
          <a:bodyPr/>
          <a:lstStyle/>
          <a:p>
            <a:pPr eaLnBrk="1" hangingPunct="1"/>
            <a:r>
              <a:rPr lang="en-US" sz="2800" smtClean="0"/>
              <a:t>4.2.7 Analyze a human karyotype to determine gender and whether or not non-disjunction has occurred.</a:t>
            </a:r>
          </a:p>
        </p:txBody>
      </p:sp>
      <p:sp>
        <p:nvSpPr>
          <p:cNvPr id="120836" name="Rectangle 3"/>
          <p:cNvSpPr>
            <a:spLocks noGrp="1" noChangeArrowheads="1"/>
          </p:cNvSpPr>
          <p:nvPr>
            <p:ph type="body" idx="1"/>
          </p:nvPr>
        </p:nvSpPr>
        <p:spPr>
          <a:xfrm>
            <a:off x="914400" y="1600200"/>
            <a:ext cx="3276600" cy="4572000"/>
          </a:xfrm>
        </p:spPr>
        <p:txBody>
          <a:bodyPr/>
          <a:lstStyle/>
          <a:p>
            <a:pPr eaLnBrk="1" hangingPunct="1"/>
            <a:r>
              <a:rPr lang="en-US" smtClean="0"/>
              <a:t>Female with Down Syndrome, due to trisomy on chromosome #21.</a:t>
            </a:r>
          </a:p>
        </p:txBody>
      </p:sp>
      <p:pic>
        <p:nvPicPr>
          <p:cNvPr id="120837" name="Picture 5" descr="Image:Down Syndrome Karyotype.pn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3400" y="1676400"/>
            <a:ext cx="4251325"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5"/>
          <p:cNvSpPr>
            <a:spLocks noGrp="1" noChangeArrowheads="1"/>
          </p:cNvSpPr>
          <p:nvPr>
            <p:ph type="sldNum" sz="quarter" idx="10"/>
          </p:nvPr>
        </p:nvSpPr>
        <p:spPr/>
        <p:txBody>
          <a:bodyPr/>
          <a:lstStyle/>
          <a:p>
            <a:pPr>
              <a:defRPr/>
            </a:pPr>
            <a:fld id="{2C15FEF0-35A4-477D-8D44-FF12F0E0A5D4}" type="slidenum">
              <a:rPr lang="en-US"/>
              <a:pPr>
                <a:defRPr/>
              </a:pPr>
              <a:t>117</a:t>
            </a:fld>
            <a:endParaRPr lang="en-US"/>
          </a:p>
        </p:txBody>
      </p:sp>
      <p:sp>
        <p:nvSpPr>
          <p:cNvPr id="121859" name="Rectangle 2"/>
          <p:cNvSpPr>
            <a:spLocks noGrp="1" noChangeArrowheads="1"/>
          </p:cNvSpPr>
          <p:nvPr>
            <p:ph type="ctrTitle"/>
          </p:nvPr>
        </p:nvSpPr>
        <p:spPr>
          <a:xfrm>
            <a:off x="2057400" y="1143000"/>
            <a:ext cx="7086600" cy="2209800"/>
          </a:xfrm>
        </p:spPr>
        <p:txBody>
          <a:bodyPr/>
          <a:lstStyle/>
          <a:p>
            <a:pPr eaLnBrk="1" hangingPunct="1"/>
            <a:r>
              <a:rPr lang="en-US" i="1" smtClean="0"/>
              <a:t>Unit 4: Genetics</a:t>
            </a:r>
          </a:p>
        </p:txBody>
      </p:sp>
      <p:sp>
        <p:nvSpPr>
          <p:cNvPr id="121860" name="Rectangle 3"/>
          <p:cNvSpPr>
            <a:spLocks noGrp="1" noChangeArrowheads="1"/>
          </p:cNvSpPr>
          <p:nvPr>
            <p:ph type="subTitle" idx="1"/>
          </p:nvPr>
        </p:nvSpPr>
        <p:spPr/>
        <p:txBody>
          <a:bodyPr/>
          <a:lstStyle/>
          <a:p>
            <a:pPr algn="l" eaLnBrk="1" hangingPunct="1">
              <a:lnSpc>
                <a:spcPct val="90000"/>
              </a:lnSpc>
            </a:pPr>
            <a:r>
              <a:rPr lang="en-US" sz="4800" smtClean="0"/>
              <a:t>Lesson 4.3 </a:t>
            </a:r>
          </a:p>
          <a:p>
            <a:pPr algn="l" eaLnBrk="1" hangingPunct="1">
              <a:lnSpc>
                <a:spcPct val="90000"/>
              </a:lnSpc>
            </a:pPr>
            <a:r>
              <a:rPr lang="en-US" sz="4800" smtClean="0"/>
              <a:t>Theoretical Genetics</a:t>
            </a:r>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E457414F-786C-4B32-9A31-FDAAA3E6EEA1}" type="slidenum">
              <a:rPr lang="en-US"/>
              <a:pPr>
                <a:defRPr/>
              </a:pPr>
              <a:t>118</a:t>
            </a:fld>
            <a:endParaRPr lang="en-US"/>
          </a:p>
        </p:txBody>
      </p:sp>
      <p:sp>
        <p:nvSpPr>
          <p:cNvPr id="122883" name="Rectangle 2"/>
          <p:cNvSpPr>
            <a:spLocks noGrp="1" noChangeArrowheads="1"/>
          </p:cNvSpPr>
          <p:nvPr>
            <p:ph type="title"/>
          </p:nvPr>
        </p:nvSpPr>
        <p:spPr>
          <a:xfrm>
            <a:off x="685800" y="277813"/>
            <a:ext cx="8458200" cy="1143000"/>
          </a:xfrm>
        </p:spPr>
        <p:txBody>
          <a:bodyPr/>
          <a:lstStyle/>
          <a:p>
            <a:pPr eaLnBrk="1" hangingPunct="1"/>
            <a:r>
              <a:rPr lang="en-US" sz="2800" smtClean="0"/>
              <a:t>4.3.1a Define: genotype, phenotype, dominant allele, recessive allele, codominant alleles, locus, homozygous, heterozygous, carrier, and test cross.</a:t>
            </a:r>
          </a:p>
        </p:txBody>
      </p:sp>
      <p:sp>
        <p:nvSpPr>
          <p:cNvPr id="122884" name="Rectangle 3"/>
          <p:cNvSpPr>
            <a:spLocks noGrp="1" noChangeArrowheads="1"/>
          </p:cNvSpPr>
          <p:nvPr>
            <p:ph type="body" idx="1"/>
          </p:nvPr>
        </p:nvSpPr>
        <p:spPr>
          <a:xfrm>
            <a:off x="457200" y="1752600"/>
            <a:ext cx="8686800" cy="4800600"/>
          </a:xfrm>
        </p:spPr>
        <p:txBody>
          <a:bodyPr/>
          <a:lstStyle/>
          <a:p>
            <a:pPr eaLnBrk="1" hangingPunct="1">
              <a:lnSpc>
                <a:spcPct val="90000"/>
              </a:lnSpc>
            </a:pPr>
            <a:r>
              <a:rPr lang="en-US" sz="2000" u="sng" smtClean="0"/>
              <a:t>Genotype-</a:t>
            </a:r>
            <a:r>
              <a:rPr lang="en-US" sz="2000" smtClean="0"/>
              <a:t> the alleles possessed by an organism. Eg: B, b.</a:t>
            </a:r>
          </a:p>
          <a:p>
            <a:pPr eaLnBrk="1" hangingPunct="1">
              <a:lnSpc>
                <a:spcPct val="90000"/>
              </a:lnSpc>
              <a:buFont typeface="Wingdings" pitchFamily="2" charset="2"/>
              <a:buNone/>
            </a:pPr>
            <a:endParaRPr lang="en-US" sz="2000" smtClean="0"/>
          </a:p>
          <a:p>
            <a:pPr eaLnBrk="1" hangingPunct="1">
              <a:lnSpc>
                <a:spcPct val="90000"/>
              </a:lnSpc>
            </a:pPr>
            <a:r>
              <a:rPr lang="en-US" sz="2000" u="sng" smtClean="0"/>
              <a:t>Phenotype-</a:t>
            </a:r>
            <a:r>
              <a:rPr lang="en-US" sz="2000" smtClean="0"/>
              <a:t> the characteristics of an organism. Eg: “Brown” hair.</a:t>
            </a:r>
          </a:p>
          <a:p>
            <a:pPr eaLnBrk="1" hangingPunct="1">
              <a:lnSpc>
                <a:spcPct val="90000"/>
              </a:lnSpc>
              <a:buFont typeface="Wingdings" pitchFamily="2" charset="2"/>
              <a:buNone/>
            </a:pPr>
            <a:endParaRPr lang="en-US" sz="2000" smtClean="0"/>
          </a:p>
          <a:p>
            <a:pPr eaLnBrk="1" hangingPunct="1">
              <a:lnSpc>
                <a:spcPct val="90000"/>
              </a:lnSpc>
            </a:pPr>
            <a:r>
              <a:rPr lang="en-US" sz="2000" u="sng" smtClean="0"/>
              <a:t>Dominant allele-</a:t>
            </a:r>
            <a:r>
              <a:rPr lang="en-US" sz="2000" smtClean="0"/>
              <a:t> an allele that has the same effect on the phenotype whether it is present in the homozygous or heterozygous state. Ex: Bb and BB give you brown hair.</a:t>
            </a:r>
          </a:p>
          <a:p>
            <a:pPr eaLnBrk="1" hangingPunct="1">
              <a:lnSpc>
                <a:spcPct val="90000"/>
              </a:lnSpc>
              <a:buFont typeface="Wingdings" pitchFamily="2" charset="2"/>
              <a:buNone/>
            </a:pPr>
            <a:endParaRPr lang="en-US" sz="2000" smtClean="0"/>
          </a:p>
          <a:p>
            <a:pPr eaLnBrk="1" hangingPunct="1">
              <a:lnSpc>
                <a:spcPct val="90000"/>
              </a:lnSpc>
            </a:pPr>
            <a:r>
              <a:rPr lang="en-US" sz="2000" u="sng" smtClean="0"/>
              <a:t>Recessive allele-</a:t>
            </a:r>
            <a:r>
              <a:rPr lang="en-US" sz="2000" smtClean="0"/>
              <a:t> an allele that only has an effect on the phenotype when present in the homozygous state. Eg: only bb gives you blond hair, not Bb.</a:t>
            </a:r>
          </a:p>
          <a:p>
            <a:pPr eaLnBrk="1" hangingPunct="1">
              <a:lnSpc>
                <a:spcPct val="90000"/>
              </a:lnSpc>
              <a:buFont typeface="Wingdings" pitchFamily="2" charset="2"/>
              <a:buNone/>
            </a:pPr>
            <a:endParaRPr lang="en-US" sz="2000" smtClean="0"/>
          </a:p>
          <a:p>
            <a:pPr eaLnBrk="1" hangingPunct="1">
              <a:lnSpc>
                <a:spcPct val="90000"/>
              </a:lnSpc>
            </a:pPr>
            <a:r>
              <a:rPr lang="en-US" sz="2000" u="sng" smtClean="0"/>
              <a:t>Codominant alleles-</a:t>
            </a:r>
            <a:r>
              <a:rPr lang="en-US" sz="2000" smtClean="0"/>
              <a:t> pairs of alleles that both affect the phenotype when present in a heterozygote. Eg: C</a:t>
            </a:r>
            <a:r>
              <a:rPr lang="en-US" sz="2000" baseline="30000" smtClean="0"/>
              <a:t>R</a:t>
            </a:r>
            <a:r>
              <a:rPr lang="en-US" sz="2000" smtClean="0"/>
              <a:t>C</a:t>
            </a:r>
            <a:r>
              <a:rPr lang="en-US" sz="2000" baseline="30000" smtClean="0"/>
              <a:t>W</a:t>
            </a:r>
            <a:r>
              <a:rPr lang="en-US" sz="2000" smtClean="0"/>
              <a:t> = pink flower, because both red and white gene are codominant.</a:t>
            </a:r>
          </a:p>
          <a:p>
            <a:pPr eaLnBrk="1" hangingPunct="1">
              <a:lnSpc>
                <a:spcPct val="90000"/>
              </a:lnSpc>
            </a:pPr>
            <a:endParaRPr lang="en-US" sz="2000" smtClean="0"/>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321C7C09-8553-4DB9-9901-36B349BAE5C9}" type="slidenum">
              <a:rPr lang="en-US"/>
              <a:pPr>
                <a:defRPr/>
              </a:pPr>
              <a:t>119</a:t>
            </a:fld>
            <a:endParaRPr lang="en-US"/>
          </a:p>
        </p:txBody>
      </p:sp>
      <p:sp>
        <p:nvSpPr>
          <p:cNvPr id="123907" name="Rectangle 2"/>
          <p:cNvSpPr>
            <a:spLocks noGrp="1" noChangeArrowheads="1"/>
          </p:cNvSpPr>
          <p:nvPr>
            <p:ph type="title"/>
          </p:nvPr>
        </p:nvSpPr>
        <p:spPr>
          <a:xfrm>
            <a:off x="685800" y="277813"/>
            <a:ext cx="8458200" cy="1143000"/>
          </a:xfrm>
        </p:spPr>
        <p:txBody>
          <a:bodyPr/>
          <a:lstStyle/>
          <a:p>
            <a:pPr eaLnBrk="1" hangingPunct="1"/>
            <a:r>
              <a:rPr lang="en-US" sz="2800" smtClean="0"/>
              <a:t>4.3.1b Define: genotype, phenotype, dominant allele, recessive allele, codominant alleles, locus, homozygous, heterozygous, carrier, and test cross.</a:t>
            </a:r>
          </a:p>
        </p:txBody>
      </p:sp>
      <p:sp>
        <p:nvSpPr>
          <p:cNvPr id="123908" name="Rectangle 3"/>
          <p:cNvSpPr>
            <a:spLocks noGrp="1" noChangeArrowheads="1"/>
          </p:cNvSpPr>
          <p:nvPr>
            <p:ph type="body" idx="1"/>
          </p:nvPr>
        </p:nvSpPr>
        <p:spPr>
          <a:xfrm>
            <a:off x="914400" y="1828800"/>
            <a:ext cx="7772400" cy="4724400"/>
          </a:xfrm>
        </p:spPr>
        <p:txBody>
          <a:bodyPr/>
          <a:lstStyle/>
          <a:p>
            <a:pPr eaLnBrk="1" hangingPunct="1">
              <a:lnSpc>
                <a:spcPct val="90000"/>
              </a:lnSpc>
            </a:pPr>
            <a:r>
              <a:rPr lang="en-US" sz="2400" u="sng" smtClean="0"/>
              <a:t>Locus-</a:t>
            </a:r>
            <a:r>
              <a:rPr lang="en-US" smtClean="0"/>
              <a:t> </a:t>
            </a:r>
            <a:r>
              <a:rPr lang="en-US" sz="2400" smtClean="0"/>
              <a:t>the particular position on the homologous chromosomes of a gene.</a:t>
            </a:r>
          </a:p>
          <a:p>
            <a:pPr eaLnBrk="1" hangingPunct="1">
              <a:lnSpc>
                <a:spcPct val="90000"/>
              </a:lnSpc>
              <a:buFont typeface="Wingdings" pitchFamily="2" charset="2"/>
              <a:buNone/>
            </a:pPr>
            <a:endParaRPr lang="en-US" sz="2400" smtClean="0"/>
          </a:p>
          <a:p>
            <a:pPr eaLnBrk="1" hangingPunct="1">
              <a:lnSpc>
                <a:spcPct val="90000"/>
              </a:lnSpc>
            </a:pPr>
            <a:r>
              <a:rPr lang="en-US" sz="2400" u="sng" smtClean="0"/>
              <a:t>Homozygous-</a:t>
            </a:r>
            <a:r>
              <a:rPr lang="en-US" smtClean="0"/>
              <a:t> </a:t>
            </a:r>
            <a:r>
              <a:rPr lang="en-US" sz="2400" smtClean="0"/>
              <a:t>having two identical alleles of a gene. Ex: BB or bb</a:t>
            </a:r>
          </a:p>
          <a:p>
            <a:pPr eaLnBrk="1" hangingPunct="1">
              <a:lnSpc>
                <a:spcPct val="90000"/>
              </a:lnSpc>
              <a:buFont typeface="Wingdings" pitchFamily="2" charset="2"/>
              <a:buNone/>
            </a:pPr>
            <a:endParaRPr lang="en-US" sz="2400" smtClean="0"/>
          </a:p>
          <a:p>
            <a:pPr eaLnBrk="1" hangingPunct="1">
              <a:lnSpc>
                <a:spcPct val="90000"/>
              </a:lnSpc>
            </a:pPr>
            <a:r>
              <a:rPr lang="en-US" sz="2400" u="sng" smtClean="0"/>
              <a:t>Heterozygous-</a:t>
            </a:r>
            <a:r>
              <a:rPr lang="en-US" smtClean="0"/>
              <a:t> </a:t>
            </a:r>
            <a:r>
              <a:rPr lang="en-US" sz="2400" smtClean="0"/>
              <a:t>having two different alleles of a gene. Ex: Bb</a:t>
            </a:r>
          </a:p>
          <a:p>
            <a:pPr eaLnBrk="1" hangingPunct="1">
              <a:lnSpc>
                <a:spcPct val="90000"/>
              </a:lnSpc>
              <a:buFont typeface="Wingdings" pitchFamily="2" charset="2"/>
              <a:buNone/>
            </a:pPr>
            <a:endParaRPr lang="en-US" sz="2400" smtClean="0"/>
          </a:p>
          <a:p>
            <a:pPr eaLnBrk="1" hangingPunct="1">
              <a:lnSpc>
                <a:spcPct val="90000"/>
              </a:lnSpc>
            </a:pPr>
            <a:r>
              <a:rPr lang="en-US" sz="2400" u="sng" smtClean="0"/>
              <a:t>Test Cross-</a:t>
            </a:r>
            <a:r>
              <a:rPr lang="en-US" smtClean="0"/>
              <a:t> </a:t>
            </a:r>
            <a:r>
              <a:rPr lang="en-US" sz="2400" smtClean="0"/>
              <a:t>testing a suspected heterozygote by crossing it with a known homozygous recessive.</a:t>
            </a:r>
          </a:p>
          <a:p>
            <a:pPr eaLnBrk="1" hangingPunct="1">
              <a:lnSpc>
                <a:spcPct val="90000"/>
              </a:lnSpc>
            </a:pPr>
            <a:endParaRPr lang="en-US" smtClean="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pPr>
              <a:defRPr/>
            </a:pPr>
            <a:fld id="{46811E04-2A0E-436D-BA66-4BAE6606311B}" type="slidenum">
              <a:rPr lang="en-US"/>
              <a:pPr>
                <a:defRPr/>
              </a:pPr>
              <a:t>12</a:t>
            </a:fld>
            <a:endParaRPr lang="en-US"/>
          </a:p>
        </p:txBody>
      </p:sp>
      <p:sp>
        <p:nvSpPr>
          <p:cNvPr id="14339" name="Rectangle 2"/>
          <p:cNvSpPr>
            <a:spLocks noGrp="1" noChangeArrowheads="1"/>
          </p:cNvSpPr>
          <p:nvPr>
            <p:ph type="title"/>
          </p:nvPr>
        </p:nvSpPr>
        <p:spPr/>
        <p:txBody>
          <a:bodyPr/>
          <a:lstStyle/>
          <a:p>
            <a:pPr eaLnBrk="1" hangingPunct="1"/>
            <a:r>
              <a:rPr lang="en-US" sz="3200" smtClean="0"/>
              <a:t>2.1.3 State that unicellular organisms carry out all the functions of life.</a:t>
            </a:r>
          </a:p>
        </p:txBody>
      </p:sp>
      <p:pic>
        <p:nvPicPr>
          <p:cNvPr id="14340" name="Picture 5" descr="610px-Paramecium">
            <a:hlinkClick r:id="rId2"/>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4876800" y="2057400"/>
            <a:ext cx="3429000" cy="3367088"/>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4341" name="Rectangle 7"/>
          <p:cNvSpPr>
            <a:spLocks noGrp="1" noChangeArrowheads="1"/>
          </p:cNvSpPr>
          <p:nvPr>
            <p:ph type="body" idx="4294967295"/>
          </p:nvPr>
        </p:nvSpPr>
        <p:spPr>
          <a:xfrm>
            <a:off x="762000" y="1600200"/>
            <a:ext cx="3886200" cy="4648200"/>
          </a:xfrm>
        </p:spPr>
        <p:txBody>
          <a:bodyPr/>
          <a:lstStyle/>
          <a:p>
            <a:pPr eaLnBrk="1" hangingPunct="1"/>
            <a:r>
              <a:rPr lang="en-US" sz="2400" smtClean="0"/>
              <a:t>Kingdom Protoctista (sometimes called Protista) consist primarily of unicellular organisms. Each individual carries on the full spectrum of metabolic reactions associated with life. </a:t>
            </a:r>
          </a:p>
          <a:p>
            <a:pPr eaLnBrk="1" hangingPunct="1"/>
            <a:endParaRPr lang="en-US" sz="2400" smtClean="0"/>
          </a:p>
          <a:p>
            <a:pPr eaLnBrk="1" hangingPunct="1"/>
            <a:r>
              <a:rPr lang="en-US" sz="2400" smtClean="0"/>
              <a:t>Pictured here is a paramecium.</a:t>
            </a:r>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0"/>
          </p:nvPr>
        </p:nvSpPr>
        <p:spPr/>
        <p:txBody>
          <a:bodyPr/>
          <a:lstStyle/>
          <a:p>
            <a:pPr>
              <a:defRPr/>
            </a:pPr>
            <a:fld id="{53E77AA7-A8C8-4313-A649-1E27F3BE51DF}" type="slidenum">
              <a:rPr lang="en-US"/>
              <a:pPr>
                <a:defRPr/>
              </a:pPr>
              <a:t>120</a:t>
            </a:fld>
            <a:endParaRPr lang="en-US"/>
          </a:p>
        </p:txBody>
      </p:sp>
      <p:sp>
        <p:nvSpPr>
          <p:cNvPr id="124931" name="Rectangle 2"/>
          <p:cNvSpPr>
            <a:spLocks noGrp="1" noChangeArrowheads="1"/>
          </p:cNvSpPr>
          <p:nvPr>
            <p:ph type="title"/>
          </p:nvPr>
        </p:nvSpPr>
        <p:spPr/>
        <p:txBody>
          <a:bodyPr/>
          <a:lstStyle/>
          <a:p>
            <a:pPr eaLnBrk="1" hangingPunct="1"/>
            <a:r>
              <a:rPr lang="en-US" sz="2800" smtClean="0"/>
              <a:t>4.3.2 Determine the genotypes and phenotypes of the offspring of a monohybrid cross using a punnett square.</a:t>
            </a:r>
          </a:p>
        </p:txBody>
      </p:sp>
      <p:pic>
        <p:nvPicPr>
          <p:cNvPr id="124932" name="Picture 3" descr="EL_MSLS_MiceFurGenetic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895600" y="1676400"/>
            <a:ext cx="3733800" cy="2433638"/>
          </a:xfrm>
          <a:ln>
            <a:solidFill>
              <a:schemeClr val="tx1"/>
            </a:solidFill>
            <a:miter lim="800000"/>
            <a:headEnd/>
            <a:tailEnd/>
          </a:ln>
        </p:spPr>
      </p:pic>
      <p:sp>
        <p:nvSpPr>
          <p:cNvPr id="124933" name="Text Box 4"/>
          <p:cNvSpPr txBox="1">
            <a:spLocks noChangeArrowheads="1"/>
          </p:cNvSpPr>
          <p:nvPr/>
        </p:nvSpPr>
        <p:spPr bwMode="auto">
          <a:xfrm>
            <a:off x="6858000" y="1981200"/>
            <a:ext cx="19050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600">
                <a:latin typeface="ZapfHumnst BT" pitchFamily="34" charset="0"/>
              </a:rPr>
              <a:t>Courtesy of Explore Learning.</a:t>
            </a:r>
          </a:p>
        </p:txBody>
      </p:sp>
      <p:sp>
        <p:nvSpPr>
          <p:cNvPr id="124934" name="Rectangle 5"/>
          <p:cNvSpPr>
            <a:spLocks noGrp="1" noChangeArrowheads="1"/>
          </p:cNvSpPr>
          <p:nvPr>
            <p:ph type="body" idx="4294967295"/>
          </p:nvPr>
        </p:nvSpPr>
        <p:spPr>
          <a:xfrm>
            <a:off x="914400" y="4800600"/>
            <a:ext cx="7772400" cy="1330325"/>
          </a:xfrm>
        </p:spPr>
        <p:txBody>
          <a:bodyPr/>
          <a:lstStyle/>
          <a:p>
            <a:pPr eaLnBrk="1" hangingPunct="1"/>
            <a:r>
              <a:rPr lang="en-US" sz="2400" smtClean="0"/>
              <a:t>Offspring genotypes: FF, Ff, Ff, ff</a:t>
            </a:r>
          </a:p>
          <a:p>
            <a:pPr eaLnBrk="1" hangingPunct="1"/>
            <a:r>
              <a:rPr lang="en-US" sz="2400" smtClean="0"/>
              <a:t>Offspring phenotypes: 25% homozygous dominant, 50% heterozygous, 25% homozygous recessive </a:t>
            </a: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0"/>
          </p:nvPr>
        </p:nvSpPr>
        <p:spPr/>
        <p:txBody>
          <a:bodyPr/>
          <a:lstStyle/>
          <a:p>
            <a:pPr>
              <a:defRPr/>
            </a:pPr>
            <a:fld id="{9C1D7DEC-E02C-4FCF-906D-C93DAA6851CE}" type="slidenum">
              <a:rPr lang="en-US"/>
              <a:pPr>
                <a:defRPr/>
              </a:pPr>
              <a:t>121</a:t>
            </a:fld>
            <a:endParaRPr lang="en-US"/>
          </a:p>
        </p:txBody>
      </p:sp>
      <p:sp>
        <p:nvSpPr>
          <p:cNvPr id="125955" name="Rectangle 2"/>
          <p:cNvSpPr>
            <a:spLocks noGrp="1" noChangeArrowheads="1"/>
          </p:cNvSpPr>
          <p:nvPr>
            <p:ph type="title"/>
          </p:nvPr>
        </p:nvSpPr>
        <p:spPr/>
        <p:txBody>
          <a:bodyPr/>
          <a:lstStyle/>
          <a:p>
            <a:pPr eaLnBrk="1" hangingPunct="1"/>
            <a:r>
              <a:rPr lang="en-US" sz="3200" smtClean="0"/>
              <a:t>4.3.3 State that some genes have more than two alleles (multiple alleles).</a:t>
            </a:r>
          </a:p>
        </p:txBody>
      </p:sp>
      <p:pic>
        <p:nvPicPr>
          <p:cNvPr id="125956" name="Picture 3" descr="16_3T"/>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524000" y="2895600"/>
            <a:ext cx="5895975" cy="3341688"/>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25957" name="Text Box 4"/>
          <p:cNvSpPr txBox="1">
            <a:spLocks noChangeArrowheads="1"/>
          </p:cNvSpPr>
          <p:nvPr/>
        </p:nvSpPr>
        <p:spPr bwMode="auto">
          <a:xfrm>
            <a:off x="2438400" y="6324600"/>
            <a:ext cx="4495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latin typeface="ZapfHumnst BT" pitchFamily="34" charset="0"/>
              </a:rPr>
              <a:t>Courtesy of The University of Florida</a:t>
            </a:r>
          </a:p>
        </p:txBody>
      </p:sp>
      <p:sp>
        <p:nvSpPr>
          <p:cNvPr id="125958" name="Rectangle 5"/>
          <p:cNvSpPr>
            <a:spLocks noGrp="1" noChangeArrowheads="1"/>
          </p:cNvSpPr>
          <p:nvPr>
            <p:ph type="body" idx="4294967295"/>
          </p:nvPr>
        </p:nvSpPr>
        <p:spPr/>
        <p:txBody>
          <a:bodyPr/>
          <a:lstStyle/>
          <a:p>
            <a:pPr eaLnBrk="1" hangingPunct="1"/>
            <a:r>
              <a:rPr lang="en-US" sz="2400" smtClean="0"/>
              <a:t>Human blood genotypes can be derived from three different alleles, “A”, “B”, and “O”. </a:t>
            </a: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pPr>
              <a:defRPr/>
            </a:pPr>
            <a:fld id="{16DBB257-90FB-4EAB-AA62-4F8F9D26A4FF}" type="slidenum">
              <a:rPr lang="en-US"/>
              <a:pPr>
                <a:defRPr/>
              </a:pPr>
              <a:t>122</a:t>
            </a:fld>
            <a:endParaRPr lang="en-US"/>
          </a:p>
        </p:txBody>
      </p:sp>
      <p:sp>
        <p:nvSpPr>
          <p:cNvPr id="126979" name="Rectangle 2"/>
          <p:cNvSpPr>
            <a:spLocks noGrp="1" noChangeArrowheads="1"/>
          </p:cNvSpPr>
          <p:nvPr>
            <p:ph type="title"/>
          </p:nvPr>
        </p:nvSpPr>
        <p:spPr>
          <a:xfrm>
            <a:off x="609600" y="277813"/>
            <a:ext cx="8534400" cy="1143000"/>
          </a:xfrm>
        </p:spPr>
        <p:txBody>
          <a:bodyPr/>
          <a:lstStyle/>
          <a:p>
            <a:pPr eaLnBrk="1" hangingPunct="1"/>
            <a:r>
              <a:rPr lang="en-US" sz="3200" smtClean="0"/>
              <a:t>4.3.4 Describe ABO blood groups as an example of codominance and multiple alleles.</a:t>
            </a:r>
          </a:p>
        </p:txBody>
      </p:sp>
      <p:pic>
        <p:nvPicPr>
          <p:cNvPr id="126980" name="Picture 3" descr="Redbloodcells"/>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5867400" y="2057400"/>
            <a:ext cx="2620963" cy="3021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26981" name="Rectangle 4"/>
          <p:cNvSpPr>
            <a:spLocks noGrp="1" noChangeArrowheads="1"/>
          </p:cNvSpPr>
          <p:nvPr>
            <p:ph type="body" idx="4294967295"/>
          </p:nvPr>
        </p:nvSpPr>
        <p:spPr>
          <a:xfrm>
            <a:off x="914400" y="1600200"/>
            <a:ext cx="4495800" cy="4191000"/>
          </a:xfrm>
        </p:spPr>
        <p:txBody>
          <a:bodyPr/>
          <a:lstStyle/>
          <a:p>
            <a:pPr eaLnBrk="1" hangingPunct="1"/>
            <a:r>
              <a:rPr lang="en-US" sz="2400" smtClean="0"/>
              <a:t>The blood type “AB” is </a:t>
            </a:r>
            <a:r>
              <a:rPr lang="en-US" sz="2400" u="sng" smtClean="0"/>
              <a:t>codominant</a:t>
            </a:r>
            <a:r>
              <a:rPr lang="en-US" sz="2400" smtClean="0"/>
              <a:t> because neither “A” nor “B” dominate over the other. They are both expressed phenotypically.</a:t>
            </a: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0"/>
          </p:nvPr>
        </p:nvSpPr>
        <p:spPr/>
        <p:txBody>
          <a:bodyPr/>
          <a:lstStyle/>
          <a:p>
            <a:pPr>
              <a:defRPr/>
            </a:pPr>
            <a:fld id="{7CEE3F77-B617-429E-9E62-4B011FCC3380}" type="slidenum">
              <a:rPr lang="en-US"/>
              <a:pPr>
                <a:defRPr/>
              </a:pPr>
              <a:t>123</a:t>
            </a:fld>
            <a:endParaRPr lang="en-US"/>
          </a:p>
        </p:txBody>
      </p:sp>
      <p:sp>
        <p:nvSpPr>
          <p:cNvPr id="128003" name="Rectangle 2"/>
          <p:cNvSpPr>
            <a:spLocks noGrp="1" noChangeArrowheads="1"/>
          </p:cNvSpPr>
          <p:nvPr>
            <p:ph type="title"/>
          </p:nvPr>
        </p:nvSpPr>
        <p:spPr/>
        <p:txBody>
          <a:bodyPr/>
          <a:lstStyle/>
          <a:p>
            <a:pPr eaLnBrk="1" hangingPunct="1"/>
            <a:r>
              <a:rPr lang="en-US" sz="3200" smtClean="0"/>
              <a:t>4.3.5 Explain how sex chromosomes control gender.</a:t>
            </a:r>
          </a:p>
        </p:txBody>
      </p:sp>
      <p:sp>
        <p:nvSpPr>
          <p:cNvPr id="128004" name="Text Box 3"/>
          <p:cNvSpPr txBox="1">
            <a:spLocks noChangeArrowheads="1"/>
          </p:cNvSpPr>
          <p:nvPr/>
        </p:nvSpPr>
        <p:spPr bwMode="auto">
          <a:xfrm>
            <a:off x="5029200" y="5867400"/>
            <a:ext cx="34290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600">
                <a:latin typeface="ZapfHumnst BT" pitchFamily="34" charset="0"/>
              </a:rPr>
              <a:t>Courtesy of ScienceMuseum.org</a:t>
            </a:r>
          </a:p>
        </p:txBody>
      </p:sp>
      <p:pic>
        <p:nvPicPr>
          <p:cNvPr id="128005" name="Picture 4" descr="Girls have two X-chromosomes (left) while boys have one X- and one Y-chromosome (right)."/>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724400" y="1752600"/>
            <a:ext cx="3962400" cy="39624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28006" name="Rectangle 5"/>
          <p:cNvSpPr>
            <a:spLocks noGrp="1" noChangeArrowheads="1"/>
          </p:cNvSpPr>
          <p:nvPr>
            <p:ph type="body" idx="4294967295"/>
          </p:nvPr>
        </p:nvSpPr>
        <p:spPr>
          <a:xfrm>
            <a:off x="914400" y="1600200"/>
            <a:ext cx="3581400" cy="4495800"/>
          </a:xfrm>
        </p:spPr>
        <p:txBody>
          <a:bodyPr/>
          <a:lstStyle/>
          <a:p>
            <a:pPr eaLnBrk="1" hangingPunct="1">
              <a:lnSpc>
                <a:spcPct val="80000"/>
              </a:lnSpc>
            </a:pPr>
            <a:r>
              <a:rPr lang="en-US" sz="2400" smtClean="0"/>
              <a:t>Each person is created from one egg and one sperm.  The egg always contributes an X chromosome, whereas there are two different types of sperm, X sperm and Y sperm. If an X sperm fertilizes the egg, the zygote is female. If a Y sperm fertilized the egg, the zygote is male. </a:t>
            </a: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pPr>
              <a:defRPr/>
            </a:pPr>
            <a:fld id="{72B0160B-B538-4BB1-B8FA-C273A99091C7}" type="slidenum">
              <a:rPr lang="en-US"/>
              <a:pPr>
                <a:defRPr/>
              </a:pPr>
              <a:t>124</a:t>
            </a:fld>
            <a:endParaRPr lang="en-US"/>
          </a:p>
        </p:txBody>
      </p:sp>
      <p:sp>
        <p:nvSpPr>
          <p:cNvPr id="129027" name="Rectangle 2"/>
          <p:cNvSpPr>
            <a:spLocks noGrp="1" noChangeArrowheads="1"/>
          </p:cNvSpPr>
          <p:nvPr>
            <p:ph type="title"/>
          </p:nvPr>
        </p:nvSpPr>
        <p:spPr/>
        <p:txBody>
          <a:bodyPr/>
          <a:lstStyle/>
          <a:p>
            <a:pPr eaLnBrk="1" hangingPunct="1"/>
            <a:r>
              <a:rPr lang="en-US" sz="2800" smtClean="0"/>
              <a:t>4.3.6 State that some genes are present on the X chromosome and absent from the shorter Y chromosome in humans.</a:t>
            </a:r>
          </a:p>
        </p:txBody>
      </p:sp>
      <p:sp>
        <p:nvSpPr>
          <p:cNvPr id="129028" name="Rectangle 3"/>
          <p:cNvSpPr>
            <a:spLocks noGrp="1" noChangeArrowheads="1"/>
          </p:cNvSpPr>
          <p:nvPr>
            <p:ph type="body" sz="half" idx="1"/>
          </p:nvPr>
        </p:nvSpPr>
        <p:spPr>
          <a:xfrm>
            <a:off x="914400" y="2057400"/>
            <a:ext cx="3810000" cy="4073525"/>
          </a:xfrm>
        </p:spPr>
        <p:txBody>
          <a:bodyPr/>
          <a:lstStyle/>
          <a:p>
            <a:pPr lvl="1" eaLnBrk="1" hangingPunct="1">
              <a:lnSpc>
                <a:spcPct val="90000"/>
              </a:lnSpc>
            </a:pPr>
            <a:r>
              <a:rPr lang="en-US" smtClean="0"/>
              <a:t>By virtue of size, the X chromosome contains more genes.</a:t>
            </a:r>
          </a:p>
        </p:txBody>
      </p:sp>
      <p:pic>
        <p:nvPicPr>
          <p:cNvPr id="129029" name="Picture 4" descr="story"/>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410200" y="1828800"/>
            <a:ext cx="3221038" cy="4191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29030" name="Text Box 5"/>
          <p:cNvSpPr txBox="1">
            <a:spLocks noChangeArrowheads="1"/>
          </p:cNvSpPr>
          <p:nvPr/>
        </p:nvSpPr>
        <p:spPr bwMode="auto">
          <a:xfrm>
            <a:off x="5562600" y="6172200"/>
            <a:ext cx="2895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600">
                <a:latin typeface="ZapfHumnst BT" pitchFamily="34" charset="0"/>
              </a:rPr>
              <a:t>Courtesy of Associated Press</a:t>
            </a: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53E0E0EA-7460-4E26-99D0-6BF388794360}" type="slidenum">
              <a:rPr lang="en-US"/>
              <a:pPr>
                <a:defRPr/>
              </a:pPr>
              <a:t>125</a:t>
            </a:fld>
            <a:endParaRPr lang="en-US"/>
          </a:p>
        </p:txBody>
      </p:sp>
      <p:sp>
        <p:nvSpPr>
          <p:cNvPr id="130051" name="Rectangle 2"/>
          <p:cNvSpPr>
            <a:spLocks noGrp="1" noChangeArrowheads="1"/>
          </p:cNvSpPr>
          <p:nvPr>
            <p:ph type="title"/>
          </p:nvPr>
        </p:nvSpPr>
        <p:spPr/>
        <p:txBody>
          <a:bodyPr/>
          <a:lstStyle/>
          <a:p>
            <a:pPr eaLnBrk="1" hangingPunct="1"/>
            <a:r>
              <a:rPr lang="en-US" sz="3200" smtClean="0"/>
              <a:t>4.3.7 Define </a:t>
            </a:r>
            <a:r>
              <a:rPr lang="en-US" sz="3200" i="1" smtClean="0"/>
              <a:t>sex linkage</a:t>
            </a:r>
            <a:r>
              <a:rPr lang="en-US" sz="3200" smtClean="0"/>
              <a:t>.</a:t>
            </a:r>
          </a:p>
        </p:txBody>
      </p:sp>
      <p:sp>
        <p:nvSpPr>
          <p:cNvPr id="130052" name="Rectangle 3"/>
          <p:cNvSpPr>
            <a:spLocks noGrp="1" noChangeArrowheads="1"/>
          </p:cNvSpPr>
          <p:nvPr>
            <p:ph type="body" sz="half" idx="1"/>
          </p:nvPr>
        </p:nvSpPr>
        <p:spPr>
          <a:xfrm>
            <a:off x="914400" y="1828800"/>
            <a:ext cx="3810000" cy="4302125"/>
          </a:xfrm>
        </p:spPr>
        <p:txBody>
          <a:bodyPr/>
          <a:lstStyle/>
          <a:p>
            <a:pPr eaLnBrk="1" hangingPunct="1">
              <a:lnSpc>
                <a:spcPct val="90000"/>
              </a:lnSpc>
              <a:buFont typeface="Wingdings" pitchFamily="2" charset="2"/>
              <a:buNone/>
            </a:pPr>
            <a:r>
              <a:rPr lang="en-US" sz="2400" u="sng" smtClean="0"/>
              <a:t>Sex linkage-</a:t>
            </a:r>
            <a:r>
              <a:rPr lang="en-US" sz="2400" smtClean="0"/>
              <a:t> genes that are carried on the sex chromosomes, almost always the “X”.</a:t>
            </a:r>
          </a:p>
          <a:p>
            <a:pPr lvl="1" eaLnBrk="1" hangingPunct="1">
              <a:lnSpc>
                <a:spcPct val="90000"/>
              </a:lnSpc>
            </a:pPr>
            <a:endParaRPr lang="en-US" sz="2200" smtClean="0"/>
          </a:p>
        </p:txBody>
      </p:sp>
      <p:pic>
        <p:nvPicPr>
          <p:cNvPr id="130053" name="Picture 4" descr="XlinkRecessive"/>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724400" y="1600200"/>
            <a:ext cx="3821113" cy="46482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0"/>
          </p:nvPr>
        </p:nvSpPr>
        <p:spPr/>
        <p:txBody>
          <a:bodyPr/>
          <a:lstStyle/>
          <a:p>
            <a:pPr>
              <a:defRPr/>
            </a:pPr>
            <a:fld id="{8922CC9F-A4B8-4168-9C4E-C0618F41240B}" type="slidenum">
              <a:rPr lang="en-US"/>
              <a:pPr>
                <a:defRPr/>
              </a:pPr>
              <a:t>126</a:t>
            </a:fld>
            <a:endParaRPr lang="en-US"/>
          </a:p>
        </p:txBody>
      </p:sp>
      <p:sp>
        <p:nvSpPr>
          <p:cNvPr id="131075" name="Rectangle 2"/>
          <p:cNvSpPr>
            <a:spLocks noGrp="1" noChangeArrowheads="1"/>
          </p:cNvSpPr>
          <p:nvPr>
            <p:ph type="title"/>
          </p:nvPr>
        </p:nvSpPr>
        <p:spPr/>
        <p:txBody>
          <a:bodyPr/>
          <a:lstStyle/>
          <a:p>
            <a:pPr eaLnBrk="1" hangingPunct="1"/>
            <a:r>
              <a:rPr lang="en-US" sz="2800" smtClean="0"/>
              <a:t>4.3.8 Describe the inheritance of color blindness and hemophilia as examples of sex linkage.</a:t>
            </a:r>
          </a:p>
        </p:txBody>
      </p:sp>
      <p:sp>
        <p:nvSpPr>
          <p:cNvPr id="131076" name="Rectangle 3"/>
          <p:cNvSpPr>
            <a:spLocks noGrp="1" noChangeArrowheads="1"/>
          </p:cNvSpPr>
          <p:nvPr>
            <p:ph type="body" sz="half" idx="1"/>
          </p:nvPr>
        </p:nvSpPr>
        <p:spPr/>
        <p:txBody>
          <a:bodyPr/>
          <a:lstStyle/>
          <a:p>
            <a:pPr eaLnBrk="1" hangingPunct="1">
              <a:lnSpc>
                <a:spcPct val="80000"/>
              </a:lnSpc>
            </a:pPr>
            <a:r>
              <a:rPr lang="en-US" sz="2400" u="sng" smtClean="0"/>
              <a:t>Colorblindness</a:t>
            </a:r>
            <a:endParaRPr lang="en-US" sz="2400" smtClean="0"/>
          </a:p>
          <a:p>
            <a:pPr eaLnBrk="1" hangingPunct="1">
              <a:lnSpc>
                <a:spcPct val="80000"/>
              </a:lnSpc>
              <a:buFont typeface="Wingdings" pitchFamily="2" charset="2"/>
              <a:buNone/>
            </a:pPr>
            <a:r>
              <a:rPr lang="en-US" sz="2400" smtClean="0"/>
              <a:t>X</a:t>
            </a:r>
            <a:r>
              <a:rPr lang="en-US" sz="2400" baseline="30000" smtClean="0"/>
              <a:t>B</a:t>
            </a:r>
            <a:r>
              <a:rPr lang="en-US" sz="2400" smtClean="0"/>
              <a:t> = normal vision </a:t>
            </a:r>
          </a:p>
          <a:p>
            <a:pPr eaLnBrk="1" hangingPunct="1">
              <a:lnSpc>
                <a:spcPct val="80000"/>
              </a:lnSpc>
              <a:buFont typeface="Wingdings" pitchFamily="2" charset="2"/>
              <a:buNone/>
            </a:pPr>
            <a:r>
              <a:rPr lang="en-US" sz="2400" smtClean="0"/>
              <a:t>X</a:t>
            </a:r>
            <a:r>
              <a:rPr lang="en-US" sz="2400" baseline="30000" smtClean="0"/>
              <a:t>b</a:t>
            </a:r>
            <a:r>
              <a:rPr lang="en-US" sz="2400" smtClean="0"/>
              <a:t> = colorblindness </a:t>
            </a:r>
          </a:p>
          <a:p>
            <a:pPr eaLnBrk="1" hangingPunct="1">
              <a:lnSpc>
                <a:spcPct val="80000"/>
              </a:lnSpc>
              <a:buFont typeface="Wingdings" pitchFamily="2" charset="2"/>
              <a:buNone/>
            </a:pPr>
            <a:r>
              <a:rPr lang="en-US" sz="2400" smtClean="0"/>
              <a:t>X</a:t>
            </a:r>
            <a:r>
              <a:rPr lang="en-US" sz="2400" baseline="30000" smtClean="0"/>
              <a:t>B </a:t>
            </a:r>
            <a:r>
              <a:rPr lang="en-US" sz="2400" smtClean="0"/>
              <a:t>X</a:t>
            </a:r>
            <a:r>
              <a:rPr lang="en-US" sz="2400" baseline="30000" smtClean="0"/>
              <a:t>B</a:t>
            </a:r>
            <a:r>
              <a:rPr lang="en-US" sz="2400" smtClean="0"/>
              <a:t> = normal female</a:t>
            </a:r>
          </a:p>
          <a:p>
            <a:pPr eaLnBrk="1" hangingPunct="1">
              <a:lnSpc>
                <a:spcPct val="80000"/>
              </a:lnSpc>
              <a:buFont typeface="Wingdings" pitchFamily="2" charset="2"/>
              <a:buNone/>
            </a:pPr>
            <a:r>
              <a:rPr lang="en-US" sz="2400" smtClean="0"/>
              <a:t>X</a:t>
            </a:r>
            <a:r>
              <a:rPr lang="en-US" sz="2400" baseline="30000" smtClean="0"/>
              <a:t>B </a:t>
            </a:r>
            <a:r>
              <a:rPr lang="en-US" sz="2400" smtClean="0"/>
              <a:t>X</a:t>
            </a:r>
            <a:r>
              <a:rPr lang="en-US" sz="2400" baseline="30000" smtClean="0"/>
              <a:t>b </a:t>
            </a:r>
            <a:r>
              <a:rPr lang="en-US" sz="2400" smtClean="0"/>
              <a:t>= carrier female</a:t>
            </a:r>
            <a:endParaRPr lang="en-US" sz="2400" baseline="30000" smtClean="0"/>
          </a:p>
          <a:p>
            <a:pPr eaLnBrk="1" hangingPunct="1">
              <a:lnSpc>
                <a:spcPct val="80000"/>
              </a:lnSpc>
              <a:buFont typeface="Wingdings" pitchFamily="2" charset="2"/>
              <a:buNone/>
            </a:pPr>
            <a:r>
              <a:rPr lang="en-US" sz="2400" smtClean="0"/>
              <a:t>X</a:t>
            </a:r>
            <a:r>
              <a:rPr lang="en-US" sz="2400" baseline="30000" smtClean="0"/>
              <a:t>b </a:t>
            </a:r>
            <a:r>
              <a:rPr lang="en-US" sz="2400" smtClean="0"/>
              <a:t>X</a:t>
            </a:r>
            <a:r>
              <a:rPr lang="en-US" sz="2400" baseline="30000" smtClean="0"/>
              <a:t>b </a:t>
            </a:r>
            <a:r>
              <a:rPr lang="en-US" sz="2400" smtClean="0"/>
              <a:t>= colorblind female</a:t>
            </a:r>
            <a:endParaRPr lang="en-US" sz="2400" baseline="30000" smtClean="0"/>
          </a:p>
          <a:p>
            <a:pPr eaLnBrk="1" hangingPunct="1">
              <a:lnSpc>
                <a:spcPct val="80000"/>
              </a:lnSpc>
              <a:buFont typeface="Wingdings" pitchFamily="2" charset="2"/>
              <a:buNone/>
            </a:pPr>
            <a:r>
              <a:rPr lang="en-US" sz="2400" smtClean="0"/>
              <a:t>X</a:t>
            </a:r>
            <a:r>
              <a:rPr lang="en-US" sz="2400" baseline="30000" smtClean="0"/>
              <a:t>B</a:t>
            </a:r>
            <a:r>
              <a:rPr lang="en-US" sz="2400" smtClean="0"/>
              <a:t>y = normal male</a:t>
            </a:r>
          </a:p>
          <a:p>
            <a:pPr eaLnBrk="1" hangingPunct="1">
              <a:lnSpc>
                <a:spcPct val="80000"/>
              </a:lnSpc>
              <a:buFont typeface="Wingdings" pitchFamily="2" charset="2"/>
              <a:buNone/>
            </a:pPr>
            <a:r>
              <a:rPr lang="en-US" sz="2400" smtClean="0"/>
              <a:t>X</a:t>
            </a:r>
            <a:r>
              <a:rPr lang="en-US" sz="2400" baseline="30000" smtClean="0"/>
              <a:t>b</a:t>
            </a:r>
            <a:r>
              <a:rPr lang="en-US" sz="2400" smtClean="0"/>
              <a:t>y  = colorblind male</a:t>
            </a:r>
          </a:p>
          <a:p>
            <a:pPr eaLnBrk="1" hangingPunct="1">
              <a:lnSpc>
                <a:spcPct val="80000"/>
              </a:lnSpc>
              <a:buFont typeface="Wingdings" pitchFamily="2" charset="2"/>
              <a:buNone/>
            </a:pPr>
            <a:endParaRPr lang="en-US" sz="2400" smtClean="0"/>
          </a:p>
        </p:txBody>
      </p:sp>
      <p:pic>
        <p:nvPicPr>
          <p:cNvPr id="131077" name="Picture 4" descr="Fifth colorblindness text image."/>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1219200" y="4572000"/>
            <a:ext cx="2032000" cy="20320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31078" name="Rectangle 5"/>
          <p:cNvSpPr>
            <a:spLocks noChangeArrowheads="1"/>
          </p:cNvSpPr>
          <p:nvPr/>
        </p:nvSpPr>
        <p:spPr bwMode="auto">
          <a:xfrm>
            <a:off x="4572000" y="1600200"/>
            <a:ext cx="4267200" cy="327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folHlink"/>
              </a:buClr>
              <a:buSzPct val="90000"/>
              <a:buFont typeface="Wingdings" pitchFamily="2" charset="2"/>
              <a:buChar char="n"/>
            </a:pPr>
            <a:r>
              <a:rPr lang="en-US" sz="2400" u="sng">
                <a:latin typeface="ZapfHumnst BT" pitchFamily="34" charset="0"/>
              </a:rPr>
              <a:t>Hemophilia</a:t>
            </a:r>
          </a:p>
          <a:p>
            <a:pPr marL="342900" indent="-342900">
              <a:lnSpc>
                <a:spcPct val="80000"/>
              </a:lnSpc>
              <a:spcBef>
                <a:spcPct val="20000"/>
              </a:spcBef>
              <a:buClr>
                <a:schemeClr val="folHlink"/>
              </a:buClr>
              <a:buSzPct val="90000"/>
              <a:buFont typeface="Wingdings" pitchFamily="2" charset="2"/>
              <a:buNone/>
            </a:pPr>
            <a:r>
              <a:rPr lang="en-US" sz="2400">
                <a:latin typeface="ZapfHumnst BT" pitchFamily="34" charset="0"/>
              </a:rPr>
              <a:t>X</a:t>
            </a:r>
            <a:r>
              <a:rPr lang="en-US" sz="2400" baseline="30000">
                <a:latin typeface="ZapfHumnst BT" pitchFamily="34" charset="0"/>
              </a:rPr>
              <a:t>H</a:t>
            </a:r>
            <a:r>
              <a:rPr lang="en-US" sz="2400">
                <a:latin typeface="ZapfHumnst BT" pitchFamily="34" charset="0"/>
              </a:rPr>
              <a:t> = normal          </a:t>
            </a:r>
          </a:p>
          <a:p>
            <a:pPr marL="342900" indent="-342900">
              <a:lnSpc>
                <a:spcPct val="80000"/>
              </a:lnSpc>
              <a:spcBef>
                <a:spcPct val="20000"/>
              </a:spcBef>
              <a:buClr>
                <a:schemeClr val="folHlink"/>
              </a:buClr>
              <a:buSzPct val="90000"/>
              <a:buFont typeface="Wingdings" pitchFamily="2" charset="2"/>
              <a:buNone/>
            </a:pPr>
            <a:r>
              <a:rPr lang="en-US" sz="2400">
                <a:latin typeface="ZapfHumnst BT" pitchFamily="34" charset="0"/>
              </a:rPr>
              <a:t>X</a:t>
            </a:r>
            <a:r>
              <a:rPr lang="en-US" sz="2400" baseline="30000">
                <a:latin typeface="ZapfHumnst BT" pitchFamily="34" charset="0"/>
              </a:rPr>
              <a:t>h</a:t>
            </a:r>
            <a:r>
              <a:rPr lang="en-US" sz="2400">
                <a:latin typeface="ZapfHumnst BT" pitchFamily="34" charset="0"/>
              </a:rPr>
              <a:t> = hemophilia</a:t>
            </a:r>
          </a:p>
          <a:p>
            <a:pPr marL="342900" indent="-342900">
              <a:lnSpc>
                <a:spcPct val="80000"/>
              </a:lnSpc>
              <a:spcBef>
                <a:spcPct val="20000"/>
              </a:spcBef>
              <a:buClr>
                <a:schemeClr val="folHlink"/>
              </a:buClr>
              <a:buSzPct val="90000"/>
              <a:buFont typeface="Wingdings" pitchFamily="2" charset="2"/>
              <a:buNone/>
            </a:pPr>
            <a:r>
              <a:rPr lang="en-US" sz="2400">
                <a:latin typeface="ZapfHumnst BT" pitchFamily="34" charset="0"/>
              </a:rPr>
              <a:t>X</a:t>
            </a:r>
            <a:r>
              <a:rPr lang="en-US" sz="2400" baseline="30000">
                <a:latin typeface="ZapfHumnst BT" pitchFamily="34" charset="0"/>
              </a:rPr>
              <a:t>H</a:t>
            </a:r>
            <a:r>
              <a:rPr lang="en-US" sz="2400">
                <a:latin typeface="ZapfHumnst BT" pitchFamily="34" charset="0"/>
              </a:rPr>
              <a:t> X</a:t>
            </a:r>
            <a:r>
              <a:rPr lang="en-US" sz="2400" baseline="30000">
                <a:latin typeface="ZapfHumnst BT" pitchFamily="34" charset="0"/>
              </a:rPr>
              <a:t>H</a:t>
            </a:r>
            <a:r>
              <a:rPr lang="en-US" sz="2400">
                <a:latin typeface="ZapfHumnst BT" pitchFamily="34" charset="0"/>
              </a:rPr>
              <a:t>  = normal female</a:t>
            </a:r>
          </a:p>
          <a:p>
            <a:pPr marL="342900" indent="-342900">
              <a:lnSpc>
                <a:spcPct val="80000"/>
              </a:lnSpc>
              <a:spcBef>
                <a:spcPct val="20000"/>
              </a:spcBef>
              <a:buClr>
                <a:schemeClr val="folHlink"/>
              </a:buClr>
              <a:buSzPct val="90000"/>
              <a:buFont typeface="Wingdings" pitchFamily="2" charset="2"/>
              <a:buNone/>
            </a:pPr>
            <a:r>
              <a:rPr lang="en-US" sz="2400">
                <a:latin typeface="ZapfHumnst BT" pitchFamily="34" charset="0"/>
              </a:rPr>
              <a:t>X</a:t>
            </a:r>
            <a:r>
              <a:rPr lang="en-US" sz="2400" baseline="30000">
                <a:latin typeface="ZapfHumnst BT" pitchFamily="34" charset="0"/>
              </a:rPr>
              <a:t>H</a:t>
            </a:r>
            <a:r>
              <a:rPr lang="en-US" sz="2400">
                <a:latin typeface="ZapfHumnst BT" pitchFamily="34" charset="0"/>
              </a:rPr>
              <a:t> X</a:t>
            </a:r>
            <a:r>
              <a:rPr lang="en-US" sz="2400" baseline="30000">
                <a:latin typeface="ZapfHumnst BT" pitchFamily="34" charset="0"/>
              </a:rPr>
              <a:t>h</a:t>
            </a:r>
            <a:r>
              <a:rPr lang="en-US" sz="2400">
                <a:latin typeface="ZapfHumnst BT" pitchFamily="34" charset="0"/>
              </a:rPr>
              <a:t>  = carrier female</a:t>
            </a:r>
          </a:p>
          <a:p>
            <a:pPr marL="342900" indent="-342900">
              <a:lnSpc>
                <a:spcPct val="80000"/>
              </a:lnSpc>
              <a:spcBef>
                <a:spcPct val="20000"/>
              </a:spcBef>
              <a:buClr>
                <a:schemeClr val="folHlink"/>
              </a:buClr>
              <a:buSzPct val="90000"/>
              <a:buFont typeface="Wingdings" pitchFamily="2" charset="2"/>
              <a:buNone/>
            </a:pPr>
            <a:r>
              <a:rPr lang="en-US" sz="2400">
                <a:latin typeface="ZapfHumnst BT" pitchFamily="34" charset="0"/>
              </a:rPr>
              <a:t>X</a:t>
            </a:r>
            <a:r>
              <a:rPr lang="en-US" sz="2400" baseline="30000">
                <a:latin typeface="ZapfHumnst BT" pitchFamily="34" charset="0"/>
              </a:rPr>
              <a:t>H</a:t>
            </a:r>
            <a:r>
              <a:rPr lang="en-US" sz="2400">
                <a:latin typeface="ZapfHumnst BT" pitchFamily="34" charset="0"/>
              </a:rPr>
              <a:t>y    = normal male</a:t>
            </a:r>
          </a:p>
          <a:p>
            <a:pPr marL="342900" indent="-342900">
              <a:lnSpc>
                <a:spcPct val="80000"/>
              </a:lnSpc>
              <a:spcBef>
                <a:spcPct val="20000"/>
              </a:spcBef>
              <a:buClr>
                <a:schemeClr val="folHlink"/>
              </a:buClr>
              <a:buSzPct val="90000"/>
              <a:buFont typeface="Wingdings" pitchFamily="2" charset="2"/>
              <a:buNone/>
            </a:pPr>
            <a:r>
              <a:rPr lang="en-US" sz="2400">
                <a:latin typeface="ZapfHumnst BT" pitchFamily="34" charset="0"/>
              </a:rPr>
              <a:t>X</a:t>
            </a:r>
            <a:r>
              <a:rPr lang="en-US" sz="2400" baseline="30000">
                <a:latin typeface="ZapfHumnst BT" pitchFamily="34" charset="0"/>
              </a:rPr>
              <a:t>h</a:t>
            </a:r>
            <a:r>
              <a:rPr lang="en-US" sz="2400">
                <a:latin typeface="ZapfHumnst BT" pitchFamily="34" charset="0"/>
              </a:rPr>
              <a:t>y    = hemophilia male</a:t>
            </a:r>
          </a:p>
          <a:p>
            <a:pPr marL="342900" indent="-342900">
              <a:lnSpc>
                <a:spcPct val="80000"/>
              </a:lnSpc>
              <a:spcBef>
                <a:spcPct val="20000"/>
              </a:spcBef>
              <a:buClr>
                <a:schemeClr val="folHlink"/>
              </a:buClr>
              <a:buSzPct val="90000"/>
              <a:buFont typeface="Wingdings" pitchFamily="2" charset="2"/>
              <a:buNone/>
            </a:pPr>
            <a:r>
              <a:rPr lang="en-US" sz="2400">
                <a:latin typeface="ZapfHumnst BT" pitchFamily="34" charset="0"/>
              </a:rPr>
              <a:t>X</a:t>
            </a:r>
            <a:r>
              <a:rPr lang="en-US" sz="2400" baseline="30000">
                <a:latin typeface="ZapfHumnst BT" pitchFamily="34" charset="0"/>
              </a:rPr>
              <a:t>h</a:t>
            </a:r>
            <a:r>
              <a:rPr lang="en-US" sz="2400">
                <a:latin typeface="ZapfHumnst BT" pitchFamily="34" charset="0"/>
              </a:rPr>
              <a:t> X = homozygous lethal</a:t>
            </a:r>
          </a:p>
          <a:p>
            <a:pPr marL="342900" indent="-342900">
              <a:lnSpc>
                <a:spcPct val="80000"/>
              </a:lnSpc>
              <a:spcBef>
                <a:spcPct val="20000"/>
              </a:spcBef>
              <a:buClr>
                <a:schemeClr val="folHlink"/>
              </a:buClr>
              <a:buSzPct val="90000"/>
              <a:buFont typeface="Wingdings" pitchFamily="2" charset="2"/>
              <a:buNone/>
            </a:pPr>
            <a:endParaRPr lang="en-US" sz="2400">
              <a:latin typeface="ZapfHumnst BT" pitchFamily="34" charset="0"/>
            </a:endParaRPr>
          </a:p>
        </p:txBody>
      </p:sp>
      <p:pic>
        <p:nvPicPr>
          <p:cNvPr id="131079" name="Picture 6" descr="img_08"/>
          <p:cNvPicPr>
            <a:picLocks noGrp="1" noChangeAspect="1" noChangeArrowheads="1"/>
          </p:cNvPicPr>
          <p:nvPr>
            <p:ph sz="quarter" idx="3"/>
          </p:nvPr>
        </p:nvPicPr>
        <p:blipFill>
          <a:blip r:embed="rId3">
            <a:extLst>
              <a:ext uri="{28A0092B-C50C-407E-A947-70E740481C1C}">
                <a14:useLocalDpi xmlns:a14="http://schemas.microsoft.com/office/drawing/2010/main" val="0"/>
              </a:ext>
            </a:extLst>
          </a:blip>
          <a:srcRect/>
          <a:stretch>
            <a:fillRect/>
          </a:stretch>
        </p:blipFill>
        <p:spPr>
          <a:xfrm>
            <a:off x="5638800" y="4648200"/>
            <a:ext cx="1566863" cy="19812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6B2999D6-9A81-42B7-9168-F306B9694F63}" type="slidenum">
              <a:rPr lang="en-US"/>
              <a:pPr>
                <a:defRPr/>
              </a:pPr>
              <a:t>127</a:t>
            </a:fld>
            <a:endParaRPr lang="en-US"/>
          </a:p>
        </p:txBody>
      </p:sp>
      <p:sp>
        <p:nvSpPr>
          <p:cNvPr id="132099" name="Rectangle 2"/>
          <p:cNvSpPr>
            <a:spLocks noGrp="1" noChangeArrowheads="1"/>
          </p:cNvSpPr>
          <p:nvPr>
            <p:ph type="title"/>
          </p:nvPr>
        </p:nvSpPr>
        <p:spPr/>
        <p:txBody>
          <a:bodyPr/>
          <a:lstStyle/>
          <a:p>
            <a:pPr eaLnBrk="1" hangingPunct="1">
              <a:lnSpc>
                <a:spcPct val="90000"/>
              </a:lnSpc>
            </a:pPr>
            <a:r>
              <a:rPr lang="en-US" sz="3200" smtClean="0"/>
              <a:t>4.3.9 State that a human female can be homozygous or heterozygous with respect to sex-linked genes.</a:t>
            </a:r>
          </a:p>
        </p:txBody>
      </p:sp>
      <p:sp>
        <p:nvSpPr>
          <p:cNvPr id="132100" name="Rectangle 3"/>
          <p:cNvSpPr>
            <a:spLocks noGrp="1" noChangeArrowheads="1"/>
          </p:cNvSpPr>
          <p:nvPr>
            <p:ph type="body" sz="half" idx="1"/>
          </p:nvPr>
        </p:nvSpPr>
        <p:spPr/>
        <p:txBody>
          <a:bodyPr/>
          <a:lstStyle/>
          <a:p>
            <a:pPr eaLnBrk="1" hangingPunct="1">
              <a:buFont typeface="Wingdings" pitchFamily="2" charset="2"/>
              <a:buNone/>
            </a:pPr>
            <a:r>
              <a:rPr lang="en-US" sz="2400" smtClean="0"/>
              <a:t>Females and the Hemophilia gene:</a:t>
            </a:r>
          </a:p>
          <a:p>
            <a:pPr eaLnBrk="1" hangingPunct="1">
              <a:buFont typeface="Wingdings" pitchFamily="2" charset="2"/>
              <a:buNone/>
            </a:pPr>
            <a:endParaRPr lang="en-US" sz="2400" smtClean="0"/>
          </a:p>
          <a:p>
            <a:pPr eaLnBrk="1" hangingPunct="1">
              <a:buFont typeface="Wingdings" pitchFamily="2" charset="2"/>
              <a:buNone/>
            </a:pPr>
            <a:r>
              <a:rPr lang="en-US" sz="2400" smtClean="0"/>
              <a:t>X</a:t>
            </a:r>
            <a:r>
              <a:rPr lang="en-US" sz="2400" baseline="30000" smtClean="0"/>
              <a:t>H </a:t>
            </a:r>
            <a:r>
              <a:rPr lang="en-US" sz="2400" smtClean="0"/>
              <a:t>X</a:t>
            </a:r>
            <a:r>
              <a:rPr lang="en-US" sz="2400" baseline="30000" smtClean="0"/>
              <a:t>H  </a:t>
            </a:r>
            <a:r>
              <a:rPr lang="en-US" sz="2400" smtClean="0"/>
              <a:t>= normal female = homozygous</a:t>
            </a:r>
            <a:endParaRPr lang="en-US" sz="2400" baseline="30000" smtClean="0"/>
          </a:p>
          <a:p>
            <a:pPr eaLnBrk="1" hangingPunct="1">
              <a:buFont typeface="Wingdings" pitchFamily="2" charset="2"/>
              <a:buNone/>
            </a:pPr>
            <a:r>
              <a:rPr lang="en-US" sz="2400" smtClean="0"/>
              <a:t>X</a:t>
            </a:r>
            <a:r>
              <a:rPr lang="en-US" sz="2400" baseline="30000" smtClean="0"/>
              <a:t>H </a:t>
            </a:r>
            <a:r>
              <a:rPr lang="en-US" sz="2400" smtClean="0"/>
              <a:t>X</a:t>
            </a:r>
            <a:r>
              <a:rPr lang="en-US" sz="2400" baseline="30000" smtClean="0"/>
              <a:t>h  </a:t>
            </a:r>
            <a:r>
              <a:rPr lang="en-US" sz="2400" smtClean="0"/>
              <a:t>= carrier female = heterozygous</a:t>
            </a:r>
          </a:p>
          <a:p>
            <a:pPr eaLnBrk="1" hangingPunct="1">
              <a:buFont typeface="Wingdings" pitchFamily="2" charset="2"/>
              <a:buNone/>
            </a:pPr>
            <a:endParaRPr lang="en-US" sz="2400" smtClean="0"/>
          </a:p>
          <a:p>
            <a:pPr eaLnBrk="1" hangingPunct="1">
              <a:buFont typeface="Wingdings" pitchFamily="2" charset="2"/>
              <a:buNone/>
            </a:pPr>
            <a:endParaRPr lang="en-US" sz="2400" smtClean="0"/>
          </a:p>
          <a:p>
            <a:pPr eaLnBrk="1" hangingPunct="1">
              <a:buFont typeface="Wingdings" pitchFamily="2" charset="2"/>
              <a:buNone/>
            </a:pPr>
            <a:endParaRPr lang="en-US" sz="2400" smtClean="0"/>
          </a:p>
        </p:txBody>
      </p:sp>
      <p:pic>
        <p:nvPicPr>
          <p:cNvPr id="132101" name="Picture 4"/>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876800" y="1981200"/>
            <a:ext cx="3251200" cy="3352800"/>
          </a:xfrm>
          <a:solidFill>
            <a:schemeClr val="accent1"/>
          </a:solidFill>
          <a:ln>
            <a:solidFill>
              <a:schemeClr val="tx1"/>
            </a:solidFill>
            <a:miter lim="800000"/>
            <a:headEnd/>
            <a:tailEnd/>
          </a:ln>
        </p:spPr>
      </p:pic>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3C21A934-B6BC-4652-8C43-2F7363FD0E05}" type="slidenum">
              <a:rPr lang="en-US"/>
              <a:pPr>
                <a:defRPr/>
              </a:pPr>
              <a:t>128</a:t>
            </a:fld>
            <a:endParaRPr lang="en-US"/>
          </a:p>
        </p:txBody>
      </p:sp>
      <p:sp>
        <p:nvSpPr>
          <p:cNvPr id="133123" name="Rectangle 2"/>
          <p:cNvSpPr>
            <a:spLocks noGrp="1" noChangeArrowheads="1"/>
          </p:cNvSpPr>
          <p:nvPr>
            <p:ph type="title"/>
          </p:nvPr>
        </p:nvSpPr>
        <p:spPr/>
        <p:txBody>
          <a:bodyPr/>
          <a:lstStyle/>
          <a:p>
            <a:pPr eaLnBrk="1" hangingPunct="1">
              <a:lnSpc>
                <a:spcPct val="90000"/>
              </a:lnSpc>
            </a:pPr>
            <a:r>
              <a:rPr lang="en-US" sz="3200" smtClean="0"/>
              <a:t>4.3.10 Explain that female carriers are heterozygous for X-linked recessive alleles.</a:t>
            </a:r>
          </a:p>
        </p:txBody>
      </p:sp>
      <p:sp>
        <p:nvSpPr>
          <p:cNvPr id="133124" name="Rectangle 3"/>
          <p:cNvSpPr>
            <a:spLocks noGrp="1" noChangeArrowheads="1"/>
          </p:cNvSpPr>
          <p:nvPr>
            <p:ph type="body" sz="half" idx="1"/>
          </p:nvPr>
        </p:nvSpPr>
        <p:spPr>
          <a:xfrm>
            <a:off x="914400" y="1905000"/>
            <a:ext cx="4343400" cy="4572000"/>
          </a:xfrm>
        </p:spPr>
        <p:txBody>
          <a:bodyPr/>
          <a:lstStyle/>
          <a:p>
            <a:pPr eaLnBrk="1" hangingPunct="1">
              <a:buFont typeface="Wingdings" pitchFamily="2" charset="2"/>
              <a:buNone/>
            </a:pPr>
            <a:r>
              <a:rPr lang="en-US" sz="2400" smtClean="0"/>
              <a:t>	With hemophilia, a woman who has the genotype X</a:t>
            </a:r>
            <a:r>
              <a:rPr lang="en-US" sz="2400" baseline="30000" smtClean="0"/>
              <a:t>h </a:t>
            </a:r>
            <a:r>
              <a:rPr lang="en-US" sz="2400" smtClean="0"/>
              <a:t>X</a:t>
            </a:r>
            <a:r>
              <a:rPr lang="en-US" sz="2400" baseline="30000" smtClean="0"/>
              <a:t>h  </a:t>
            </a:r>
            <a:r>
              <a:rPr lang="en-US" sz="2400" smtClean="0"/>
              <a:t>would be homozygous lethal, and would bleed to death during her first menstrual cycle.  The probability of obtaining this genotype is so rare, the females are routinely only characterized as being heterozygous for X-linked traits.</a:t>
            </a:r>
          </a:p>
        </p:txBody>
      </p:sp>
      <p:pic>
        <p:nvPicPr>
          <p:cNvPr id="133125" name="Picture 4" descr="210px-Female"/>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105400" y="2133600"/>
            <a:ext cx="3362325" cy="3362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Slide Number Placeholder 3"/>
          <p:cNvSpPr>
            <a:spLocks noGrp="1"/>
          </p:cNvSpPr>
          <p:nvPr>
            <p:ph type="sldNum" sz="quarter" idx="10"/>
          </p:nvPr>
        </p:nvSpPr>
        <p:spPr/>
        <p:txBody>
          <a:bodyPr/>
          <a:lstStyle/>
          <a:p>
            <a:pPr>
              <a:defRPr/>
            </a:pPr>
            <a:fld id="{56F5DA40-939D-40BD-AB6E-FEA3F0763D21}" type="slidenum">
              <a:rPr lang="en-US"/>
              <a:pPr>
                <a:defRPr/>
              </a:pPr>
              <a:t>129</a:t>
            </a:fld>
            <a:endParaRPr lang="en-US"/>
          </a:p>
        </p:txBody>
      </p:sp>
      <p:sp>
        <p:nvSpPr>
          <p:cNvPr id="134147" name="Rectangle 2"/>
          <p:cNvSpPr>
            <a:spLocks noGrp="1" noChangeArrowheads="1"/>
          </p:cNvSpPr>
          <p:nvPr>
            <p:ph type="title"/>
          </p:nvPr>
        </p:nvSpPr>
        <p:spPr/>
        <p:txBody>
          <a:bodyPr/>
          <a:lstStyle/>
          <a:p>
            <a:pPr eaLnBrk="1" hangingPunct="1">
              <a:lnSpc>
                <a:spcPct val="90000"/>
              </a:lnSpc>
            </a:pPr>
            <a:r>
              <a:rPr lang="en-US" sz="3200" smtClean="0"/>
              <a:t>4.3.11 Predict the genotypic and phenotypic ratios of offspring of a monohybrid cross.</a:t>
            </a:r>
          </a:p>
        </p:txBody>
      </p:sp>
      <p:graphicFrame>
        <p:nvGraphicFramePr>
          <p:cNvPr id="294915" name="Group 3"/>
          <p:cNvGraphicFramePr>
            <a:graphicFrameLocks noGrp="1"/>
          </p:cNvGraphicFramePr>
          <p:nvPr>
            <p:ph idx="1"/>
          </p:nvPr>
        </p:nvGraphicFramePr>
        <p:xfrm>
          <a:off x="4267200" y="2438400"/>
          <a:ext cx="3810000" cy="2819400"/>
        </p:xfrm>
        <a:graphic>
          <a:graphicData uri="http://schemas.openxmlformats.org/drawingml/2006/table">
            <a:tbl>
              <a:tblPr/>
              <a:tblGrid>
                <a:gridCol w="711200"/>
                <a:gridCol w="1549400"/>
                <a:gridCol w="1549400"/>
              </a:tblGrid>
              <a:tr h="533400">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en-US" sz="2800" b="0" i="0" u="none" strike="noStrike" cap="none" normalizeH="0" baseline="0" smtClean="0">
                        <a:ln>
                          <a:noFill/>
                        </a:ln>
                        <a:solidFill>
                          <a:schemeClr val="tx1"/>
                        </a:solidFill>
                        <a:effectLst/>
                        <a:latin typeface="ZapfHumnst BT"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800" b="0" i="0" u="none" strike="noStrike" cap="none" normalizeH="0" baseline="0" smtClean="0">
                          <a:ln>
                            <a:noFill/>
                          </a:ln>
                          <a:solidFill>
                            <a:schemeClr val="tx1"/>
                          </a:solidFill>
                          <a:effectLst/>
                          <a:latin typeface="ZapfHumnst BT" pitchFamily="34" charset="0"/>
                        </a:rPr>
                        <a:t>B</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800" b="0" i="0" u="none" strike="noStrike" cap="none" normalizeH="0" baseline="0" smtClean="0">
                          <a:ln>
                            <a:noFill/>
                          </a:ln>
                          <a:solidFill>
                            <a:schemeClr val="tx1"/>
                          </a:solidFill>
                          <a:effectLst/>
                          <a:latin typeface="ZapfHumnst BT" pitchFamily="34" charset="0"/>
                        </a:rPr>
                        <a:t>b</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43000">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800" b="0" i="0" u="none" strike="noStrike" cap="none" normalizeH="0" baseline="0" smtClean="0">
                          <a:ln>
                            <a:noFill/>
                          </a:ln>
                          <a:solidFill>
                            <a:schemeClr val="tx1"/>
                          </a:solidFill>
                          <a:effectLst/>
                          <a:latin typeface="ZapfHumnst BT" pitchFamily="34" charset="0"/>
                        </a:rPr>
                        <a:t>B</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800" b="0" i="0" u="none" strike="noStrike" cap="none" normalizeH="0" baseline="0" smtClean="0">
                          <a:ln>
                            <a:noFill/>
                          </a:ln>
                          <a:solidFill>
                            <a:schemeClr val="tx1"/>
                          </a:solidFill>
                          <a:effectLst/>
                          <a:latin typeface="ZapfHumnst BT" pitchFamily="34" charset="0"/>
                        </a:rPr>
                        <a:t>BB</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800" b="0" i="0" u="none" strike="noStrike" cap="none" normalizeH="0" baseline="0" smtClean="0">
                          <a:ln>
                            <a:noFill/>
                          </a:ln>
                          <a:solidFill>
                            <a:schemeClr val="tx1"/>
                          </a:solidFill>
                          <a:effectLst/>
                          <a:latin typeface="ZapfHumnst BT" pitchFamily="34" charset="0"/>
                        </a:rPr>
                        <a:t>Bb</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43000">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800" b="0" i="0" u="none" strike="noStrike" cap="none" normalizeH="0" baseline="0" smtClean="0">
                          <a:ln>
                            <a:noFill/>
                          </a:ln>
                          <a:solidFill>
                            <a:schemeClr val="tx1"/>
                          </a:solidFill>
                          <a:effectLst/>
                          <a:latin typeface="ZapfHumnst BT" pitchFamily="34" charset="0"/>
                        </a:rPr>
                        <a:t>b</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800" b="0" i="0" u="none" strike="noStrike" cap="none" normalizeH="0" baseline="0" smtClean="0">
                          <a:ln>
                            <a:noFill/>
                          </a:ln>
                          <a:solidFill>
                            <a:schemeClr val="tx1"/>
                          </a:solidFill>
                          <a:effectLst/>
                          <a:latin typeface="ZapfHumnst BT" pitchFamily="34" charset="0"/>
                        </a:rPr>
                        <a:t>Bb</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800" b="0" i="0" u="none" strike="noStrike" cap="none" normalizeH="0" baseline="0" smtClean="0">
                          <a:ln>
                            <a:noFill/>
                          </a:ln>
                          <a:solidFill>
                            <a:schemeClr val="tx1"/>
                          </a:solidFill>
                          <a:effectLst/>
                          <a:latin typeface="ZapfHumnst BT" pitchFamily="34" charset="0"/>
                        </a:rPr>
                        <a:t>bb</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4166" name="Rectangle 21"/>
          <p:cNvSpPr>
            <a:spLocks noGrp="1" noChangeArrowheads="1"/>
          </p:cNvSpPr>
          <p:nvPr>
            <p:ph type="body" idx="4294967295"/>
          </p:nvPr>
        </p:nvSpPr>
        <p:spPr/>
        <p:txBody>
          <a:bodyPr/>
          <a:lstStyle/>
          <a:p>
            <a:pPr eaLnBrk="1" hangingPunct="1">
              <a:lnSpc>
                <a:spcPct val="90000"/>
              </a:lnSpc>
            </a:pPr>
            <a:r>
              <a:rPr lang="en-US" sz="2400" smtClean="0"/>
              <a:t>B = brown hair</a:t>
            </a:r>
          </a:p>
          <a:p>
            <a:pPr eaLnBrk="1" hangingPunct="1">
              <a:lnSpc>
                <a:spcPct val="90000"/>
              </a:lnSpc>
            </a:pPr>
            <a:r>
              <a:rPr lang="en-US" sz="2400" smtClean="0"/>
              <a:t>B = blond hair</a:t>
            </a:r>
          </a:p>
          <a:p>
            <a:pPr eaLnBrk="1" hangingPunct="1">
              <a:lnSpc>
                <a:spcPct val="90000"/>
              </a:lnSpc>
            </a:pPr>
            <a:endParaRPr lang="en-US" sz="2400" smtClean="0"/>
          </a:p>
          <a:p>
            <a:pPr eaLnBrk="1" hangingPunct="1">
              <a:lnSpc>
                <a:spcPct val="90000"/>
              </a:lnSpc>
            </a:pPr>
            <a:r>
              <a:rPr lang="en-US" sz="2400" smtClean="0"/>
              <a:t>Bb x Bb</a:t>
            </a:r>
          </a:p>
          <a:p>
            <a:pPr eaLnBrk="1" hangingPunct="1">
              <a:lnSpc>
                <a:spcPct val="90000"/>
              </a:lnSpc>
            </a:pPr>
            <a:r>
              <a:rPr lang="en-US" sz="2400" smtClean="0"/>
              <a:t>BB = 25%</a:t>
            </a:r>
          </a:p>
          <a:p>
            <a:pPr eaLnBrk="1" hangingPunct="1">
              <a:lnSpc>
                <a:spcPct val="90000"/>
              </a:lnSpc>
            </a:pPr>
            <a:r>
              <a:rPr lang="en-US" sz="2400" smtClean="0"/>
              <a:t>Bb = 50%</a:t>
            </a:r>
          </a:p>
          <a:p>
            <a:pPr eaLnBrk="1" hangingPunct="1">
              <a:lnSpc>
                <a:spcPct val="90000"/>
              </a:lnSpc>
            </a:pPr>
            <a:r>
              <a:rPr lang="en-US" sz="2400" smtClean="0"/>
              <a:t>bb = 25%</a:t>
            </a:r>
          </a:p>
          <a:p>
            <a:pPr eaLnBrk="1" hangingPunct="1">
              <a:lnSpc>
                <a:spcPct val="90000"/>
              </a:lnSpc>
            </a:pPr>
            <a:endParaRPr lang="en-US" sz="2400" smtClean="0"/>
          </a:p>
          <a:p>
            <a:pPr eaLnBrk="1" hangingPunct="1">
              <a:lnSpc>
                <a:spcPct val="90000"/>
              </a:lnSpc>
            </a:pPr>
            <a:r>
              <a:rPr lang="en-US" sz="2400" smtClean="0"/>
              <a:t>Brown = 75%</a:t>
            </a:r>
          </a:p>
          <a:p>
            <a:pPr eaLnBrk="1" hangingPunct="1">
              <a:lnSpc>
                <a:spcPct val="90000"/>
              </a:lnSpc>
            </a:pPr>
            <a:r>
              <a:rPr lang="en-US" sz="2400" smtClean="0"/>
              <a:t>Blond = 25%</a:t>
            </a:r>
          </a:p>
          <a:p>
            <a:pPr eaLnBrk="1" hangingPunct="1">
              <a:lnSpc>
                <a:spcPct val="90000"/>
              </a:lnSpc>
            </a:pPr>
            <a:endParaRPr lang="en-US" sz="2400"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7E1819E4-2ED6-48AD-AF94-1909D01C1E14}" type="slidenum">
              <a:rPr lang="en-US"/>
              <a:pPr>
                <a:defRPr/>
              </a:pPr>
              <a:t>13</a:t>
            </a:fld>
            <a:endParaRPr lang="en-US"/>
          </a:p>
        </p:txBody>
      </p:sp>
      <p:sp>
        <p:nvSpPr>
          <p:cNvPr id="15363" name="Rectangle 2"/>
          <p:cNvSpPr>
            <a:spLocks noGrp="1" noChangeArrowheads="1"/>
          </p:cNvSpPr>
          <p:nvPr>
            <p:ph type="title"/>
          </p:nvPr>
        </p:nvSpPr>
        <p:spPr>
          <a:xfrm>
            <a:off x="914400" y="228600"/>
            <a:ext cx="7772400" cy="1143000"/>
          </a:xfrm>
        </p:spPr>
        <p:txBody>
          <a:bodyPr/>
          <a:lstStyle/>
          <a:p>
            <a:pPr eaLnBrk="1" hangingPunct="1"/>
            <a:r>
              <a:rPr lang="en-US" sz="2800" smtClean="0"/>
              <a:t>2.1.4 Compare the relative sizes of molecules, cell membrane thickness, viruses, bacteria, </a:t>
            </a:r>
            <a:br>
              <a:rPr lang="en-US" sz="2800" smtClean="0"/>
            </a:br>
            <a:r>
              <a:rPr lang="en-US" sz="2800" smtClean="0"/>
              <a:t>organelles, and cells.</a:t>
            </a:r>
          </a:p>
        </p:txBody>
      </p:sp>
      <p:sp>
        <p:nvSpPr>
          <p:cNvPr id="15364" name="Rectangle 3"/>
          <p:cNvSpPr>
            <a:spLocks noGrp="1" noChangeArrowheads="1"/>
          </p:cNvSpPr>
          <p:nvPr>
            <p:ph type="body" sz="half" idx="1"/>
          </p:nvPr>
        </p:nvSpPr>
        <p:spPr>
          <a:xfrm>
            <a:off x="990600" y="1752600"/>
            <a:ext cx="5334000" cy="4572000"/>
          </a:xfrm>
        </p:spPr>
        <p:txBody>
          <a:bodyPr/>
          <a:lstStyle/>
          <a:p>
            <a:pPr eaLnBrk="1" hangingPunct="1">
              <a:lnSpc>
                <a:spcPct val="80000"/>
              </a:lnSpc>
            </a:pPr>
            <a:r>
              <a:rPr lang="en-US" sz="2400" u="sng" smtClean="0"/>
              <a:t>Molecules</a:t>
            </a:r>
            <a:r>
              <a:rPr lang="en-US" sz="2400" smtClean="0"/>
              <a:t>: 1 nm</a:t>
            </a:r>
          </a:p>
          <a:p>
            <a:pPr eaLnBrk="1" hangingPunct="1">
              <a:lnSpc>
                <a:spcPct val="80000"/>
              </a:lnSpc>
            </a:pPr>
            <a:r>
              <a:rPr lang="en-US" sz="2400" u="sng" smtClean="0"/>
              <a:t>Membranes</a:t>
            </a:r>
            <a:r>
              <a:rPr lang="en-US" sz="2400" smtClean="0"/>
              <a:t>: 10 nm (on organelles)</a:t>
            </a:r>
          </a:p>
          <a:p>
            <a:pPr eaLnBrk="1" hangingPunct="1">
              <a:lnSpc>
                <a:spcPct val="80000"/>
              </a:lnSpc>
            </a:pPr>
            <a:r>
              <a:rPr lang="en-US" sz="2400" u="sng" smtClean="0"/>
              <a:t>Viruses</a:t>
            </a:r>
            <a:r>
              <a:rPr lang="en-US" sz="2400" smtClean="0"/>
              <a:t>: 100 nm</a:t>
            </a:r>
          </a:p>
          <a:p>
            <a:pPr eaLnBrk="1" hangingPunct="1">
              <a:lnSpc>
                <a:spcPct val="80000"/>
              </a:lnSpc>
            </a:pPr>
            <a:r>
              <a:rPr lang="en-US" sz="2400" u="sng" smtClean="0"/>
              <a:t>Bacteria</a:t>
            </a:r>
            <a:r>
              <a:rPr lang="en-US" sz="2400" smtClean="0"/>
              <a:t>: 1 um</a:t>
            </a:r>
          </a:p>
          <a:p>
            <a:pPr eaLnBrk="1" hangingPunct="1">
              <a:lnSpc>
                <a:spcPct val="80000"/>
              </a:lnSpc>
            </a:pPr>
            <a:r>
              <a:rPr lang="en-US" sz="2400" u="sng" smtClean="0"/>
              <a:t>Organelles</a:t>
            </a:r>
            <a:r>
              <a:rPr lang="en-US" sz="2400" smtClean="0"/>
              <a:t>: up to 10 um</a:t>
            </a:r>
          </a:p>
          <a:p>
            <a:pPr eaLnBrk="1" hangingPunct="1">
              <a:lnSpc>
                <a:spcPct val="80000"/>
              </a:lnSpc>
            </a:pPr>
            <a:r>
              <a:rPr lang="en-US" sz="2400" u="sng" smtClean="0"/>
              <a:t>Most cells</a:t>
            </a:r>
            <a:r>
              <a:rPr lang="en-US" sz="2400" smtClean="0"/>
              <a:t>: up to 100 um</a:t>
            </a:r>
          </a:p>
          <a:p>
            <a:pPr eaLnBrk="1" hangingPunct="1">
              <a:lnSpc>
                <a:spcPct val="80000"/>
              </a:lnSpc>
              <a:buFont typeface="Wingdings" pitchFamily="2" charset="2"/>
              <a:buNone/>
            </a:pPr>
            <a:endParaRPr lang="en-US" sz="2400" smtClean="0"/>
          </a:p>
          <a:p>
            <a:pPr eaLnBrk="1" hangingPunct="1">
              <a:lnSpc>
                <a:spcPct val="80000"/>
              </a:lnSpc>
              <a:buFont typeface="Wingdings" pitchFamily="2" charset="2"/>
              <a:buNone/>
            </a:pPr>
            <a:endParaRPr lang="en-US" sz="2400" smtClean="0"/>
          </a:p>
          <a:p>
            <a:pPr eaLnBrk="1" hangingPunct="1">
              <a:lnSpc>
                <a:spcPct val="80000"/>
              </a:lnSpc>
            </a:pPr>
            <a:r>
              <a:rPr lang="en-US" sz="2400" i="1" smtClean="0"/>
              <a:t>Note: measurements above are in 2 dimensions, remember all structures have 3 dimensional shape.</a:t>
            </a:r>
          </a:p>
          <a:p>
            <a:pPr eaLnBrk="1" hangingPunct="1">
              <a:lnSpc>
                <a:spcPct val="80000"/>
              </a:lnSpc>
              <a:buFont typeface="Wingdings" pitchFamily="2" charset="2"/>
              <a:buNone/>
            </a:pPr>
            <a:endParaRPr lang="en-US" sz="2400" i="1" smtClean="0"/>
          </a:p>
        </p:txBody>
      </p:sp>
      <p:pic>
        <p:nvPicPr>
          <p:cNvPr id="15365" name="Picture 5" descr="Celltypes"/>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715000" y="2286000"/>
            <a:ext cx="3276600" cy="31099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pPr>
              <a:defRPr/>
            </a:pPr>
            <a:fld id="{2E1FC649-DA7B-47F1-95CA-274E9D8D8720}" type="slidenum">
              <a:rPr lang="en-US"/>
              <a:pPr>
                <a:defRPr/>
              </a:pPr>
              <a:t>130</a:t>
            </a:fld>
            <a:endParaRPr lang="en-US"/>
          </a:p>
        </p:txBody>
      </p:sp>
      <p:sp>
        <p:nvSpPr>
          <p:cNvPr id="135171" name="Rectangle 2"/>
          <p:cNvSpPr>
            <a:spLocks noGrp="1" noChangeArrowheads="1"/>
          </p:cNvSpPr>
          <p:nvPr>
            <p:ph type="title"/>
          </p:nvPr>
        </p:nvSpPr>
        <p:spPr/>
        <p:txBody>
          <a:bodyPr/>
          <a:lstStyle/>
          <a:p>
            <a:pPr eaLnBrk="1" hangingPunct="1">
              <a:lnSpc>
                <a:spcPct val="90000"/>
              </a:lnSpc>
            </a:pPr>
            <a:r>
              <a:rPr lang="en-US" sz="3200" smtClean="0"/>
              <a:t>4.3.12 Deduce the genotypes and phenotypes of individuals in </a:t>
            </a:r>
            <a:br>
              <a:rPr lang="en-US" sz="3200" smtClean="0"/>
            </a:br>
            <a:r>
              <a:rPr lang="en-US" sz="3200" smtClean="0"/>
              <a:t>pedigree charts.</a:t>
            </a:r>
          </a:p>
        </p:txBody>
      </p:sp>
      <p:pic>
        <p:nvPicPr>
          <p:cNvPr id="135172" name="Picture 3" descr="17050307"/>
          <p:cNvPicPr>
            <a:picLocks noChangeAspect="1" noChangeArrowheads="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1981200" y="3429000"/>
            <a:ext cx="5562600" cy="30607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35173" name="Rectangle 4"/>
          <p:cNvSpPr>
            <a:spLocks noGrp="1" noChangeArrowheads="1"/>
          </p:cNvSpPr>
          <p:nvPr>
            <p:ph type="body" idx="4294967295"/>
          </p:nvPr>
        </p:nvSpPr>
        <p:spPr/>
        <p:txBody>
          <a:bodyPr/>
          <a:lstStyle/>
          <a:p>
            <a:pPr eaLnBrk="1" hangingPunct="1">
              <a:lnSpc>
                <a:spcPct val="90000"/>
              </a:lnSpc>
            </a:pPr>
            <a:r>
              <a:rPr lang="en-US" sz="2400" smtClean="0"/>
              <a:t>This pedigree chart shows a disorder which is autosomal recessive.  It is autosomal because it occurs in both males and females, and recessive because those affected came from parents who showed no symptoms.</a:t>
            </a: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5"/>
          <p:cNvSpPr>
            <a:spLocks noGrp="1" noChangeArrowheads="1"/>
          </p:cNvSpPr>
          <p:nvPr>
            <p:ph type="sldNum" sz="quarter" idx="10"/>
          </p:nvPr>
        </p:nvSpPr>
        <p:spPr/>
        <p:txBody>
          <a:bodyPr/>
          <a:lstStyle/>
          <a:p>
            <a:pPr>
              <a:defRPr/>
            </a:pPr>
            <a:fld id="{2F7CA096-4A01-4462-9BC3-C31876328DF3}" type="slidenum">
              <a:rPr lang="en-US"/>
              <a:pPr>
                <a:defRPr/>
              </a:pPr>
              <a:t>131</a:t>
            </a:fld>
            <a:endParaRPr lang="en-US"/>
          </a:p>
        </p:txBody>
      </p:sp>
      <p:sp>
        <p:nvSpPr>
          <p:cNvPr id="136195" name="Rectangle 2"/>
          <p:cNvSpPr>
            <a:spLocks noGrp="1" noChangeArrowheads="1"/>
          </p:cNvSpPr>
          <p:nvPr>
            <p:ph type="ctrTitle"/>
          </p:nvPr>
        </p:nvSpPr>
        <p:spPr>
          <a:xfrm>
            <a:off x="2057400" y="1143000"/>
            <a:ext cx="7086600" cy="2209800"/>
          </a:xfrm>
        </p:spPr>
        <p:txBody>
          <a:bodyPr/>
          <a:lstStyle/>
          <a:p>
            <a:pPr eaLnBrk="1" hangingPunct="1"/>
            <a:r>
              <a:rPr lang="en-US" i="1" smtClean="0"/>
              <a:t>Unit 4: Genetics</a:t>
            </a:r>
          </a:p>
        </p:txBody>
      </p:sp>
      <p:sp>
        <p:nvSpPr>
          <p:cNvPr id="136196" name="Rectangle 3"/>
          <p:cNvSpPr>
            <a:spLocks noGrp="1" noChangeArrowheads="1"/>
          </p:cNvSpPr>
          <p:nvPr>
            <p:ph type="subTitle" idx="1"/>
          </p:nvPr>
        </p:nvSpPr>
        <p:spPr/>
        <p:txBody>
          <a:bodyPr/>
          <a:lstStyle/>
          <a:p>
            <a:pPr algn="l" eaLnBrk="1" hangingPunct="1">
              <a:lnSpc>
                <a:spcPct val="80000"/>
              </a:lnSpc>
            </a:pPr>
            <a:r>
              <a:rPr lang="en-US" sz="3600" smtClean="0"/>
              <a:t>Lesson 4.4 </a:t>
            </a:r>
          </a:p>
          <a:p>
            <a:pPr algn="l" eaLnBrk="1" hangingPunct="1">
              <a:lnSpc>
                <a:spcPct val="80000"/>
              </a:lnSpc>
            </a:pPr>
            <a:r>
              <a:rPr lang="en-US" sz="3600" smtClean="0"/>
              <a:t>Genetic Engineering and Biotechnology</a:t>
            </a:r>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0"/>
          </p:nvPr>
        </p:nvSpPr>
        <p:spPr/>
        <p:txBody>
          <a:bodyPr/>
          <a:lstStyle/>
          <a:p>
            <a:pPr>
              <a:defRPr/>
            </a:pPr>
            <a:fld id="{09335169-5334-4887-8C2C-9F3E05E1B85F}" type="slidenum">
              <a:rPr lang="en-US"/>
              <a:pPr>
                <a:defRPr/>
              </a:pPr>
              <a:t>132</a:t>
            </a:fld>
            <a:endParaRPr lang="en-US"/>
          </a:p>
        </p:txBody>
      </p:sp>
      <p:sp>
        <p:nvSpPr>
          <p:cNvPr id="137219" name="Rectangle 2"/>
          <p:cNvSpPr>
            <a:spLocks noGrp="1" noChangeArrowheads="1"/>
          </p:cNvSpPr>
          <p:nvPr>
            <p:ph type="title"/>
          </p:nvPr>
        </p:nvSpPr>
        <p:spPr/>
        <p:txBody>
          <a:bodyPr/>
          <a:lstStyle/>
          <a:p>
            <a:pPr eaLnBrk="1" hangingPunct="1">
              <a:lnSpc>
                <a:spcPct val="90000"/>
              </a:lnSpc>
            </a:pPr>
            <a:r>
              <a:rPr lang="en-US" sz="3200" smtClean="0"/>
              <a:t>4.4.1 Outline the use of polymerase chain reaction (PCR) to copy and amplify minute quantities of DNA.</a:t>
            </a:r>
          </a:p>
        </p:txBody>
      </p:sp>
      <p:sp>
        <p:nvSpPr>
          <p:cNvPr id="137220" name="Rectangle 4"/>
          <p:cNvSpPr>
            <a:spLocks noGrp="1" noChangeArrowheads="1"/>
          </p:cNvSpPr>
          <p:nvPr>
            <p:ph type="body" idx="4294967295"/>
          </p:nvPr>
        </p:nvSpPr>
        <p:spPr>
          <a:xfrm>
            <a:off x="914400" y="1600200"/>
            <a:ext cx="3429000" cy="4648200"/>
          </a:xfrm>
        </p:spPr>
        <p:txBody>
          <a:bodyPr/>
          <a:lstStyle/>
          <a:p>
            <a:pPr marL="533400" indent="-533400" eaLnBrk="1" hangingPunct="1">
              <a:lnSpc>
                <a:spcPct val="90000"/>
              </a:lnSpc>
              <a:buFont typeface="Wingdings" pitchFamily="2" charset="2"/>
              <a:buAutoNum type="arabicParenR"/>
            </a:pPr>
            <a:r>
              <a:rPr lang="en-US" sz="2400" u="sng" smtClean="0"/>
              <a:t>Denaturation</a:t>
            </a:r>
            <a:r>
              <a:rPr lang="en-US" sz="2400" smtClean="0"/>
              <a:t> of DNA via heat.</a:t>
            </a:r>
          </a:p>
          <a:p>
            <a:pPr marL="533400" indent="-533400" eaLnBrk="1" hangingPunct="1">
              <a:lnSpc>
                <a:spcPct val="90000"/>
              </a:lnSpc>
              <a:buFont typeface="Wingdings" pitchFamily="2" charset="2"/>
              <a:buAutoNum type="arabicParenR"/>
            </a:pPr>
            <a:r>
              <a:rPr lang="en-US" sz="2400" u="sng" smtClean="0"/>
              <a:t>Annealing</a:t>
            </a:r>
            <a:r>
              <a:rPr lang="en-US" sz="2400" smtClean="0"/>
              <a:t> of primers to DNA</a:t>
            </a:r>
          </a:p>
          <a:p>
            <a:pPr marL="533400" indent="-533400" eaLnBrk="1" hangingPunct="1">
              <a:lnSpc>
                <a:spcPct val="90000"/>
              </a:lnSpc>
              <a:buFont typeface="Wingdings" pitchFamily="2" charset="2"/>
              <a:buAutoNum type="arabicParenR"/>
            </a:pPr>
            <a:r>
              <a:rPr lang="en-US" sz="2400" u="sng" smtClean="0"/>
              <a:t>Elongation</a:t>
            </a:r>
            <a:r>
              <a:rPr lang="en-US" sz="2400" smtClean="0"/>
              <a:t> of DNA strand.</a:t>
            </a:r>
          </a:p>
          <a:p>
            <a:pPr marL="533400" indent="-533400" eaLnBrk="1" hangingPunct="1">
              <a:lnSpc>
                <a:spcPct val="90000"/>
              </a:lnSpc>
              <a:buFont typeface="Wingdings" pitchFamily="2" charset="2"/>
              <a:buNone/>
            </a:pPr>
            <a:r>
              <a:rPr lang="en-US" sz="2400" smtClean="0"/>
              <a:t>Cycle is repeated multiple times, which results in an exponential gain of the target DNA sequence.</a:t>
            </a:r>
          </a:p>
          <a:p>
            <a:pPr marL="533400" indent="-533400" eaLnBrk="1" hangingPunct="1">
              <a:lnSpc>
                <a:spcPct val="90000"/>
              </a:lnSpc>
              <a:buFont typeface="Wingdings" pitchFamily="2" charset="2"/>
              <a:buAutoNum type="arabicParenR"/>
            </a:pPr>
            <a:endParaRPr lang="en-US" sz="2400" smtClean="0"/>
          </a:p>
        </p:txBody>
      </p:sp>
      <p:pic>
        <p:nvPicPr>
          <p:cNvPr id="137221" name="Picture 7" descr="Image:PCR.sv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3400" y="2057400"/>
            <a:ext cx="4419600" cy="351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7222" name="Text Box 8"/>
          <p:cNvSpPr txBox="1">
            <a:spLocks noChangeArrowheads="1"/>
          </p:cNvSpPr>
          <p:nvPr/>
        </p:nvSpPr>
        <p:spPr bwMode="auto">
          <a:xfrm>
            <a:off x="5029200" y="5867400"/>
            <a:ext cx="2971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t>Courtesy of Madeleine Ball</a:t>
            </a: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pPr>
              <a:defRPr/>
            </a:pPr>
            <a:fld id="{26099286-8621-4E65-B1E0-1407BB6161AE}" type="slidenum">
              <a:rPr lang="en-US"/>
              <a:pPr>
                <a:defRPr/>
              </a:pPr>
              <a:t>133</a:t>
            </a:fld>
            <a:endParaRPr lang="en-US"/>
          </a:p>
        </p:txBody>
      </p:sp>
      <p:sp>
        <p:nvSpPr>
          <p:cNvPr id="138243" name="Rectangle 2"/>
          <p:cNvSpPr>
            <a:spLocks noGrp="1" noChangeArrowheads="1"/>
          </p:cNvSpPr>
          <p:nvPr>
            <p:ph type="title"/>
          </p:nvPr>
        </p:nvSpPr>
        <p:spPr/>
        <p:txBody>
          <a:bodyPr/>
          <a:lstStyle/>
          <a:p>
            <a:pPr eaLnBrk="1" hangingPunct="1">
              <a:lnSpc>
                <a:spcPct val="90000"/>
              </a:lnSpc>
            </a:pPr>
            <a:r>
              <a:rPr lang="en-US" sz="2800" smtClean="0"/>
              <a:t>4.4.2 State that gel electrophoresis involves the separation of fragmented pieces of DNA according to their charge and size.</a:t>
            </a:r>
          </a:p>
        </p:txBody>
      </p:sp>
      <p:pic>
        <p:nvPicPr>
          <p:cNvPr id="138244" name="Picture 3" descr="AgaroseGel"/>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514600" y="3124200"/>
            <a:ext cx="4038600" cy="3362325"/>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38245" name="Rectangle 4"/>
          <p:cNvSpPr>
            <a:spLocks noGrp="1" noChangeArrowheads="1"/>
          </p:cNvSpPr>
          <p:nvPr>
            <p:ph type="body" idx="4294967295"/>
          </p:nvPr>
        </p:nvSpPr>
        <p:spPr/>
        <p:txBody>
          <a:bodyPr/>
          <a:lstStyle/>
          <a:p>
            <a:pPr eaLnBrk="1" hangingPunct="1">
              <a:lnSpc>
                <a:spcPct val="90000"/>
              </a:lnSpc>
            </a:pPr>
            <a:r>
              <a:rPr lang="en-US" sz="2400" smtClean="0"/>
              <a:t>The wells are at the top of the picture.  The smallest fragments move the greatest distance from the well, and are found closer to the bottom of the picture.</a:t>
            </a: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C9CDB45E-5229-43E5-A45C-3936146009D9}" type="slidenum">
              <a:rPr lang="en-US"/>
              <a:pPr>
                <a:defRPr/>
              </a:pPr>
              <a:t>134</a:t>
            </a:fld>
            <a:endParaRPr lang="en-US"/>
          </a:p>
        </p:txBody>
      </p:sp>
      <p:sp>
        <p:nvSpPr>
          <p:cNvPr id="139267" name="Rectangle 2"/>
          <p:cNvSpPr>
            <a:spLocks noGrp="1" noChangeArrowheads="1"/>
          </p:cNvSpPr>
          <p:nvPr>
            <p:ph type="title"/>
          </p:nvPr>
        </p:nvSpPr>
        <p:spPr/>
        <p:txBody>
          <a:bodyPr/>
          <a:lstStyle/>
          <a:p>
            <a:pPr eaLnBrk="1" hangingPunct="1">
              <a:lnSpc>
                <a:spcPct val="90000"/>
              </a:lnSpc>
            </a:pPr>
            <a:r>
              <a:rPr lang="en-US" sz="3200" smtClean="0"/>
              <a:t>4.4.3 State that gel electrophoresis of DNA is used in DNA profiling.</a:t>
            </a:r>
          </a:p>
        </p:txBody>
      </p:sp>
      <p:pic>
        <p:nvPicPr>
          <p:cNvPr id="139268" name="Picture 3" descr="gel_electrophoresis"/>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1371600" y="1905000"/>
            <a:ext cx="6705600" cy="4660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39269" name="Picture 4" descr="crimescene"/>
          <p:cNvPicPr>
            <a:picLocks noGrp="1" noChangeAspect="1" noChangeArrowheads="1"/>
          </p:cNvPicPr>
          <p:nvPr>
            <p:ph sz="half" idx="2"/>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1295400" y="3695700"/>
            <a:ext cx="3162300" cy="31623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5318B0AB-F867-4B94-8BDB-72E60FF628B3}" type="slidenum">
              <a:rPr lang="en-US"/>
              <a:pPr>
                <a:defRPr/>
              </a:pPr>
              <a:t>135</a:t>
            </a:fld>
            <a:endParaRPr lang="en-US"/>
          </a:p>
        </p:txBody>
      </p:sp>
      <p:sp>
        <p:nvSpPr>
          <p:cNvPr id="140291" name="Rectangle 2"/>
          <p:cNvSpPr>
            <a:spLocks noGrp="1" noChangeArrowheads="1"/>
          </p:cNvSpPr>
          <p:nvPr>
            <p:ph type="title"/>
          </p:nvPr>
        </p:nvSpPr>
        <p:spPr/>
        <p:txBody>
          <a:bodyPr/>
          <a:lstStyle/>
          <a:p>
            <a:pPr eaLnBrk="1" hangingPunct="1">
              <a:lnSpc>
                <a:spcPct val="90000"/>
              </a:lnSpc>
            </a:pPr>
            <a:r>
              <a:rPr lang="en-US" sz="3200" smtClean="0"/>
              <a:t>4.4.4 Describe two applications of DNA profiling.</a:t>
            </a:r>
          </a:p>
        </p:txBody>
      </p:sp>
      <p:sp>
        <p:nvSpPr>
          <p:cNvPr id="140292" name="Rectangle 3"/>
          <p:cNvSpPr>
            <a:spLocks noGrp="1" noChangeArrowheads="1"/>
          </p:cNvSpPr>
          <p:nvPr>
            <p:ph type="body" sz="half" idx="1"/>
          </p:nvPr>
        </p:nvSpPr>
        <p:spPr>
          <a:xfrm>
            <a:off x="609600" y="1600200"/>
            <a:ext cx="3733800" cy="4572000"/>
          </a:xfrm>
        </p:spPr>
        <p:txBody>
          <a:bodyPr/>
          <a:lstStyle/>
          <a:p>
            <a:pPr marL="457200" indent="-457200" eaLnBrk="1" hangingPunct="1">
              <a:lnSpc>
                <a:spcPct val="90000"/>
              </a:lnSpc>
              <a:buFont typeface="Wingdings" pitchFamily="2" charset="2"/>
              <a:buAutoNum type="arabicParenR"/>
            </a:pPr>
            <a:r>
              <a:rPr lang="en-US" sz="2400" u="sng" smtClean="0"/>
              <a:t>Paternity testing-</a:t>
            </a:r>
            <a:r>
              <a:rPr lang="en-US" sz="2400" smtClean="0"/>
              <a:t> child shows two bands, one matches the mother, the other matches the father.</a:t>
            </a:r>
          </a:p>
          <a:p>
            <a:pPr marL="457200" indent="-457200" eaLnBrk="1" hangingPunct="1">
              <a:lnSpc>
                <a:spcPct val="90000"/>
              </a:lnSpc>
              <a:buFont typeface="Wingdings" pitchFamily="2" charset="2"/>
              <a:buNone/>
            </a:pPr>
            <a:endParaRPr lang="en-US" sz="2400" smtClean="0"/>
          </a:p>
          <a:p>
            <a:pPr marL="457200" indent="-457200" eaLnBrk="1" hangingPunct="1">
              <a:lnSpc>
                <a:spcPct val="90000"/>
              </a:lnSpc>
              <a:buFont typeface="Wingdings" pitchFamily="2" charset="2"/>
              <a:buNone/>
            </a:pPr>
            <a:r>
              <a:rPr lang="en-US" sz="2400" smtClean="0"/>
              <a:t>2) </a:t>
            </a:r>
            <a:r>
              <a:rPr lang="en-US" sz="2400" u="sng" smtClean="0"/>
              <a:t>Crime scene investigation-</a:t>
            </a:r>
            <a:r>
              <a:rPr lang="en-US" sz="2400" smtClean="0"/>
              <a:t> drops of blood and other sources of DNA from the crime scene can be compared to a suspect’s DNA.</a:t>
            </a:r>
          </a:p>
          <a:p>
            <a:pPr marL="457200" indent="-457200" eaLnBrk="1" hangingPunct="1">
              <a:lnSpc>
                <a:spcPct val="90000"/>
              </a:lnSpc>
              <a:buFont typeface="Wingdings" pitchFamily="2" charset="2"/>
              <a:buNone/>
            </a:pPr>
            <a:endParaRPr lang="en-US" sz="2400" smtClean="0"/>
          </a:p>
          <a:p>
            <a:pPr marL="457200" indent="-457200" eaLnBrk="1" hangingPunct="1">
              <a:lnSpc>
                <a:spcPct val="90000"/>
              </a:lnSpc>
              <a:buFont typeface="Wingdings" pitchFamily="2" charset="2"/>
              <a:buNone/>
            </a:pPr>
            <a:r>
              <a:rPr lang="en-US" sz="2400" smtClean="0"/>
              <a:t>	</a:t>
            </a:r>
          </a:p>
        </p:txBody>
      </p:sp>
      <p:pic>
        <p:nvPicPr>
          <p:cNvPr id="140293" name="Picture 7" descr="Image:Baby.jpg">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876800" y="1828800"/>
            <a:ext cx="3810000" cy="2543175"/>
          </a:xfrm>
          <a:ln>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D5202D30-DF62-4E3F-96BA-C3ED2C70B916}" type="slidenum">
              <a:rPr lang="en-US"/>
              <a:pPr>
                <a:defRPr/>
              </a:pPr>
              <a:t>136</a:t>
            </a:fld>
            <a:endParaRPr lang="en-US"/>
          </a:p>
        </p:txBody>
      </p:sp>
      <p:sp>
        <p:nvSpPr>
          <p:cNvPr id="141315" name="Rectangle 2"/>
          <p:cNvSpPr>
            <a:spLocks noGrp="1" noChangeArrowheads="1"/>
          </p:cNvSpPr>
          <p:nvPr>
            <p:ph type="title"/>
          </p:nvPr>
        </p:nvSpPr>
        <p:spPr/>
        <p:txBody>
          <a:bodyPr/>
          <a:lstStyle/>
          <a:p>
            <a:pPr eaLnBrk="1" hangingPunct="1">
              <a:lnSpc>
                <a:spcPct val="90000"/>
              </a:lnSpc>
            </a:pPr>
            <a:r>
              <a:rPr lang="en-US" sz="2800" smtClean="0"/>
              <a:t>4.4.5 Analyze DNA profiles to draw conclusions about paternity or forensic investigations.</a:t>
            </a:r>
          </a:p>
        </p:txBody>
      </p:sp>
      <p:sp>
        <p:nvSpPr>
          <p:cNvPr id="141316" name="Rectangle 3"/>
          <p:cNvSpPr>
            <a:spLocks noGrp="1" noChangeArrowheads="1"/>
          </p:cNvSpPr>
          <p:nvPr>
            <p:ph type="body" sz="half" idx="1"/>
          </p:nvPr>
        </p:nvSpPr>
        <p:spPr>
          <a:xfrm>
            <a:off x="914400" y="2057400"/>
            <a:ext cx="3810000" cy="4073525"/>
          </a:xfrm>
        </p:spPr>
        <p:txBody>
          <a:bodyPr/>
          <a:lstStyle/>
          <a:p>
            <a:pPr eaLnBrk="1" hangingPunct="1">
              <a:lnSpc>
                <a:spcPct val="90000"/>
              </a:lnSpc>
              <a:buFont typeface="Wingdings" pitchFamily="2" charset="2"/>
              <a:buNone/>
            </a:pPr>
            <a:r>
              <a:rPr lang="en-US" sz="2400" smtClean="0"/>
              <a:t>On the left gel, the alleged father is not the actual father.</a:t>
            </a:r>
          </a:p>
          <a:p>
            <a:pPr eaLnBrk="1" hangingPunct="1">
              <a:lnSpc>
                <a:spcPct val="90000"/>
              </a:lnSpc>
              <a:buFont typeface="Wingdings" pitchFamily="2" charset="2"/>
              <a:buNone/>
            </a:pPr>
            <a:endParaRPr lang="en-US" sz="2400" smtClean="0"/>
          </a:p>
          <a:p>
            <a:pPr eaLnBrk="1" hangingPunct="1">
              <a:lnSpc>
                <a:spcPct val="90000"/>
              </a:lnSpc>
              <a:buFont typeface="Wingdings" pitchFamily="2" charset="2"/>
              <a:buNone/>
            </a:pPr>
            <a:r>
              <a:rPr lang="en-US" sz="2400" smtClean="0"/>
              <a:t>On the right gel, the alleged father is the actual father.</a:t>
            </a:r>
          </a:p>
          <a:p>
            <a:pPr eaLnBrk="1" hangingPunct="1">
              <a:lnSpc>
                <a:spcPct val="90000"/>
              </a:lnSpc>
              <a:buFont typeface="Wingdings" pitchFamily="2" charset="2"/>
              <a:buNone/>
            </a:pPr>
            <a:endParaRPr lang="en-US" sz="2400" smtClean="0"/>
          </a:p>
          <a:p>
            <a:pPr eaLnBrk="1" hangingPunct="1">
              <a:lnSpc>
                <a:spcPct val="90000"/>
              </a:lnSpc>
              <a:buFont typeface="Wingdings" pitchFamily="2" charset="2"/>
              <a:buNone/>
            </a:pPr>
            <a:r>
              <a:rPr lang="en-US" sz="2400" smtClean="0"/>
              <a:t>Of the two bands for the child, one must come from the mother and one from the father.</a:t>
            </a:r>
          </a:p>
        </p:txBody>
      </p:sp>
      <p:pic>
        <p:nvPicPr>
          <p:cNvPr id="141317" name="Picture 6" descr="paternity"/>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257800" y="1676400"/>
            <a:ext cx="3570288" cy="49530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pPr>
              <a:defRPr/>
            </a:pPr>
            <a:fld id="{24D2B04C-8722-4052-AAC5-AA54A60DFC04}" type="slidenum">
              <a:rPr lang="en-US"/>
              <a:pPr>
                <a:defRPr/>
              </a:pPr>
              <a:t>137</a:t>
            </a:fld>
            <a:endParaRPr lang="en-US"/>
          </a:p>
        </p:txBody>
      </p:sp>
      <p:sp>
        <p:nvSpPr>
          <p:cNvPr id="142339" name="Rectangle 2"/>
          <p:cNvSpPr>
            <a:spLocks noGrp="1" noChangeArrowheads="1"/>
          </p:cNvSpPr>
          <p:nvPr>
            <p:ph type="title"/>
          </p:nvPr>
        </p:nvSpPr>
        <p:spPr/>
        <p:txBody>
          <a:bodyPr/>
          <a:lstStyle/>
          <a:p>
            <a:pPr eaLnBrk="1" hangingPunct="1">
              <a:lnSpc>
                <a:spcPct val="90000"/>
              </a:lnSpc>
            </a:pPr>
            <a:r>
              <a:rPr lang="en-US" sz="2800" smtClean="0"/>
              <a:t>4.4.6 Outline three outcomes of sequencing the  complete human genome.</a:t>
            </a:r>
          </a:p>
        </p:txBody>
      </p:sp>
      <p:sp>
        <p:nvSpPr>
          <p:cNvPr id="142340" name="Rectangle 4"/>
          <p:cNvSpPr>
            <a:spLocks noGrp="1" noChangeArrowheads="1"/>
          </p:cNvSpPr>
          <p:nvPr>
            <p:ph sz="half" idx="1"/>
          </p:nvPr>
        </p:nvSpPr>
        <p:spPr/>
        <p:txBody>
          <a:bodyPr/>
          <a:lstStyle/>
          <a:p>
            <a:pPr eaLnBrk="1" hangingPunct="1"/>
            <a:r>
              <a:rPr lang="en-US" sz="2400" smtClean="0"/>
              <a:t>1) Future understanding of many genetic diseases.</a:t>
            </a:r>
          </a:p>
          <a:p>
            <a:pPr eaLnBrk="1" hangingPunct="1">
              <a:buFont typeface="Wingdings" pitchFamily="2" charset="2"/>
              <a:buNone/>
            </a:pPr>
            <a:endParaRPr lang="en-US" sz="2400" smtClean="0"/>
          </a:p>
          <a:p>
            <a:pPr eaLnBrk="1" hangingPunct="1"/>
            <a:r>
              <a:rPr lang="en-US" sz="2400" smtClean="0"/>
              <a:t>2) Advanced, targeted pharmaceutical production.</a:t>
            </a:r>
          </a:p>
          <a:p>
            <a:pPr eaLnBrk="1" hangingPunct="1"/>
            <a:endParaRPr lang="en-US" sz="2400" smtClean="0"/>
          </a:p>
          <a:p>
            <a:pPr eaLnBrk="1" hangingPunct="1"/>
            <a:r>
              <a:rPr lang="en-US" sz="2400" smtClean="0"/>
              <a:t>3) Bioethical implications, e.g. potential genetic discrimination.</a:t>
            </a:r>
          </a:p>
        </p:txBody>
      </p:sp>
      <p:pic>
        <p:nvPicPr>
          <p:cNvPr id="142341" name="Picture 6" descr="Image:FlattenedRoundPills.jpg">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876800" y="2436813"/>
            <a:ext cx="3810000" cy="28575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42342" name="Text Box 8"/>
          <p:cNvSpPr txBox="1">
            <a:spLocks noChangeArrowheads="1"/>
          </p:cNvSpPr>
          <p:nvPr/>
        </p:nvSpPr>
        <p:spPr bwMode="auto">
          <a:xfrm>
            <a:off x="5105400" y="5486400"/>
            <a:ext cx="3352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t>Courtesy of David Richfield</a:t>
            </a: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4A2370DF-7263-4E5A-BDBE-ED4C20D95B38}" type="slidenum">
              <a:rPr lang="en-US"/>
              <a:pPr>
                <a:defRPr/>
              </a:pPr>
              <a:t>138</a:t>
            </a:fld>
            <a:endParaRPr lang="en-US"/>
          </a:p>
        </p:txBody>
      </p:sp>
      <p:sp>
        <p:nvSpPr>
          <p:cNvPr id="143363" name="Rectangle 2"/>
          <p:cNvSpPr>
            <a:spLocks noGrp="1" noChangeArrowheads="1"/>
          </p:cNvSpPr>
          <p:nvPr>
            <p:ph type="title"/>
          </p:nvPr>
        </p:nvSpPr>
        <p:spPr>
          <a:xfrm>
            <a:off x="914400" y="304800"/>
            <a:ext cx="7772400" cy="1143000"/>
          </a:xfrm>
        </p:spPr>
        <p:txBody>
          <a:bodyPr/>
          <a:lstStyle/>
          <a:p>
            <a:pPr eaLnBrk="1" hangingPunct="1">
              <a:lnSpc>
                <a:spcPct val="90000"/>
              </a:lnSpc>
            </a:pPr>
            <a:r>
              <a:rPr lang="en-US" sz="2400" smtClean="0"/>
              <a:t>4.4.7 State that when genes are transferred between species, the amino acid sequence of polypeptides is unchanged because the code is universal.</a:t>
            </a:r>
          </a:p>
        </p:txBody>
      </p:sp>
      <p:sp>
        <p:nvSpPr>
          <p:cNvPr id="143364" name="Rectangle 3"/>
          <p:cNvSpPr>
            <a:spLocks noGrp="1" noChangeArrowheads="1"/>
          </p:cNvSpPr>
          <p:nvPr>
            <p:ph type="body" sz="half" idx="1"/>
          </p:nvPr>
        </p:nvSpPr>
        <p:spPr>
          <a:xfrm>
            <a:off x="609600" y="2057400"/>
            <a:ext cx="3733800" cy="4073525"/>
          </a:xfrm>
        </p:spPr>
        <p:txBody>
          <a:bodyPr/>
          <a:lstStyle/>
          <a:p>
            <a:pPr eaLnBrk="1" hangingPunct="1">
              <a:lnSpc>
                <a:spcPct val="90000"/>
              </a:lnSpc>
            </a:pPr>
            <a:r>
              <a:rPr lang="en-US" sz="2400" u="sng" smtClean="0"/>
              <a:t>Glowing Mice</a:t>
            </a:r>
          </a:p>
          <a:p>
            <a:pPr eaLnBrk="1" hangingPunct="1">
              <a:lnSpc>
                <a:spcPct val="90000"/>
              </a:lnSpc>
              <a:buFont typeface="Wingdings" pitchFamily="2" charset="2"/>
              <a:buNone/>
            </a:pPr>
            <a:r>
              <a:rPr lang="en-US" sz="2400" smtClean="0"/>
              <a:t>	The gene responsible for phosphorescence in jellyfish is inserted into mouse embryo’s, causing them to glow under an ultraviolet light.</a:t>
            </a:r>
          </a:p>
        </p:txBody>
      </p:sp>
      <p:pic>
        <p:nvPicPr>
          <p:cNvPr id="143365" name="Picture 4" descr="mice"/>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343400" y="2057400"/>
            <a:ext cx="4495800" cy="30813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5A7A741F-728C-4ECD-BA42-ABF77CDD8A44}" type="slidenum">
              <a:rPr lang="en-US"/>
              <a:pPr>
                <a:defRPr/>
              </a:pPr>
              <a:t>139</a:t>
            </a:fld>
            <a:endParaRPr lang="en-US"/>
          </a:p>
        </p:txBody>
      </p:sp>
      <p:sp>
        <p:nvSpPr>
          <p:cNvPr id="144387" name="Rectangle 2"/>
          <p:cNvSpPr>
            <a:spLocks noGrp="1" noChangeArrowheads="1"/>
          </p:cNvSpPr>
          <p:nvPr>
            <p:ph type="title"/>
          </p:nvPr>
        </p:nvSpPr>
        <p:spPr/>
        <p:txBody>
          <a:bodyPr/>
          <a:lstStyle/>
          <a:p>
            <a:pPr eaLnBrk="1" hangingPunct="1">
              <a:lnSpc>
                <a:spcPct val="90000"/>
              </a:lnSpc>
            </a:pPr>
            <a:r>
              <a:rPr lang="en-US" sz="2800" smtClean="0"/>
              <a:t>4.4.8 Outline the basic technique for gene transfer using plasmids, a host cell, restriction enzymes, and DNA ligase.</a:t>
            </a:r>
          </a:p>
        </p:txBody>
      </p:sp>
      <p:sp>
        <p:nvSpPr>
          <p:cNvPr id="307203" name="Rectangle 3"/>
          <p:cNvSpPr>
            <a:spLocks noGrp="1" noChangeArrowheads="1"/>
          </p:cNvSpPr>
          <p:nvPr>
            <p:ph type="body" sz="half" idx="1"/>
          </p:nvPr>
        </p:nvSpPr>
        <p:spPr>
          <a:xfrm>
            <a:off x="914400" y="1600200"/>
            <a:ext cx="4419600" cy="4953000"/>
          </a:xfrm>
        </p:spPr>
        <p:txBody>
          <a:bodyPr/>
          <a:lstStyle/>
          <a:p>
            <a:pPr eaLnBrk="1" hangingPunct="1">
              <a:defRPr/>
            </a:pPr>
            <a:r>
              <a:rPr lang="en-US" sz="2000" smtClean="0">
                <a:effectLst>
                  <a:outerShdw blurRad="38100" dist="38100" dir="2700000" algn="tl">
                    <a:srgbClr val="FFFFFF"/>
                  </a:outerShdw>
                </a:effectLst>
              </a:rPr>
              <a:t>1) Select a gene of interest.</a:t>
            </a:r>
          </a:p>
          <a:p>
            <a:pPr eaLnBrk="1" hangingPunct="1">
              <a:defRPr/>
            </a:pPr>
            <a:r>
              <a:rPr lang="en-US" sz="2000" smtClean="0">
                <a:effectLst>
                  <a:outerShdw blurRad="38100" dist="38100" dir="2700000" algn="tl">
                    <a:srgbClr val="FFFFFF"/>
                  </a:outerShdw>
                </a:effectLst>
              </a:rPr>
              <a:t>2) Select a plasmid from a bacterium.</a:t>
            </a:r>
          </a:p>
          <a:p>
            <a:pPr eaLnBrk="1" hangingPunct="1">
              <a:defRPr/>
            </a:pPr>
            <a:r>
              <a:rPr lang="en-US" sz="2000" smtClean="0">
                <a:effectLst>
                  <a:outerShdw blurRad="38100" dist="38100" dir="2700000" algn="tl">
                    <a:srgbClr val="FFFFFF"/>
                  </a:outerShdw>
                </a:effectLst>
              </a:rPr>
              <a:t>3) Use the same restriction enzyme to cut both gene and plasmid.</a:t>
            </a:r>
          </a:p>
          <a:p>
            <a:pPr eaLnBrk="1" hangingPunct="1">
              <a:defRPr/>
            </a:pPr>
            <a:r>
              <a:rPr lang="en-US" sz="2000" smtClean="0">
                <a:effectLst>
                  <a:outerShdw blurRad="38100" dist="38100" dir="2700000" algn="tl">
                    <a:srgbClr val="FFFFFF"/>
                  </a:outerShdw>
                </a:effectLst>
              </a:rPr>
              <a:t>4) Insert gene into plasmid and ligate.</a:t>
            </a:r>
          </a:p>
          <a:p>
            <a:pPr eaLnBrk="1" hangingPunct="1">
              <a:defRPr/>
            </a:pPr>
            <a:r>
              <a:rPr lang="en-US" sz="2000" smtClean="0">
                <a:effectLst>
                  <a:outerShdw blurRad="38100" dist="38100" dir="2700000" algn="tl">
                    <a:srgbClr val="FFFFFF"/>
                  </a:outerShdw>
                </a:effectLst>
              </a:rPr>
              <a:t>5) Insert plasmid into bacteria.</a:t>
            </a:r>
          </a:p>
          <a:p>
            <a:pPr eaLnBrk="1" hangingPunct="1">
              <a:defRPr/>
            </a:pPr>
            <a:r>
              <a:rPr lang="en-US" sz="2000" u="sng" smtClean="0">
                <a:effectLst>
                  <a:outerShdw blurRad="38100" dist="38100" dir="2700000" algn="tl">
                    <a:srgbClr val="FFFFFF"/>
                  </a:outerShdw>
                </a:effectLst>
              </a:rPr>
              <a:t>Result</a:t>
            </a:r>
            <a:r>
              <a:rPr lang="en-US" sz="2000" smtClean="0">
                <a:effectLst>
                  <a:outerShdw blurRad="38100" dist="38100" dir="2700000" algn="tl">
                    <a:srgbClr val="FFFFFF"/>
                  </a:outerShdw>
                </a:effectLst>
              </a:rPr>
              <a:t>: Bacteria multiply exponentially, making many copies of the gene.</a:t>
            </a:r>
          </a:p>
        </p:txBody>
      </p:sp>
      <p:pic>
        <p:nvPicPr>
          <p:cNvPr id="144389" name="Picture 4" descr="beard2b"/>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257800" y="2057400"/>
            <a:ext cx="3657600" cy="32797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4"/>
          <p:cNvSpPr>
            <a:spLocks noGrp="1"/>
          </p:cNvSpPr>
          <p:nvPr>
            <p:ph type="sldNum" sz="quarter" idx="10"/>
          </p:nvPr>
        </p:nvSpPr>
        <p:spPr/>
        <p:txBody>
          <a:bodyPr/>
          <a:lstStyle/>
          <a:p>
            <a:pPr>
              <a:defRPr/>
            </a:pPr>
            <a:fld id="{94C9F5F1-BCA8-472A-A589-6D804CD7A284}" type="slidenum">
              <a:rPr lang="en-US"/>
              <a:pPr>
                <a:defRPr/>
              </a:pPr>
              <a:t>14</a:t>
            </a:fld>
            <a:endParaRPr lang="en-US"/>
          </a:p>
        </p:txBody>
      </p:sp>
      <p:sp>
        <p:nvSpPr>
          <p:cNvPr id="16387" name="Rectangle 2"/>
          <p:cNvSpPr>
            <a:spLocks noGrp="1" noChangeArrowheads="1"/>
          </p:cNvSpPr>
          <p:nvPr>
            <p:ph type="title"/>
          </p:nvPr>
        </p:nvSpPr>
        <p:spPr/>
        <p:txBody>
          <a:bodyPr/>
          <a:lstStyle/>
          <a:p>
            <a:pPr eaLnBrk="1" hangingPunct="1"/>
            <a:r>
              <a:rPr lang="en-US" sz="3200" smtClean="0"/>
              <a:t>2.1.5 Calculate linear magnification </a:t>
            </a:r>
            <a:br>
              <a:rPr lang="en-US" sz="3200" smtClean="0"/>
            </a:br>
            <a:r>
              <a:rPr lang="en-US" sz="3200" smtClean="0"/>
              <a:t>of drawings.</a:t>
            </a:r>
          </a:p>
        </p:txBody>
      </p:sp>
      <p:sp>
        <p:nvSpPr>
          <p:cNvPr id="16388" name="Rectangle 3"/>
          <p:cNvSpPr>
            <a:spLocks noGrp="1" noChangeArrowheads="1"/>
          </p:cNvSpPr>
          <p:nvPr>
            <p:ph type="body" sz="half" idx="1"/>
          </p:nvPr>
        </p:nvSpPr>
        <p:spPr/>
        <p:txBody>
          <a:bodyPr/>
          <a:lstStyle/>
          <a:p>
            <a:pPr eaLnBrk="1" hangingPunct="1"/>
            <a:r>
              <a:rPr lang="en-US" sz="2400" smtClean="0"/>
              <a:t>What is the </a:t>
            </a:r>
            <a:r>
              <a:rPr lang="en-US" sz="2400" u="sng" smtClean="0"/>
              <a:t>actual size</a:t>
            </a:r>
            <a:r>
              <a:rPr lang="en-US" sz="2400" smtClean="0"/>
              <a:t> of this specimen in micrometers (</a:t>
            </a:r>
            <a:r>
              <a:rPr lang="en-US" sz="2400" i="1" smtClean="0"/>
              <a:t>u</a:t>
            </a:r>
            <a:r>
              <a:rPr lang="en-US" sz="2400" smtClean="0"/>
              <a:t>m)?</a:t>
            </a:r>
          </a:p>
          <a:p>
            <a:pPr eaLnBrk="1" hangingPunct="1">
              <a:buFont typeface="Wingdings" pitchFamily="2" charset="2"/>
              <a:buNone/>
            </a:pPr>
            <a:endParaRPr lang="en-US" sz="2400" smtClean="0"/>
          </a:p>
          <a:p>
            <a:pPr eaLnBrk="1" hangingPunct="1"/>
            <a:r>
              <a:rPr lang="en-US" sz="2400" smtClean="0"/>
              <a:t>Actual size = measured length/magnification</a:t>
            </a:r>
          </a:p>
          <a:p>
            <a:pPr eaLnBrk="1" hangingPunct="1">
              <a:buFont typeface="Wingdings" pitchFamily="2" charset="2"/>
              <a:buNone/>
            </a:pPr>
            <a:endParaRPr lang="en-US" sz="2400" smtClean="0"/>
          </a:p>
          <a:p>
            <a:pPr eaLnBrk="1" hangingPunct="1"/>
            <a:r>
              <a:rPr lang="en-US" sz="2400" smtClean="0"/>
              <a:t>60mm/5 = 12mm</a:t>
            </a:r>
          </a:p>
          <a:p>
            <a:pPr eaLnBrk="1" hangingPunct="1"/>
            <a:r>
              <a:rPr lang="en-US" sz="2400" smtClean="0"/>
              <a:t>12mm x 1000 </a:t>
            </a:r>
            <a:r>
              <a:rPr lang="en-US" sz="2400" i="1" smtClean="0"/>
              <a:t>u</a:t>
            </a:r>
            <a:r>
              <a:rPr lang="en-US" sz="2400" smtClean="0"/>
              <a:t>m         =12,000 </a:t>
            </a:r>
            <a:r>
              <a:rPr lang="en-US" sz="2400" i="1" smtClean="0"/>
              <a:t>u</a:t>
            </a:r>
            <a:r>
              <a:rPr lang="en-US" sz="2400" smtClean="0"/>
              <a:t>m</a:t>
            </a:r>
          </a:p>
          <a:p>
            <a:pPr eaLnBrk="1" hangingPunct="1">
              <a:buFont typeface="Wingdings" pitchFamily="2" charset="2"/>
              <a:buNone/>
            </a:pPr>
            <a:endParaRPr lang="en-US" sz="1800" smtClean="0"/>
          </a:p>
        </p:txBody>
      </p:sp>
      <p:pic>
        <p:nvPicPr>
          <p:cNvPr id="16389" name="Picture 8" descr="seed_hair4_i"/>
          <p:cNvPicPr>
            <a:picLocks noChangeAspect="1" noChangeArrowheads="1"/>
          </p:cNvPicPr>
          <p:nvPr/>
        </p:nvPicPr>
        <p:blipFill>
          <a:blip r:embed="rId2">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4953000" y="2514600"/>
            <a:ext cx="2514600" cy="23923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Lst>
        </p:spPr>
      </p:pic>
      <p:sp>
        <p:nvSpPr>
          <p:cNvPr id="16390" name="Text Box 10"/>
          <p:cNvSpPr txBox="1">
            <a:spLocks noChangeArrowheads="1"/>
          </p:cNvSpPr>
          <p:nvPr/>
        </p:nvSpPr>
        <p:spPr bwMode="auto">
          <a:xfrm>
            <a:off x="4876800" y="5410200"/>
            <a:ext cx="3352800" cy="366713"/>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b="1">
                <a:latin typeface="Tahoma" pitchFamily="34" charset="0"/>
              </a:rPr>
              <a:t>Measured Length = 60 </a:t>
            </a:r>
            <a:r>
              <a:rPr lang="en-US" b="1" i="1">
                <a:latin typeface="Tahoma" pitchFamily="34" charset="0"/>
              </a:rPr>
              <a:t>mm</a:t>
            </a:r>
          </a:p>
        </p:txBody>
      </p:sp>
      <p:sp>
        <p:nvSpPr>
          <p:cNvPr id="16391" name="Text Box 11"/>
          <p:cNvSpPr txBox="1">
            <a:spLocks noChangeArrowheads="1"/>
          </p:cNvSpPr>
          <p:nvPr/>
        </p:nvSpPr>
        <p:spPr bwMode="auto">
          <a:xfrm>
            <a:off x="4953000" y="2133600"/>
            <a:ext cx="2362200" cy="366713"/>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b="1">
                <a:latin typeface="Tahoma" pitchFamily="34" charset="0"/>
              </a:rPr>
              <a:t>Magnification x 5</a:t>
            </a:r>
          </a:p>
        </p:txBody>
      </p:sp>
      <p:sp>
        <p:nvSpPr>
          <p:cNvPr id="16392" name="Line 13"/>
          <p:cNvSpPr>
            <a:spLocks noChangeShapeType="1"/>
          </p:cNvSpPr>
          <p:nvPr/>
        </p:nvSpPr>
        <p:spPr bwMode="auto">
          <a:xfrm flipV="1">
            <a:off x="5867400" y="3657600"/>
            <a:ext cx="2057400" cy="167640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0"/>
          </p:nvPr>
        </p:nvSpPr>
        <p:spPr/>
        <p:txBody>
          <a:bodyPr/>
          <a:lstStyle/>
          <a:p>
            <a:pPr>
              <a:defRPr/>
            </a:pPr>
            <a:fld id="{BB2DC17E-9138-4728-A18C-4456D0BFFA77}" type="slidenum">
              <a:rPr lang="en-US"/>
              <a:pPr>
                <a:defRPr/>
              </a:pPr>
              <a:t>140</a:t>
            </a:fld>
            <a:endParaRPr lang="en-US"/>
          </a:p>
        </p:txBody>
      </p:sp>
      <p:sp>
        <p:nvSpPr>
          <p:cNvPr id="145411" name="Rectangle 2"/>
          <p:cNvSpPr>
            <a:spLocks noGrp="1" noChangeArrowheads="1"/>
          </p:cNvSpPr>
          <p:nvPr>
            <p:ph type="title"/>
          </p:nvPr>
        </p:nvSpPr>
        <p:spPr/>
        <p:txBody>
          <a:bodyPr/>
          <a:lstStyle/>
          <a:p>
            <a:pPr eaLnBrk="1" hangingPunct="1">
              <a:lnSpc>
                <a:spcPct val="90000"/>
              </a:lnSpc>
            </a:pPr>
            <a:r>
              <a:rPr lang="en-US" sz="3200" smtClean="0"/>
              <a:t>4.4.9 State two examples of current uses of genetically modified crops or animals</a:t>
            </a:r>
          </a:p>
        </p:txBody>
      </p:sp>
      <p:sp>
        <p:nvSpPr>
          <p:cNvPr id="145412" name="Rectangle 3"/>
          <p:cNvSpPr>
            <a:spLocks noGrp="1" noChangeArrowheads="1"/>
          </p:cNvSpPr>
          <p:nvPr>
            <p:ph type="body" sz="half" idx="1"/>
          </p:nvPr>
        </p:nvSpPr>
        <p:spPr/>
        <p:txBody>
          <a:bodyPr/>
          <a:lstStyle/>
          <a:p>
            <a:pPr marL="533400" indent="-533400" eaLnBrk="1" hangingPunct="1">
              <a:lnSpc>
                <a:spcPct val="90000"/>
              </a:lnSpc>
              <a:buFont typeface="Wingdings" pitchFamily="2" charset="2"/>
              <a:buNone/>
            </a:pPr>
            <a:r>
              <a:rPr lang="en-US" sz="2400" smtClean="0"/>
              <a:t>1) Delayed ripening of tomatoes.</a:t>
            </a:r>
          </a:p>
          <a:p>
            <a:pPr marL="533400" indent="-533400" eaLnBrk="1" hangingPunct="1">
              <a:lnSpc>
                <a:spcPct val="90000"/>
              </a:lnSpc>
            </a:pPr>
            <a:endParaRPr lang="en-US" sz="2400" smtClean="0"/>
          </a:p>
          <a:p>
            <a:pPr marL="533400" indent="-533400" eaLnBrk="1" hangingPunct="1">
              <a:lnSpc>
                <a:spcPct val="90000"/>
              </a:lnSpc>
            </a:pPr>
            <a:endParaRPr lang="en-US" sz="2400" smtClean="0"/>
          </a:p>
          <a:p>
            <a:pPr marL="533400" indent="-533400" eaLnBrk="1" hangingPunct="1">
              <a:lnSpc>
                <a:spcPct val="90000"/>
              </a:lnSpc>
              <a:buFont typeface="Wingdings" pitchFamily="2" charset="2"/>
              <a:buNone/>
            </a:pPr>
            <a:endParaRPr lang="en-US" sz="2400" smtClean="0"/>
          </a:p>
          <a:p>
            <a:pPr marL="533400" indent="-533400" eaLnBrk="1" hangingPunct="1">
              <a:lnSpc>
                <a:spcPct val="90000"/>
              </a:lnSpc>
            </a:pPr>
            <a:endParaRPr lang="en-US" sz="2400" smtClean="0"/>
          </a:p>
          <a:p>
            <a:pPr marL="533400" indent="-533400" eaLnBrk="1" hangingPunct="1">
              <a:lnSpc>
                <a:spcPct val="90000"/>
              </a:lnSpc>
              <a:buFont typeface="Wingdings" pitchFamily="2" charset="2"/>
              <a:buNone/>
            </a:pPr>
            <a:endParaRPr lang="en-US" sz="2400" smtClean="0"/>
          </a:p>
          <a:p>
            <a:pPr marL="533400" indent="-533400" eaLnBrk="1" hangingPunct="1">
              <a:lnSpc>
                <a:spcPct val="90000"/>
              </a:lnSpc>
              <a:buFont typeface="Wingdings" pitchFamily="2" charset="2"/>
              <a:buNone/>
            </a:pPr>
            <a:r>
              <a:rPr lang="en-US" sz="2400" smtClean="0"/>
              <a:t>2) Herbicide resistance in crop plants.</a:t>
            </a:r>
          </a:p>
        </p:txBody>
      </p:sp>
      <p:pic>
        <p:nvPicPr>
          <p:cNvPr id="145413" name="Picture 4" descr="750px-Tomato2">
            <a:hlinkClick r:id="rId2"/>
          </p:cNvPr>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4724400" y="1676400"/>
            <a:ext cx="2971800" cy="2373313"/>
          </a:xfrm>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45414" name="Picture 5" descr="crops"/>
          <p:cNvPicPr>
            <a:picLocks noGrp="1" noChangeAspect="1" noChangeArrowheads="1"/>
          </p:cNvPicPr>
          <p:nvPr>
            <p:ph sz="quarter" idx="3"/>
          </p:nvPr>
        </p:nvPicPr>
        <p:blipFill>
          <a:blip r:embed="rId4">
            <a:extLst>
              <a:ext uri="{28A0092B-C50C-407E-A947-70E740481C1C}">
                <a14:useLocalDpi xmlns:a14="http://schemas.microsoft.com/office/drawing/2010/main" val="0"/>
              </a:ext>
            </a:extLst>
          </a:blip>
          <a:srcRect/>
          <a:stretch>
            <a:fillRect/>
          </a:stretch>
        </p:blipFill>
        <p:spPr>
          <a:xfrm>
            <a:off x="4648200" y="4267200"/>
            <a:ext cx="3048000" cy="23304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0"/>
          </p:nvPr>
        </p:nvSpPr>
        <p:spPr/>
        <p:txBody>
          <a:bodyPr/>
          <a:lstStyle/>
          <a:p>
            <a:pPr>
              <a:defRPr/>
            </a:pPr>
            <a:fld id="{928D6E38-9EB8-4D7F-9294-4F6B6DB332C4}" type="slidenum">
              <a:rPr lang="en-US"/>
              <a:pPr>
                <a:defRPr/>
              </a:pPr>
              <a:t>141</a:t>
            </a:fld>
            <a:endParaRPr lang="en-US"/>
          </a:p>
        </p:txBody>
      </p:sp>
      <p:sp>
        <p:nvSpPr>
          <p:cNvPr id="146435" name="Rectangle 2"/>
          <p:cNvSpPr>
            <a:spLocks noGrp="1" noChangeArrowheads="1"/>
          </p:cNvSpPr>
          <p:nvPr>
            <p:ph type="title"/>
          </p:nvPr>
        </p:nvSpPr>
        <p:spPr/>
        <p:txBody>
          <a:bodyPr/>
          <a:lstStyle/>
          <a:p>
            <a:pPr eaLnBrk="1" hangingPunct="1"/>
            <a:r>
              <a:rPr lang="en-US" sz="2800" smtClean="0"/>
              <a:t>4.4.10 Discuss the potential benefits and possible harmful effects of one example of genetic modification.</a:t>
            </a:r>
          </a:p>
        </p:txBody>
      </p:sp>
      <p:pic>
        <p:nvPicPr>
          <p:cNvPr id="146436" name="Picture 5" descr="Image:GoldenRice-WhiteRice.jpg">
            <a:hlinkClick r:id="rId2"/>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5410200" y="1981200"/>
            <a:ext cx="2654300" cy="364807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46437" name="Rectangle 7"/>
          <p:cNvSpPr>
            <a:spLocks noGrp="1" noChangeArrowheads="1"/>
          </p:cNvSpPr>
          <p:nvPr>
            <p:ph type="body" idx="4294967295"/>
          </p:nvPr>
        </p:nvSpPr>
        <p:spPr>
          <a:xfrm>
            <a:off x="914400" y="1600200"/>
            <a:ext cx="3886200" cy="4343400"/>
          </a:xfrm>
        </p:spPr>
        <p:txBody>
          <a:bodyPr/>
          <a:lstStyle/>
          <a:p>
            <a:pPr eaLnBrk="1" hangingPunct="1">
              <a:lnSpc>
                <a:spcPct val="90000"/>
              </a:lnSpc>
            </a:pPr>
            <a:r>
              <a:rPr lang="en-US" sz="2000" u="sng" smtClean="0"/>
              <a:t>Golden Rice-</a:t>
            </a:r>
            <a:r>
              <a:rPr lang="en-US" sz="2000" smtClean="0"/>
              <a:t> genetically modified to contain enhanced beta-carotene, a source of vitamin A.</a:t>
            </a:r>
          </a:p>
          <a:p>
            <a:pPr eaLnBrk="1" hangingPunct="1">
              <a:lnSpc>
                <a:spcPct val="90000"/>
              </a:lnSpc>
            </a:pPr>
            <a:r>
              <a:rPr lang="en-US" sz="2000" u="sng" smtClean="0"/>
              <a:t>Benefit-</a:t>
            </a:r>
            <a:r>
              <a:rPr lang="en-US" sz="2000" smtClean="0"/>
              <a:t> helps combat childhood blindness in communities where there is a nutritional deficiency of vitamin A.</a:t>
            </a:r>
          </a:p>
          <a:p>
            <a:pPr eaLnBrk="1" hangingPunct="1">
              <a:lnSpc>
                <a:spcPct val="90000"/>
              </a:lnSpc>
            </a:pPr>
            <a:r>
              <a:rPr lang="en-US" sz="2000" u="sng" smtClean="0"/>
              <a:t>Possible harmful effects-</a:t>
            </a:r>
            <a:r>
              <a:rPr lang="en-US" sz="2000" smtClean="0"/>
              <a:t> rice crops are not contained, and it’s always of concern how a genetically modified crop will impact the ecosystem where it resides.</a:t>
            </a:r>
          </a:p>
        </p:txBody>
      </p:sp>
      <p:sp>
        <p:nvSpPr>
          <p:cNvPr id="146438" name="Text Box 8"/>
          <p:cNvSpPr txBox="1">
            <a:spLocks noChangeArrowheads="1"/>
          </p:cNvSpPr>
          <p:nvPr/>
        </p:nvSpPr>
        <p:spPr bwMode="auto">
          <a:xfrm>
            <a:off x="5715000" y="5867400"/>
            <a:ext cx="21336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t>Golden rice and white rice.</a:t>
            </a:r>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48899D12-EA59-4F7D-BBC7-705B47D3FC9A}" type="slidenum">
              <a:rPr lang="en-US"/>
              <a:pPr>
                <a:defRPr/>
              </a:pPr>
              <a:t>142</a:t>
            </a:fld>
            <a:endParaRPr lang="en-US"/>
          </a:p>
        </p:txBody>
      </p:sp>
      <p:sp>
        <p:nvSpPr>
          <p:cNvPr id="147459" name="Rectangle 2"/>
          <p:cNvSpPr>
            <a:spLocks noGrp="1" noChangeArrowheads="1"/>
          </p:cNvSpPr>
          <p:nvPr>
            <p:ph type="title"/>
          </p:nvPr>
        </p:nvSpPr>
        <p:spPr/>
        <p:txBody>
          <a:bodyPr/>
          <a:lstStyle/>
          <a:p>
            <a:pPr eaLnBrk="1" hangingPunct="1">
              <a:lnSpc>
                <a:spcPct val="90000"/>
              </a:lnSpc>
              <a:buFont typeface="Wingdings" pitchFamily="2" charset="2"/>
              <a:buNone/>
            </a:pPr>
            <a:r>
              <a:rPr lang="en-US" smtClean="0"/>
              <a:t>4.4.11 Define </a:t>
            </a:r>
            <a:r>
              <a:rPr lang="en-US" i="1" smtClean="0"/>
              <a:t>clone</a:t>
            </a:r>
            <a:r>
              <a:rPr lang="en-US" smtClean="0"/>
              <a:t>.</a:t>
            </a:r>
          </a:p>
        </p:txBody>
      </p:sp>
      <p:sp>
        <p:nvSpPr>
          <p:cNvPr id="147460" name="Rectangle 3"/>
          <p:cNvSpPr>
            <a:spLocks noGrp="1" noChangeArrowheads="1"/>
          </p:cNvSpPr>
          <p:nvPr>
            <p:ph type="body" sz="half" idx="1"/>
          </p:nvPr>
        </p:nvSpPr>
        <p:spPr>
          <a:xfrm>
            <a:off x="914400" y="1905000"/>
            <a:ext cx="2971800" cy="4267200"/>
          </a:xfrm>
        </p:spPr>
        <p:txBody>
          <a:bodyPr/>
          <a:lstStyle/>
          <a:p>
            <a:pPr eaLnBrk="1" hangingPunct="1">
              <a:lnSpc>
                <a:spcPct val="90000"/>
              </a:lnSpc>
              <a:buFont typeface="Wingdings" pitchFamily="2" charset="2"/>
              <a:buNone/>
            </a:pPr>
            <a:r>
              <a:rPr lang="en-US" sz="2400" u="sng" smtClean="0"/>
              <a:t>Clone-</a:t>
            </a:r>
            <a:r>
              <a:rPr lang="en-US" sz="2400" smtClean="0"/>
              <a:t> a group of genetically identical organisms or a group of cells artificially derived from a single parent cell.</a:t>
            </a:r>
          </a:p>
        </p:txBody>
      </p:sp>
      <p:pic>
        <p:nvPicPr>
          <p:cNvPr id="147461" name="Picture 4" descr="embryo"/>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343400" y="2133600"/>
            <a:ext cx="3886200" cy="2760663"/>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pPr>
              <a:defRPr/>
            </a:pPr>
            <a:fld id="{36138605-3FBC-4690-9ADC-925003E2FC1B}" type="slidenum">
              <a:rPr lang="en-US"/>
              <a:pPr>
                <a:defRPr/>
              </a:pPr>
              <a:t>143</a:t>
            </a:fld>
            <a:endParaRPr lang="en-US"/>
          </a:p>
        </p:txBody>
      </p:sp>
      <p:sp>
        <p:nvSpPr>
          <p:cNvPr id="148483" name="Rectangle 2"/>
          <p:cNvSpPr>
            <a:spLocks noGrp="1" noChangeArrowheads="1"/>
          </p:cNvSpPr>
          <p:nvPr>
            <p:ph type="title"/>
          </p:nvPr>
        </p:nvSpPr>
        <p:spPr/>
        <p:txBody>
          <a:bodyPr/>
          <a:lstStyle/>
          <a:p>
            <a:pPr eaLnBrk="1" hangingPunct="1">
              <a:lnSpc>
                <a:spcPct val="90000"/>
              </a:lnSpc>
              <a:buFont typeface="Wingdings" pitchFamily="2" charset="2"/>
              <a:buNone/>
            </a:pPr>
            <a:r>
              <a:rPr lang="en-US" smtClean="0"/>
              <a:t>4.4.12 Outline a technique for cloning using differentiated cells.</a:t>
            </a:r>
          </a:p>
        </p:txBody>
      </p:sp>
      <p:sp>
        <p:nvSpPr>
          <p:cNvPr id="148484" name="Rectangle 3"/>
          <p:cNvSpPr>
            <a:spLocks noGrp="1" noChangeArrowheads="1"/>
          </p:cNvSpPr>
          <p:nvPr>
            <p:ph type="body" sz="half" idx="1"/>
          </p:nvPr>
        </p:nvSpPr>
        <p:spPr/>
        <p:txBody>
          <a:bodyPr/>
          <a:lstStyle/>
          <a:p>
            <a:pPr eaLnBrk="1" hangingPunct="1">
              <a:buFont typeface="Wingdings" pitchFamily="2" charset="2"/>
              <a:buNone/>
            </a:pPr>
            <a:r>
              <a:rPr lang="en-US" sz="2400" u="sng" smtClean="0"/>
              <a:t>Dolly the sheep-</a:t>
            </a:r>
            <a:r>
              <a:rPr lang="en-US" sz="2400" smtClean="0"/>
              <a:t> take DNA from one cell and inject it into the nucleus of another cell (it’s own DNA removed).  Zap with electricity to start development.</a:t>
            </a:r>
          </a:p>
          <a:p>
            <a:pPr eaLnBrk="1" hangingPunct="1">
              <a:buFont typeface="Wingdings" pitchFamily="2" charset="2"/>
              <a:buNone/>
            </a:pPr>
            <a:endParaRPr lang="en-US" sz="2400" smtClean="0"/>
          </a:p>
        </p:txBody>
      </p:sp>
      <p:pic>
        <p:nvPicPr>
          <p:cNvPr id="148485" name="Picture 4" descr="Dolly_the_sheep2-thumb"/>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284788" y="1828800"/>
            <a:ext cx="3214687" cy="3810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48486" name="Text Box 5"/>
          <p:cNvSpPr txBox="1">
            <a:spLocks noChangeArrowheads="1"/>
          </p:cNvSpPr>
          <p:nvPr/>
        </p:nvSpPr>
        <p:spPr bwMode="auto">
          <a:xfrm>
            <a:off x="5334000" y="5638800"/>
            <a:ext cx="3048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latin typeface="ZapfHumnst BT" pitchFamily="34" charset="0"/>
              </a:rPr>
              <a:t>Courtesy of Roslyn Institute</a:t>
            </a:r>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C36A0A99-DC36-416D-A24D-F6A4BADE4A1B}" type="slidenum">
              <a:rPr lang="en-US"/>
              <a:pPr>
                <a:defRPr/>
              </a:pPr>
              <a:t>144</a:t>
            </a:fld>
            <a:endParaRPr lang="en-US"/>
          </a:p>
        </p:txBody>
      </p:sp>
      <p:sp>
        <p:nvSpPr>
          <p:cNvPr id="149507" name="Rectangle 2"/>
          <p:cNvSpPr>
            <a:spLocks noGrp="1" noChangeArrowheads="1"/>
          </p:cNvSpPr>
          <p:nvPr>
            <p:ph type="title"/>
          </p:nvPr>
        </p:nvSpPr>
        <p:spPr/>
        <p:txBody>
          <a:bodyPr/>
          <a:lstStyle/>
          <a:p>
            <a:pPr eaLnBrk="1" hangingPunct="1">
              <a:lnSpc>
                <a:spcPct val="90000"/>
              </a:lnSpc>
              <a:buFont typeface="Wingdings" pitchFamily="2" charset="2"/>
              <a:buNone/>
            </a:pPr>
            <a:r>
              <a:rPr lang="en-US" smtClean="0"/>
              <a:t>4.4.13 Discuss the ethical issues of cloning in humans.</a:t>
            </a:r>
          </a:p>
        </p:txBody>
      </p:sp>
      <p:sp>
        <p:nvSpPr>
          <p:cNvPr id="313347" name="Rectangle 3"/>
          <p:cNvSpPr>
            <a:spLocks noGrp="1" noChangeArrowheads="1"/>
          </p:cNvSpPr>
          <p:nvPr>
            <p:ph type="body" sz="half" idx="1"/>
          </p:nvPr>
        </p:nvSpPr>
        <p:spPr/>
        <p:txBody>
          <a:bodyPr/>
          <a:lstStyle/>
          <a:p>
            <a:pPr eaLnBrk="1" hangingPunct="1">
              <a:lnSpc>
                <a:spcPct val="90000"/>
              </a:lnSpc>
              <a:defRPr/>
            </a:pPr>
            <a:r>
              <a:rPr lang="en-US" sz="2400" u="sng" smtClean="0">
                <a:effectLst>
                  <a:outerShdw blurRad="38100" dist="38100" dir="2700000" algn="tl">
                    <a:srgbClr val="FFFFFF"/>
                  </a:outerShdw>
                </a:effectLst>
              </a:rPr>
              <a:t>Positive-</a:t>
            </a:r>
            <a:r>
              <a:rPr lang="en-US" sz="2400" smtClean="0">
                <a:effectLst>
                  <a:outerShdw blurRad="38100" dist="38100" dir="2700000" algn="tl">
                    <a:srgbClr val="FFFFFF"/>
                  </a:outerShdw>
                </a:effectLst>
              </a:rPr>
              <a:t> cloning just extends what nature does naturally when identical twins are produced.</a:t>
            </a:r>
          </a:p>
          <a:p>
            <a:pPr eaLnBrk="1" hangingPunct="1">
              <a:lnSpc>
                <a:spcPct val="90000"/>
              </a:lnSpc>
              <a:defRPr/>
            </a:pPr>
            <a:endParaRPr lang="en-US" sz="2400" smtClean="0">
              <a:effectLst>
                <a:outerShdw blurRad="38100" dist="38100" dir="2700000" algn="tl">
                  <a:srgbClr val="FFFFFF"/>
                </a:outerShdw>
              </a:effectLst>
            </a:endParaRPr>
          </a:p>
          <a:p>
            <a:pPr eaLnBrk="1" hangingPunct="1">
              <a:lnSpc>
                <a:spcPct val="90000"/>
              </a:lnSpc>
              <a:defRPr/>
            </a:pPr>
            <a:r>
              <a:rPr lang="en-US" sz="2400" u="sng" smtClean="0">
                <a:effectLst>
                  <a:outerShdw blurRad="38100" dist="38100" dir="2700000" algn="tl">
                    <a:srgbClr val="FFFFFF"/>
                  </a:outerShdw>
                </a:effectLst>
              </a:rPr>
              <a:t>Negative-</a:t>
            </a:r>
            <a:r>
              <a:rPr lang="en-US" sz="2400" smtClean="0">
                <a:effectLst>
                  <a:outerShdw blurRad="38100" dist="38100" dir="2700000" algn="tl">
                    <a:srgbClr val="FFFFFF"/>
                  </a:outerShdw>
                </a:effectLst>
              </a:rPr>
              <a:t> this power has the potential to be abused through eugenics, and the selection of certain traits over others.</a:t>
            </a:r>
          </a:p>
          <a:p>
            <a:pPr eaLnBrk="1" hangingPunct="1">
              <a:lnSpc>
                <a:spcPct val="90000"/>
              </a:lnSpc>
              <a:defRPr/>
            </a:pPr>
            <a:endParaRPr lang="en-US" sz="2400" smtClean="0"/>
          </a:p>
        </p:txBody>
      </p:sp>
      <p:pic>
        <p:nvPicPr>
          <p:cNvPr id="149509" name="Picture 4" descr="twins"/>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181600" y="2133600"/>
            <a:ext cx="3168650" cy="3279775"/>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5"/>
          <p:cNvSpPr>
            <a:spLocks noGrp="1" noChangeArrowheads="1"/>
          </p:cNvSpPr>
          <p:nvPr>
            <p:ph type="sldNum" sz="quarter" idx="10"/>
          </p:nvPr>
        </p:nvSpPr>
        <p:spPr/>
        <p:txBody>
          <a:bodyPr/>
          <a:lstStyle/>
          <a:p>
            <a:pPr>
              <a:defRPr/>
            </a:pPr>
            <a:fld id="{17BD47FE-D9B0-4F52-935A-294761139A96}" type="slidenum">
              <a:rPr lang="en-US"/>
              <a:pPr>
                <a:defRPr/>
              </a:pPr>
              <a:t>145</a:t>
            </a:fld>
            <a:endParaRPr lang="en-US"/>
          </a:p>
        </p:txBody>
      </p:sp>
      <p:sp>
        <p:nvSpPr>
          <p:cNvPr id="150531" name="Rectangle 2"/>
          <p:cNvSpPr>
            <a:spLocks noGrp="1" noChangeArrowheads="1"/>
          </p:cNvSpPr>
          <p:nvPr>
            <p:ph type="ctrTitle"/>
          </p:nvPr>
        </p:nvSpPr>
        <p:spPr>
          <a:xfrm>
            <a:off x="1828800" y="1143000"/>
            <a:ext cx="7315200" cy="2209800"/>
          </a:xfrm>
        </p:spPr>
        <p:txBody>
          <a:bodyPr/>
          <a:lstStyle/>
          <a:p>
            <a:pPr eaLnBrk="1" hangingPunct="1"/>
            <a:r>
              <a:rPr lang="en-US" i="1" smtClean="0"/>
              <a:t>Unit 5: Ecology and Evolution</a:t>
            </a:r>
          </a:p>
        </p:txBody>
      </p:sp>
      <p:sp>
        <p:nvSpPr>
          <p:cNvPr id="150532" name="Rectangle 3"/>
          <p:cNvSpPr>
            <a:spLocks noGrp="1" noChangeArrowheads="1"/>
          </p:cNvSpPr>
          <p:nvPr>
            <p:ph type="subTitle" idx="1"/>
          </p:nvPr>
        </p:nvSpPr>
        <p:spPr/>
        <p:txBody>
          <a:bodyPr/>
          <a:lstStyle/>
          <a:p>
            <a:pPr algn="l" eaLnBrk="1" hangingPunct="1">
              <a:lnSpc>
                <a:spcPct val="90000"/>
              </a:lnSpc>
            </a:pPr>
            <a:r>
              <a:rPr lang="en-US" sz="4000" smtClean="0"/>
              <a:t>Lesson 5.1 Communities and Ecosystems </a:t>
            </a:r>
            <a:endParaRPr lang="en-US" smtClean="0"/>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B738C3D7-A4D3-4189-8095-6DCF95591691}" type="slidenum">
              <a:rPr lang="en-US"/>
              <a:pPr>
                <a:defRPr/>
              </a:pPr>
              <a:t>146</a:t>
            </a:fld>
            <a:endParaRPr lang="en-US"/>
          </a:p>
        </p:txBody>
      </p:sp>
      <p:sp>
        <p:nvSpPr>
          <p:cNvPr id="151555" name="Rectangle 2"/>
          <p:cNvSpPr>
            <a:spLocks noGrp="1" noChangeArrowheads="1"/>
          </p:cNvSpPr>
          <p:nvPr>
            <p:ph type="title"/>
          </p:nvPr>
        </p:nvSpPr>
        <p:spPr>
          <a:xfrm>
            <a:off x="838200" y="228600"/>
            <a:ext cx="8305800" cy="1143000"/>
          </a:xfrm>
        </p:spPr>
        <p:txBody>
          <a:bodyPr/>
          <a:lstStyle/>
          <a:p>
            <a:pPr eaLnBrk="1" hangingPunct="1"/>
            <a:r>
              <a:rPr lang="en-US" sz="3200" smtClean="0"/>
              <a:t>5.1.1 Define ecology, ecosystem, population, community, species and habitat.</a:t>
            </a:r>
          </a:p>
        </p:txBody>
      </p:sp>
      <p:sp>
        <p:nvSpPr>
          <p:cNvPr id="151556" name="Rectangle 3"/>
          <p:cNvSpPr>
            <a:spLocks noGrp="1" noChangeArrowheads="1"/>
          </p:cNvSpPr>
          <p:nvPr>
            <p:ph type="body" idx="4294967295"/>
          </p:nvPr>
        </p:nvSpPr>
        <p:spPr>
          <a:xfrm>
            <a:off x="914400" y="1600200"/>
            <a:ext cx="8001000" cy="4953000"/>
          </a:xfrm>
        </p:spPr>
        <p:txBody>
          <a:bodyPr/>
          <a:lstStyle/>
          <a:p>
            <a:pPr eaLnBrk="1" hangingPunct="1">
              <a:lnSpc>
                <a:spcPct val="80000"/>
              </a:lnSpc>
              <a:buFont typeface="Wingdings" pitchFamily="2" charset="2"/>
              <a:buNone/>
            </a:pPr>
            <a:r>
              <a:rPr lang="en-US" sz="2400" u="sng" smtClean="0"/>
              <a:t>Ecology-</a:t>
            </a:r>
            <a:r>
              <a:rPr lang="en-US" sz="2400" smtClean="0"/>
              <a:t> study of the relationship between organisms and their environment.</a:t>
            </a:r>
          </a:p>
          <a:p>
            <a:pPr eaLnBrk="1" hangingPunct="1">
              <a:lnSpc>
                <a:spcPct val="80000"/>
              </a:lnSpc>
              <a:buFont typeface="Wingdings" pitchFamily="2" charset="2"/>
              <a:buNone/>
            </a:pPr>
            <a:r>
              <a:rPr lang="en-US" sz="2400" u="sng" smtClean="0"/>
              <a:t>Ecosystem-</a:t>
            </a:r>
            <a:r>
              <a:rPr lang="en-US" sz="2400" smtClean="0"/>
              <a:t> a community and its abiotic environment.</a:t>
            </a:r>
          </a:p>
          <a:p>
            <a:pPr eaLnBrk="1" hangingPunct="1">
              <a:lnSpc>
                <a:spcPct val="80000"/>
              </a:lnSpc>
              <a:buFont typeface="Wingdings" pitchFamily="2" charset="2"/>
              <a:buNone/>
            </a:pPr>
            <a:r>
              <a:rPr lang="en-US" sz="2400" u="sng" smtClean="0"/>
              <a:t>Population-</a:t>
            </a:r>
            <a:r>
              <a:rPr lang="en-US" sz="2400" smtClean="0"/>
              <a:t> a group of organisms of the same species living in the same environment at the same time who are capable of interbreeding.</a:t>
            </a:r>
          </a:p>
          <a:p>
            <a:pPr eaLnBrk="1" hangingPunct="1">
              <a:lnSpc>
                <a:spcPct val="80000"/>
              </a:lnSpc>
              <a:buFont typeface="Wingdings" pitchFamily="2" charset="2"/>
              <a:buNone/>
            </a:pPr>
            <a:r>
              <a:rPr lang="en-US" sz="2400" u="sng" smtClean="0"/>
              <a:t>Community-</a:t>
            </a:r>
            <a:r>
              <a:rPr lang="en-US" sz="2400" smtClean="0"/>
              <a:t> a group of populations living and interacting with each other in a habitat.</a:t>
            </a:r>
          </a:p>
          <a:p>
            <a:pPr eaLnBrk="1" hangingPunct="1">
              <a:lnSpc>
                <a:spcPct val="80000"/>
              </a:lnSpc>
              <a:buFont typeface="Wingdings" pitchFamily="2" charset="2"/>
              <a:buNone/>
            </a:pPr>
            <a:r>
              <a:rPr lang="en-US" sz="2400" u="sng" smtClean="0"/>
              <a:t>Species-</a:t>
            </a:r>
            <a:r>
              <a:rPr lang="en-US" sz="2400" smtClean="0"/>
              <a:t> a group of organisms which look alike, can interbreed and produce fertile offspring.</a:t>
            </a:r>
          </a:p>
          <a:p>
            <a:pPr eaLnBrk="1" hangingPunct="1">
              <a:lnSpc>
                <a:spcPct val="80000"/>
              </a:lnSpc>
              <a:buFont typeface="Wingdings" pitchFamily="2" charset="2"/>
              <a:buNone/>
            </a:pPr>
            <a:r>
              <a:rPr lang="en-US" sz="2400" u="sng" smtClean="0"/>
              <a:t>Habitat-</a:t>
            </a:r>
            <a:r>
              <a:rPr lang="en-US" sz="2400" smtClean="0"/>
              <a:t> the physical environment where individuals of a certain species can be found.</a:t>
            </a:r>
          </a:p>
          <a:p>
            <a:pPr eaLnBrk="1" hangingPunct="1">
              <a:lnSpc>
                <a:spcPct val="80000"/>
              </a:lnSpc>
              <a:buFont typeface="Wingdings" pitchFamily="2" charset="2"/>
              <a:buNone/>
            </a:pPr>
            <a:endParaRPr lang="en-US" sz="2000" smtClean="0"/>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pPr>
              <a:defRPr/>
            </a:pPr>
            <a:fld id="{EE5F5497-38B1-4E5F-8E23-338F98069065}" type="slidenum">
              <a:rPr lang="en-US"/>
              <a:pPr>
                <a:defRPr/>
              </a:pPr>
              <a:t>147</a:t>
            </a:fld>
            <a:endParaRPr lang="en-US"/>
          </a:p>
        </p:txBody>
      </p:sp>
      <p:sp>
        <p:nvSpPr>
          <p:cNvPr id="152579" name="Rectangle 2"/>
          <p:cNvSpPr>
            <a:spLocks noGrp="1" noChangeArrowheads="1"/>
          </p:cNvSpPr>
          <p:nvPr>
            <p:ph type="title"/>
          </p:nvPr>
        </p:nvSpPr>
        <p:spPr/>
        <p:txBody>
          <a:bodyPr/>
          <a:lstStyle/>
          <a:p>
            <a:pPr eaLnBrk="1" hangingPunct="1"/>
            <a:r>
              <a:rPr lang="en-US" sz="3200" smtClean="0"/>
              <a:t>5.1.2 Distinguish between </a:t>
            </a:r>
            <a:r>
              <a:rPr lang="en-US" sz="3200" i="1" smtClean="0"/>
              <a:t>autotroph</a:t>
            </a:r>
            <a:r>
              <a:rPr lang="en-US" sz="3200" smtClean="0"/>
              <a:t> and </a:t>
            </a:r>
            <a:r>
              <a:rPr lang="en-US" sz="3200" i="1" smtClean="0"/>
              <a:t>heterotroph.</a:t>
            </a:r>
            <a:endParaRPr lang="en-US" sz="3200" smtClean="0"/>
          </a:p>
        </p:txBody>
      </p:sp>
      <p:sp>
        <p:nvSpPr>
          <p:cNvPr id="152580" name="Rectangle 3"/>
          <p:cNvSpPr>
            <a:spLocks noGrp="1" noChangeArrowheads="1"/>
          </p:cNvSpPr>
          <p:nvPr>
            <p:ph type="body" sz="half" idx="1"/>
          </p:nvPr>
        </p:nvSpPr>
        <p:spPr>
          <a:xfrm>
            <a:off x="609600" y="1600200"/>
            <a:ext cx="4876800" cy="4572000"/>
          </a:xfrm>
          <a:noFill/>
          <a:extLst>
            <a:ext uri="{AF507438-7753-43E0-B8FC-AC1667EBCBE1}">
              <a14:hiddenEffects xmlns:a14="http://schemas.microsoft.com/office/drawing/2010/main">
                <a:effectLst>
                  <a:outerShdw dist="35921" dir="2700000" algn="ctr" rotWithShape="0">
                    <a:schemeClr val="bg1"/>
                  </a:outerShdw>
                </a:effectLst>
              </a14:hiddenEffects>
            </a:ext>
          </a:extLst>
        </p:spPr>
        <p:txBody>
          <a:bodyPr/>
          <a:lstStyle/>
          <a:p>
            <a:pPr eaLnBrk="1" hangingPunct="1"/>
            <a:r>
              <a:rPr lang="en-US" sz="2400" u="sng" smtClean="0"/>
              <a:t>Autotroph</a:t>
            </a:r>
            <a:r>
              <a:rPr lang="en-US" sz="2400" smtClean="0"/>
              <a:t> (producer) - synthesizes its own food.</a:t>
            </a:r>
          </a:p>
          <a:p>
            <a:pPr eaLnBrk="1" hangingPunct="1"/>
            <a:endParaRPr lang="en-US" sz="2400" smtClean="0"/>
          </a:p>
          <a:p>
            <a:pPr eaLnBrk="1" hangingPunct="1"/>
            <a:endParaRPr lang="en-US" sz="2400" smtClean="0"/>
          </a:p>
          <a:p>
            <a:pPr eaLnBrk="1" hangingPunct="1"/>
            <a:endParaRPr lang="en-US" sz="2400" smtClean="0"/>
          </a:p>
          <a:p>
            <a:pPr eaLnBrk="1" hangingPunct="1">
              <a:buFont typeface="Wingdings" pitchFamily="2" charset="2"/>
              <a:buNone/>
            </a:pPr>
            <a:endParaRPr lang="en-US" sz="2400" smtClean="0"/>
          </a:p>
          <a:p>
            <a:pPr eaLnBrk="1" hangingPunct="1"/>
            <a:r>
              <a:rPr lang="en-US" sz="2400" u="sng" smtClean="0"/>
              <a:t>Heterotroph</a:t>
            </a:r>
            <a:r>
              <a:rPr lang="en-US" sz="2400" smtClean="0"/>
              <a:t> (consumer) - cannot synthesize its own food. Heterotrophs obtain their food from other sources.</a:t>
            </a:r>
          </a:p>
        </p:txBody>
      </p:sp>
      <p:pic>
        <p:nvPicPr>
          <p:cNvPr id="152581" name="Picture 8" descr="Image:Coastredwood.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8800" y="1676400"/>
            <a:ext cx="241935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2582" name="Text Box 10"/>
          <p:cNvSpPr txBox="1">
            <a:spLocks noChangeArrowheads="1"/>
          </p:cNvSpPr>
          <p:nvPr/>
        </p:nvSpPr>
        <p:spPr bwMode="auto">
          <a:xfrm>
            <a:off x="5791200" y="5562600"/>
            <a:ext cx="2743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t>Plants are autotrophs</a:t>
            </a:r>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pPr>
              <a:defRPr/>
            </a:pPr>
            <a:fld id="{108C3E0D-37CD-4E5C-A581-383B17FB4282}" type="slidenum">
              <a:rPr lang="en-US"/>
              <a:pPr>
                <a:defRPr/>
              </a:pPr>
              <a:t>148</a:t>
            </a:fld>
            <a:endParaRPr lang="en-US"/>
          </a:p>
        </p:txBody>
      </p:sp>
      <p:sp>
        <p:nvSpPr>
          <p:cNvPr id="153603" name="Rectangle 2"/>
          <p:cNvSpPr>
            <a:spLocks noGrp="1" noChangeArrowheads="1"/>
          </p:cNvSpPr>
          <p:nvPr>
            <p:ph type="title"/>
          </p:nvPr>
        </p:nvSpPr>
        <p:spPr/>
        <p:txBody>
          <a:bodyPr/>
          <a:lstStyle/>
          <a:p>
            <a:pPr eaLnBrk="1" hangingPunct="1"/>
            <a:r>
              <a:rPr lang="en-US" sz="3200" smtClean="0"/>
              <a:t>5.1.3 Distinguish between consumers, </a:t>
            </a:r>
            <a:r>
              <a:rPr lang="en-US" sz="3200" i="1" smtClean="0"/>
              <a:t>detritivores</a:t>
            </a:r>
            <a:r>
              <a:rPr lang="en-US" sz="3200" smtClean="0"/>
              <a:t> and </a:t>
            </a:r>
            <a:r>
              <a:rPr lang="en-US" sz="3200" i="1" smtClean="0"/>
              <a:t>saprotrophs</a:t>
            </a:r>
            <a:r>
              <a:rPr lang="en-US" sz="3200" smtClean="0"/>
              <a:t>.</a:t>
            </a:r>
          </a:p>
        </p:txBody>
      </p:sp>
      <p:sp>
        <p:nvSpPr>
          <p:cNvPr id="153604" name="Rectangle 3"/>
          <p:cNvSpPr>
            <a:spLocks noGrp="1" noChangeArrowheads="1"/>
          </p:cNvSpPr>
          <p:nvPr>
            <p:ph type="body" sz="half" idx="1"/>
          </p:nvPr>
        </p:nvSpPr>
        <p:spPr>
          <a:xfrm>
            <a:off x="914400" y="1600200"/>
            <a:ext cx="5257800" cy="4267200"/>
          </a:xfrm>
        </p:spPr>
        <p:txBody>
          <a:bodyPr/>
          <a:lstStyle/>
          <a:p>
            <a:pPr eaLnBrk="1" hangingPunct="1">
              <a:lnSpc>
                <a:spcPct val="90000"/>
              </a:lnSpc>
            </a:pPr>
            <a:r>
              <a:rPr lang="en-US" sz="2400" u="sng" smtClean="0"/>
              <a:t>Consumer-</a:t>
            </a:r>
            <a:r>
              <a:rPr lang="en-US" sz="2400" smtClean="0"/>
              <a:t> obtain nutrients from other living organisms</a:t>
            </a:r>
            <a:endParaRPr lang="en-US" sz="2400" u="sng" smtClean="0"/>
          </a:p>
          <a:p>
            <a:pPr eaLnBrk="1" hangingPunct="1">
              <a:lnSpc>
                <a:spcPct val="90000"/>
              </a:lnSpc>
            </a:pPr>
            <a:r>
              <a:rPr lang="en-US" sz="2400" u="sng" smtClean="0"/>
              <a:t>Decomposer</a:t>
            </a:r>
            <a:r>
              <a:rPr lang="en-US" sz="2400" smtClean="0"/>
              <a:t> – obtain nutrients from dead organic matter.</a:t>
            </a:r>
          </a:p>
          <a:p>
            <a:pPr lvl="1" eaLnBrk="1" hangingPunct="1">
              <a:lnSpc>
                <a:spcPct val="90000"/>
              </a:lnSpc>
            </a:pPr>
            <a:r>
              <a:rPr lang="en-US" sz="2400" u="sng" smtClean="0"/>
              <a:t>Detritivore-</a:t>
            </a:r>
            <a:r>
              <a:rPr lang="en-US" sz="2400" smtClean="0"/>
              <a:t> ingests organic matter and then breaks it down, eg. earthworms, vultures.</a:t>
            </a:r>
          </a:p>
          <a:p>
            <a:pPr lvl="1" eaLnBrk="1" hangingPunct="1">
              <a:lnSpc>
                <a:spcPct val="90000"/>
              </a:lnSpc>
            </a:pPr>
            <a:r>
              <a:rPr lang="en-US" sz="2400" u="sng" smtClean="0"/>
              <a:t>Saprotroph-</a:t>
            </a:r>
            <a:r>
              <a:rPr lang="en-US" sz="2400" smtClean="0"/>
              <a:t> secretes enzymes externally and then absorbs broken down products, eg. mushrooms, bacteria.</a:t>
            </a:r>
          </a:p>
          <a:p>
            <a:pPr eaLnBrk="1" hangingPunct="1">
              <a:lnSpc>
                <a:spcPct val="90000"/>
              </a:lnSpc>
            </a:pPr>
            <a:endParaRPr lang="en-US" sz="2400" smtClean="0"/>
          </a:p>
        </p:txBody>
      </p:sp>
      <p:pic>
        <p:nvPicPr>
          <p:cNvPr id="153605" name="Picture 4" descr="mushroom_v"/>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6248400" y="1981200"/>
            <a:ext cx="2133600" cy="2047875"/>
          </a:xfrm>
          <a:noFill/>
          <a:ln>
            <a:solidFill>
              <a:schemeClr val="tx1"/>
            </a:solidFill>
            <a:miter lim="800000"/>
            <a:headEnd/>
            <a:tailEnd/>
          </a:ln>
        </p:spPr>
      </p:pic>
      <p:sp>
        <p:nvSpPr>
          <p:cNvPr id="153606" name="Text Box 6"/>
          <p:cNvSpPr txBox="1">
            <a:spLocks noChangeArrowheads="1"/>
          </p:cNvSpPr>
          <p:nvPr/>
        </p:nvSpPr>
        <p:spPr bwMode="auto">
          <a:xfrm>
            <a:off x="6553200" y="4114800"/>
            <a:ext cx="20574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t>Mushrooms are saprotrophs</a:t>
            </a:r>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pPr>
              <a:defRPr/>
            </a:pPr>
            <a:fld id="{29392AEE-4277-4A76-8C70-F1163A97FDE6}" type="slidenum">
              <a:rPr lang="en-US"/>
              <a:pPr>
                <a:defRPr/>
              </a:pPr>
              <a:t>149</a:t>
            </a:fld>
            <a:endParaRPr lang="en-US"/>
          </a:p>
        </p:txBody>
      </p:sp>
      <p:sp>
        <p:nvSpPr>
          <p:cNvPr id="154627" name="Rectangle 2"/>
          <p:cNvSpPr>
            <a:spLocks noGrp="1" noChangeArrowheads="1"/>
          </p:cNvSpPr>
          <p:nvPr>
            <p:ph type="title"/>
          </p:nvPr>
        </p:nvSpPr>
        <p:spPr>
          <a:xfrm>
            <a:off x="914400" y="0"/>
            <a:ext cx="7772400" cy="1420813"/>
          </a:xfrm>
        </p:spPr>
        <p:txBody>
          <a:bodyPr/>
          <a:lstStyle/>
          <a:p>
            <a:pPr eaLnBrk="1" hangingPunct="1"/>
            <a:r>
              <a:rPr lang="en-US" sz="3200" smtClean="0"/>
              <a:t>5.1.4 Describe what is meant by a food chain giving three examples, each with at least three linkages (four organisms).</a:t>
            </a:r>
          </a:p>
        </p:txBody>
      </p:sp>
      <p:pic>
        <p:nvPicPr>
          <p:cNvPr id="154628" name="Picture 3" descr="foodchainbi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819400" y="3810000"/>
            <a:ext cx="3581400" cy="2771775"/>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54629" name="Rectangle 4"/>
          <p:cNvSpPr>
            <a:spLocks noGrp="1" noChangeArrowheads="1"/>
          </p:cNvSpPr>
          <p:nvPr>
            <p:ph type="body" idx="4294967295"/>
          </p:nvPr>
        </p:nvSpPr>
        <p:spPr>
          <a:xfrm>
            <a:off x="914400" y="1600200"/>
            <a:ext cx="8229600" cy="1676400"/>
          </a:xfrm>
        </p:spPr>
        <p:txBody>
          <a:bodyPr/>
          <a:lstStyle/>
          <a:p>
            <a:pPr eaLnBrk="1" hangingPunct="1"/>
            <a:r>
              <a:rPr lang="en-US" sz="2400" smtClean="0"/>
              <a:t>Food chains illustrate feeding relationships between members of a community.</a:t>
            </a:r>
          </a:p>
          <a:p>
            <a:pPr eaLnBrk="1" hangingPunct="1"/>
            <a:r>
              <a:rPr lang="en-US" sz="2400" smtClean="0"/>
              <a:t>One food chain in this picture is: plankton</a:t>
            </a:r>
            <a:r>
              <a:rPr lang="en-US" sz="2400" smtClean="0">
                <a:sym typeface="Wingdings" pitchFamily="2" charset="2"/>
              </a:rPr>
              <a:t>fishseagulleagle</a:t>
            </a:r>
          </a:p>
          <a:p>
            <a:pPr eaLnBrk="1" hangingPunct="1"/>
            <a:r>
              <a:rPr lang="en-US" sz="2400" smtClean="0">
                <a:sym typeface="Wingdings" pitchFamily="2" charset="2"/>
              </a:rPr>
              <a:t>What other food chains do you observe in this picture?</a:t>
            </a:r>
            <a:endParaRPr lang="en-US" sz="2400" smtClean="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3"/>
          <p:cNvSpPr>
            <a:spLocks noGrp="1"/>
          </p:cNvSpPr>
          <p:nvPr>
            <p:ph type="sldNum" sz="quarter" idx="10"/>
          </p:nvPr>
        </p:nvSpPr>
        <p:spPr/>
        <p:txBody>
          <a:bodyPr/>
          <a:lstStyle/>
          <a:p>
            <a:pPr>
              <a:defRPr/>
            </a:pPr>
            <a:fld id="{FA76B49C-F313-43EC-976E-673617E99BD6}" type="slidenum">
              <a:rPr lang="en-US"/>
              <a:pPr>
                <a:defRPr/>
              </a:pPr>
              <a:t>15</a:t>
            </a:fld>
            <a:endParaRPr lang="en-US"/>
          </a:p>
        </p:txBody>
      </p:sp>
      <p:sp>
        <p:nvSpPr>
          <p:cNvPr id="17411" name="Rectangle 2"/>
          <p:cNvSpPr>
            <a:spLocks noGrp="1" noChangeArrowheads="1"/>
          </p:cNvSpPr>
          <p:nvPr>
            <p:ph type="title"/>
          </p:nvPr>
        </p:nvSpPr>
        <p:spPr>
          <a:xfrm>
            <a:off x="914400" y="228600"/>
            <a:ext cx="7772400" cy="1143000"/>
          </a:xfrm>
        </p:spPr>
        <p:txBody>
          <a:bodyPr/>
          <a:lstStyle/>
          <a:p>
            <a:pPr eaLnBrk="1" hangingPunct="1"/>
            <a:r>
              <a:rPr lang="en-US" sz="2800" smtClean="0"/>
              <a:t>2.1.6 Explain the importance of the surface area to volume ratio as a factor limiting cell size.</a:t>
            </a:r>
          </a:p>
        </p:txBody>
      </p:sp>
      <p:sp>
        <p:nvSpPr>
          <p:cNvPr id="17412" name="Rectangle 3"/>
          <p:cNvSpPr>
            <a:spLocks noGrp="1" noChangeArrowheads="1"/>
          </p:cNvSpPr>
          <p:nvPr>
            <p:ph type="body" idx="1"/>
          </p:nvPr>
        </p:nvSpPr>
        <p:spPr/>
        <p:txBody>
          <a:bodyPr/>
          <a:lstStyle/>
          <a:p>
            <a:pPr eaLnBrk="1" hangingPunct="1"/>
            <a:r>
              <a:rPr lang="en-US" sz="2400" smtClean="0"/>
              <a:t>As a cell grows larger in volume, its metabolic demands increase faster than the surface area’s ability to meet those needs, hence a maximum size is reached.</a:t>
            </a:r>
          </a:p>
          <a:p>
            <a:pPr eaLnBrk="1" hangingPunct="1"/>
            <a:endParaRPr lang="en-US" sz="2400" smtClean="0"/>
          </a:p>
          <a:p>
            <a:pPr eaLnBrk="1" hangingPunct="1"/>
            <a:endParaRPr lang="en-US" sz="2400" smtClean="0"/>
          </a:p>
        </p:txBody>
      </p:sp>
      <p:sp>
        <p:nvSpPr>
          <p:cNvPr id="17413" name="AutoShape 4"/>
          <p:cNvSpPr>
            <a:spLocks noChangeArrowheads="1"/>
          </p:cNvSpPr>
          <p:nvPr/>
        </p:nvSpPr>
        <p:spPr bwMode="auto">
          <a:xfrm>
            <a:off x="1752600" y="5105400"/>
            <a:ext cx="838200" cy="762000"/>
          </a:xfrm>
          <a:prstGeom prst="cube">
            <a:avLst>
              <a:gd name="adj" fmla="val 25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14" name="AutoShape 5"/>
          <p:cNvSpPr>
            <a:spLocks noChangeArrowheads="1"/>
          </p:cNvSpPr>
          <p:nvPr/>
        </p:nvSpPr>
        <p:spPr bwMode="auto">
          <a:xfrm>
            <a:off x="3200400" y="4495800"/>
            <a:ext cx="1524000" cy="1385888"/>
          </a:xfrm>
          <a:prstGeom prst="cube">
            <a:avLst>
              <a:gd name="adj" fmla="val 25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15" name="AutoShape 6"/>
          <p:cNvSpPr>
            <a:spLocks noChangeArrowheads="1"/>
          </p:cNvSpPr>
          <p:nvPr/>
        </p:nvSpPr>
        <p:spPr bwMode="auto">
          <a:xfrm>
            <a:off x="5334000" y="3352800"/>
            <a:ext cx="2743200" cy="2493963"/>
          </a:xfrm>
          <a:prstGeom prst="cube">
            <a:avLst>
              <a:gd name="adj" fmla="val 25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16" name="Line 7"/>
          <p:cNvSpPr>
            <a:spLocks noChangeShapeType="1"/>
          </p:cNvSpPr>
          <p:nvPr/>
        </p:nvSpPr>
        <p:spPr bwMode="auto">
          <a:xfrm flipV="1">
            <a:off x="1524000" y="6172200"/>
            <a:ext cx="6477000" cy="0"/>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pPr>
              <a:defRPr/>
            </a:pPr>
            <a:fld id="{C9CF1AE9-FD3B-45F9-B1B1-8C808935E55A}" type="slidenum">
              <a:rPr lang="en-US"/>
              <a:pPr>
                <a:defRPr/>
              </a:pPr>
              <a:t>150</a:t>
            </a:fld>
            <a:endParaRPr lang="en-US"/>
          </a:p>
        </p:txBody>
      </p:sp>
      <p:sp>
        <p:nvSpPr>
          <p:cNvPr id="155651" name="Rectangle 2"/>
          <p:cNvSpPr>
            <a:spLocks noGrp="1" noChangeArrowheads="1"/>
          </p:cNvSpPr>
          <p:nvPr>
            <p:ph type="title"/>
          </p:nvPr>
        </p:nvSpPr>
        <p:spPr/>
        <p:txBody>
          <a:bodyPr/>
          <a:lstStyle/>
          <a:p>
            <a:pPr eaLnBrk="1" hangingPunct="1"/>
            <a:r>
              <a:rPr lang="en-US" sz="3200" smtClean="0"/>
              <a:t>5.1.5 Describe what is meant by </a:t>
            </a:r>
            <a:br>
              <a:rPr lang="en-US" sz="3200" smtClean="0"/>
            </a:br>
            <a:r>
              <a:rPr lang="en-US" sz="3200" smtClean="0"/>
              <a:t>a food web.</a:t>
            </a:r>
          </a:p>
        </p:txBody>
      </p:sp>
      <p:pic>
        <p:nvPicPr>
          <p:cNvPr id="155652" name="Picture 3" descr="Food_Web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9600" y="1752600"/>
            <a:ext cx="4381500" cy="43815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55653" name="Rectangle 4"/>
          <p:cNvSpPr>
            <a:spLocks noGrp="1" noChangeArrowheads="1"/>
          </p:cNvSpPr>
          <p:nvPr>
            <p:ph type="body" idx="4294967295"/>
          </p:nvPr>
        </p:nvSpPr>
        <p:spPr>
          <a:xfrm>
            <a:off x="685800" y="1600200"/>
            <a:ext cx="3429000" cy="4800600"/>
          </a:xfrm>
        </p:spPr>
        <p:txBody>
          <a:bodyPr/>
          <a:lstStyle/>
          <a:p>
            <a:pPr eaLnBrk="1" hangingPunct="1"/>
            <a:r>
              <a:rPr lang="en-US" sz="2400" smtClean="0"/>
              <a:t>Food webs, like food chains, show the feeding relationships between community members. Food webs are non-linear and branching.</a:t>
            </a:r>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1639BED9-697E-4390-BEBB-A09539EBF808}" type="slidenum">
              <a:rPr lang="en-US"/>
              <a:pPr>
                <a:defRPr/>
              </a:pPr>
              <a:t>151</a:t>
            </a:fld>
            <a:endParaRPr lang="en-US"/>
          </a:p>
        </p:txBody>
      </p:sp>
      <p:sp>
        <p:nvSpPr>
          <p:cNvPr id="156675" name="Rectangle 2"/>
          <p:cNvSpPr>
            <a:spLocks noGrp="1" noChangeArrowheads="1"/>
          </p:cNvSpPr>
          <p:nvPr>
            <p:ph type="title"/>
          </p:nvPr>
        </p:nvSpPr>
        <p:spPr/>
        <p:txBody>
          <a:bodyPr/>
          <a:lstStyle/>
          <a:p>
            <a:pPr eaLnBrk="1" hangingPunct="1"/>
            <a:r>
              <a:rPr lang="en-US" smtClean="0"/>
              <a:t>5.1.6 Define </a:t>
            </a:r>
            <a:r>
              <a:rPr lang="en-US" i="1" smtClean="0"/>
              <a:t>trophic level</a:t>
            </a:r>
            <a:r>
              <a:rPr lang="en-US" smtClean="0"/>
              <a:t>.</a:t>
            </a:r>
          </a:p>
        </p:txBody>
      </p:sp>
      <p:sp>
        <p:nvSpPr>
          <p:cNvPr id="156676" name="Rectangle 3"/>
          <p:cNvSpPr>
            <a:spLocks noGrp="1" noChangeArrowheads="1"/>
          </p:cNvSpPr>
          <p:nvPr>
            <p:ph type="body" idx="1"/>
          </p:nvPr>
        </p:nvSpPr>
        <p:spPr>
          <a:xfrm>
            <a:off x="685800" y="1600200"/>
            <a:ext cx="8458200" cy="4530725"/>
          </a:xfrm>
        </p:spPr>
        <p:txBody>
          <a:bodyPr/>
          <a:lstStyle/>
          <a:p>
            <a:pPr eaLnBrk="1" hangingPunct="1"/>
            <a:r>
              <a:rPr lang="en-US" sz="2400" u="sng" smtClean="0"/>
              <a:t>Trophic level-</a:t>
            </a:r>
            <a:r>
              <a:rPr lang="en-US" sz="2400" smtClean="0"/>
              <a:t> the level of the food chain at </a:t>
            </a:r>
          </a:p>
          <a:p>
            <a:pPr lvl="1" eaLnBrk="1" hangingPunct="1">
              <a:buFont typeface="Wingdings" pitchFamily="2" charset="2"/>
              <a:buNone/>
            </a:pPr>
            <a:r>
              <a:rPr lang="en-US" smtClean="0"/>
              <a:t>which an organism is found. The hierarchal levels are shown below:</a:t>
            </a:r>
          </a:p>
          <a:p>
            <a:pPr eaLnBrk="1" hangingPunct="1">
              <a:buFont typeface="Wingdings" pitchFamily="2" charset="2"/>
              <a:buNone/>
            </a:pPr>
            <a:endParaRPr lang="en-US" smtClean="0"/>
          </a:p>
          <a:p>
            <a:pPr eaLnBrk="1" hangingPunct="1">
              <a:buFont typeface="Wingdings" pitchFamily="2" charset="2"/>
              <a:buNone/>
            </a:pPr>
            <a:r>
              <a:rPr lang="en-US" sz="2400" smtClean="0"/>
              <a:t>producer</a:t>
            </a:r>
            <a:r>
              <a:rPr lang="en-US" sz="2400" smtClean="0">
                <a:sym typeface="Wingdings" pitchFamily="2" charset="2"/>
              </a:rPr>
              <a:t>primary consumer secondary consumer tertiary consumer</a:t>
            </a:r>
          </a:p>
          <a:p>
            <a:pPr eaLnBrk="1" hangingPunct="1"/>
            <a:endParaRPr lang="en-US" sz="2400" smtClean="0"/>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pPr>
              <a:defRPr/>
            </a:pPr>
            <a:fld id="{12EB9D44-1DFE-4782-BBD5-8AF99961EE3A}" type="slidenum">
              <a:rPr lang="en-US"/>
              <a:pPr>
                <a:defRPr/>
              </a:pPr>
              <a:t>152</a:t>
            </a:fld>
            <a:endParaRPr lang="en-US"/>
          </a:p>
        </p:txBody>
      </p:sp>
      <p:sp>
        <p:nvSpPr>
          <p:cNvPr id="157699" name="Rectangle 2"/>
          <p:cNvSpPr>
            <a:spLocks noGrp="1" noChangeArrowheads="1"/>
          </p:cNvSpPr>
          <p:nvPr>
            <p:ph type="title"/>
          </p:nvPr>
        </p:nvSpPr>
        <p:spPr>
          <a:xfrm>
            <a:off x="914400" y="0"/>
            <a:ext cx="7772400" cy="1420813"/>
          </a:xfrm>
        </p:spPr>
        <p:txBody>
          <a:bodyPr/>
          <a:lstStyle/>
          <a:p>
            <a:pPr eaLnBrk="1" hangingPunct="1"/>
            <a:r>
              <a:rPr lang="en-US" sz="3200" smtClean="0"/>
              <a:t>5.1.7 Deduce the trophic level of organisms in a food chain and a food web.</a:t>
            </a:r>
          </a:p>
        </p:txBody>
      </p:sp>
      <p:sp>
        <p:nvSpPr>
          <p:cNvPr id="157700" name="Rectangle 3"/>
          <p:cNvSpPr>
            <a:spLocks noGrp="1" noChangeArrowheads="1"/>
          </p:cNvSpPr>
          <p:nvPr>
            <p:ph type="body" idx="4294967295"/>
          </p:nvPr>
        </p:nvSpPr>
        <p:spPr>
          <a:xfrm>
            <a:off x="914400" y="1600200"/>
            <a:ext cx="8229600" cy="3886200"/>
          </a:xfrm>
        </p:spPr>
        <p:txBody>
          <a:bodyPr/>
          <a:lstStyle/>
          <a:p>
            <a:pPr eaLnBrk="1" hangingPunct="1"/>
            <a:r>
              <a:rPr lang="en-US" sz="2400" smtClean="0"/>
              <a:t>Photosynthetic organisms are always producers. With each arrow, consumers move one generation away from the producer, eg. primary consumer, secondary consumer, tertiary consumer. When consumers (and producers) die they are decomposed, and their nutrients recycled.</a:t>
            </a:r>
          </a:p>
        </p:txBody>
      </p:sp>
      <p:pic>
        <p:nvPicPr>
          <p:cNvPr id="157701" name="Picture 4" descr="FOOD%20WEB"/>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352800" y="3733800"/>
            <a:ext cx="3352800" cy="2808288"/>
          </a:xfrm>
          <a:ln>
            <a:solidFill>
              <a:schemeClr val="tx1"/>
            </a:solidFill>
            <a:miter lim="800000"/>
            <a:headEnd/>
            <a:tailEnd/>
          </a:ln>
        </p:spPr>
      </p:pic>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a:spLocks noGrp="1"/>
          </p:cNvSpPr>
          <p:nvPr>
            <p:ph type="sldNum" sz="quarter" idx="10"/>
          </p:nvPr>
        </p:nvSpPr>
        <p:spPr/>
        <p:txBody>
          <a:bodyPr/>
          <a:lstStyle/>
          <a:p>
            <a:pPr>
              <a:defRPr/>
            </a:pPr>
            <a:fld id="{B39B3665-646C-4AEC-A9C8-8FE700A2B71A}" type="slidenum">
              <a:rPr lang="en-US"/>
              <a:pPr>
                <a:defRPr/>
              </a:pPr>
              <a:t>153</a:t>
            </a:fld>
            <a:endParaRPr lang="en-US"/>
          </a:p>
        </p:txBody>
      </p:sp>
      <p:sp>
        <p:nvSpPr>
          <p:cNvPr id="158723" name="Rectangle 2"/>
          <p:cNvSpPr>
            <a:spLocks noGrp="1" noChangeArrowheads="1"/>
          </p:cNvSpPr>
          <p:nvPr>
            <p:ph type="title"/>
          </p:nvPr>
        </p:nvSpPr>
        <p:spPr>
          <a:xfrm>
            <a:off x="914400" y="0"/>
            <a:ext cx="7772400" cy="1524000"/>
          </a:xfrm>
        </p:spPr>
        <p:txBody>
          <a:bodyPr/>
          <a:lstStyle/>
          <a:p>
            <a:pPr eaLnBrk="1" hangingPunct="1"/>
            <a:r>
              <a:rPr lang="en-US" sz="3200" smtClean="0"/>
              <a:t>5.1.8 Construct a food web containing </a:t>
            </a:r>
            <a:br>
              <a:rPr lang="en-US" sz="3200" smtClean="0"/>
            </a:br>
            <a:r>
              <a:rPr lang="en-US" sz="3200" smtClean="0"/>
              <a:t>up to 10 organisms, given </a:t>
            </a:r>
            <a:br>
              <a:rPr lang="en-US" sz="3200" smtClean="0"/>
            </a:br>
            <a:r>
              <a:rPr lang="en-US" sz="3200" smtClean="0"/>
              <a:t>appropriate information.</a:t>
            </a:r>
          </a:p>
        </p:txBody>
      </p:sp>
      <p:pic>
        <p:nvPicPr>
          <p:cNvPr id="158724" name="Picture 3" descr="foodweb"/>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1447800" y="1695450"/>
            <a:ext cx="6629400" cy="5046663"/>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85A486DB-507A-4CAC-A53E-7426CDB768BF}" type="slidenum">
              <a:rPr lang="en-US"/>
              <a:pPr>
                <a:defRPr/>
              </a:pPr>
              <a:t>154</a:t>
            </a:fld>
            <a:endParaRPr lang="en-US"/>
          </a:p>
        </p:txBody>
      </p:sp>
      <p:sp>
        <p:nvSpPr>
          <p:cNvPr id="159747" name="Rectangle 2"/>
          <p:cNvSpPr>
            <a:spLocks noGrp="1" noChangeArrowheads="1"/>
          </p:cNvSpPr>
          <p:nvPr>
            <p:ph type="title"/>
          </p:nvPr>
        </p:nvSpPr>
        <p:spPr/>
        <p:txBody>
          <a:bodyPr/>
          <a:lstStyle/>
          <a:p>
            <a:pPr eaLnBrk="1" hangingPunct="1"/>
            <a:r>
              <a:rPr lang="en-US" sz="3200" smtClean="0"/>
              <a:t>5.1.9 State that light is the initial energy source for almost all communities.</a:t>
            </a:r>
          </a:p>
        </p:txBody>
      </p:sp>
      <p:pic>
        <p:nvPicPr>
          <p:cNvPr id="159748" name="Picture 3" descr="su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1905000"/>
            <a:ext cx="5524500" cy="428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F17BE10B-D21D-470B-8059-E4CCC805D453}" type="slidenum">
              <a:rPr lang="en-US"/>
              <a:pPr>
                <a:defRPr/>
              </a:pPr>
              <a:t>155</a:t>
            </a:fld>
            <a:endParaRPr lang="en-US"/>
          </a:p>
        </p:txBody>
      </p:sp>
      <p:sp>
        <p:nvSpPr>
          <p:cNvPr id="160771" name="Rectangle 2"/>
          <p:cNvSpPr>
            <a:spLocks noGrp="1" noChangeArrowheads="1"/>
          </p:cNvSpPr>
          <p:nvPr>
            <p:ph type="title"/>
          </p:nvPr>
        </p:nvSpPr>
        <p:spPr/>
        <p:txBody>
          <a:bodyPr/>
          <a:lstStyle/>
          <a:p>
            <a:pPr eaLnBrk="1" hangingPunct="1"/>
            <a:r>
              <a:rPr lang="en-US" sz="3200" smtClean="0"/>
              <a:t>5.1.10 Explain the energy flow in </a:t>
            </a:r>
            <a:br>
              <a:rPr lang="en-US" sz="3200" smtClean="0"/>
            </a:br>
            <a:r>
              <a:rPr lang="en-US" sz="3200" smtClean="0"/>
              <a:t>a food chain.</a:t>
            </a:r>
          </a:p>
        </p:txBody>
      </p:sp>
      <p:sp>
        <p:nvSpPr>
          <p:cNvPr id="160772" name="Rectangle 3"/>
          <p:cNvSpPr>
            <a:spLocks noGrp="1" noChangeArrowheads="1"/>
          </p:cNvSpPr>
          <p:nvPr>
            <p:ph type="body" sz="half" idx="1"/>
          </p:nvPr>
        </p:nvSpPr>
        <p:spPr>
          <a:xfrm>
            <a:off x="685800" y="1905000"/>
            <a:ext cx="3810000" cy="4530725"/>
          </a:xfrm>
        </p:spPr>
        <p:txBody>
          <a:bodyPr/>
          <a:lstStyle/>
          <a:p>
            <a:pPr eaLnBrk="1" hangingPunct="1"/>
            <a:r>
              <a:rPr lang="en-US" sz="2400" smtClean="0"/>
              <a:t>Energy losses between trophic levels include material not consumed or material not assimilated, and heat loss through cell respiration.</a:t>
            </a:r>
          </a:p>
        </p:txBody>
      </p:sp>
      <p:pic>
        <p:nvPicPr>
          <p:cNvPr id="160773" name="Picture 4" descr="fig2_expectedincrease"/>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419600" y="1828800"/>
            <a:ext cx="4495800" cy="429895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09A5A57F-577B-4A72-B8AE-0197758B0892}" type="slidenum">
              <a:rPr lang="en-US"/>
              <a:pPr>
                <a:defRPr/>
              </a:pPr>
              <a:t>156</a:t>
            </a:fld>
            <a:endParaRPr lang="en-US"/>
          </a:p>
        </p:txBody>
      </p:sp>
      <p:sp>
        <p:nvSpPr>
          <p:cNvPr id="161795" name="Rectangle 2"/>
          <p:cNvSpPr>
            <a:spLocks noGrp="1" noChangeArrowheads="1"/>
          </p:cNvSpPr>
          <p:nvPr>
            <p:ph type="title"/>
          </p:nvPr>
        </p:nvSpPr>
        <p:spPr/>
        <p:txBody>
          <a:bodyPr/>
          <a:lstStyle/>
          <a:p>
            <a:pPr eaLnBrk="1" hangingPunct="1"/>
            <a:r>
              <a:rPr lang="en-US" sz="3200" smtClean="0"/>
              <a:t>5.1.11 State that energy transformations are never 100% efficient.</a:t>
            </a:r>
          </a:p>
        </p:txBody>
      </p:sp>
      <p:sp>
        <p:nvSpPr>
          <p:cNvPr id="161796" name="Rectangle 3"/>
          <p:cNvSpPr>
            <a:spLocks noGrp="1" noChangeArrowheads="1"/>
          </p:cNvSpPr>
          <p:nvPr>
            <p:ph type="body" sz="half" idx="1"/>
          </p:nvPr>
        </p:nvSpPr>
        <p:spPr>
          <a:xfrm>
            <a:off x="914400" y="1600200"/>
            <a:ext cx="3352800" cy="4495800"/>
          </a:xfrm>
        </p:spPr>
        <p:txBody>
          <a:bodyPr/>
          <a:lstStyle/>
          <a:p>
            <a:pPr eaLnBrk="1" hangingPunct="1"/>
            <a:r>
              <a:rPr lang="en-US" sz="2400" smtClean="0"/>
              <a:t>When energy transformations take place, including those in living organisms, the process is never 100% efficient.  Commonly, it is between 10-20%.</a:t>
            </a:r>
          </a:p>
        </p:txBody>
      </p:sp>
      <p:pic>
        <p:nvPicPr>
          <p:cNvPr id="161797" name="Picture 4" descr="scan149[1]"/>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191000" y="1752600"/>
            <a:ext cx="4343400" cy="3713163"/>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pPr>
              <a:defRPr/>
            </a:pPr>
            <a:fld id="{8D342AEB-DE59-41E3-8920-EE7DFA9D21B4}" type="slidenum">
              <a:rPr lang="en-US"/>
              <a:pPr>
                <a:defRPr/>
              </a:pPr>
              <a:t>157</a:t>
            </a:fld>
            <a:endParaRPr lang="en-US"/>
          </a:p>
        </p:txBody>
      </p:sp>
      <p:sp>
        <p:nvSpPr>
          <p:cNvPr id="162819" name="Rectangle 2"/>
          <p:cNvSpPr>
            <a:spLocks noGrp="1" noChangeArrowheads="1"/>
          </p:cNvSpPr>
          <p:nvPr>
            <p:ph type="title"/>
          </p:nvPr>
        </p:nvSpPr>
        <p:spPr/>
        <p:txBody>
          <a:bodyPr/>
          <a:lstStyle/>
          <a:p>
            <a:pPr eaLnBrk="1" hangingPunct="1"/>
            <a:r>
              <a:rPr lang="en-US" sz="2800" smtClean="0"/>
              <a:t>5.1.12 Explain what is meant by a pyramid of energy and the reasons for its shape.</a:t>
            </a:r>
          </a:p>
        </p:txBody>
      </p:sp>
      <p:sp>
        <p:nvSpPr>
          <p:cNvPr id="162820" name="Rectangle 3"/>
          <p:cNvSpPr>
            <a:spLocks noGrp="1" noChangeArrowheads="1"/>
          </p:cNvSpPr>
          <p:nvPr>
            <p:ph type="body" sz="half" idx="1"/>
          </p:nvPr>
        </p:nvSpPr>
        <p:spPr>
          <a:xfrm>
            <a:off x="914400" y="1600200"/>
            <a:ext cx="7315200" cy="1143000"/>
          </a:xfrm>
        </p:spPr>
        <p:txBody>
          <a:bodyPr/>
          <a:lstStyle/>
          <a:p>
            <a:pPr eaLnBrk="1" hangingPunct="1">
              <a:lnSpc>
                <a:spcPct val="80000"/>
              </a:lnSpc>
            </a:pPr>
            <a:r>
              <a:rPr lang="en-US" sz="2400" smtClean="0"/>
              <a:t>A pyramid of energy shows the flow of energy from one trophic level to the next in a community. The units of pyramids of energy are therefore energy per unit area per unit time, eg: Jm</a:t>
            </a:r>
            <a:r>
              <a:rPr lang="en-US" sz="2400" baseline="30000" smtClean="0"/>
              <a:t>-2</a:t>
            </a:r>
            <a:r>
              <a:rPr lang="en-US" sz="2400" smtClean="0"/>
              <a:t>yr</a:t>
            </a:r>
            <a:r>
              <a:rPr lang="en-US" sz="2400" baseline="30000" smtClean="0"/>
              <a:t>-1</a:t>
            </a:r>
          </a:p>
        </p:txBody>
      </p:sp>
      <p:pic>
        <p:nvPicPr>
          <p:cNvPr id="162821" name="Picture 4" descr="energy_pyramid"/>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2057400" y="2895600"/>
            <a:ext cx="5181600" cy="3449638"/>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2822" name="Text Box 5"/>
          <p:cNvSpPr txBox="1">
            <a:spLocks noChangeArrowheads="1"/>
          </p:cNvSpPr>
          <p:nvPr/>
        </p:nvSpPr>
        <p:spPr bwMode="auto">
          <a:xfrm>
            <a:off x="2514600" y="6324600"/>
            <a:ext cx="43434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400">
                <a:latin typeface="ZapfHumnst BT" pitchFamily="34" charset="0"/>
              </a:rPr>
              <a:t>Courtesy of Marine Education Society of Austalasia</a:t>
            </a:r>
          </a:p>
        </p:txBody>
      </p:sp>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F1BA76B7-87EF-4DD2-B438-CFBD5E9A80B4}" type="slidenum">
              <a:rPr lang="en-US"/>
              <a:pPr>
                <a:defRPr/>
              </a:pPr>
              <a:t>158</a:t>
            </a:fld>
            <a:endParaRPr lang="en-US"/>
          </a:p>
        </p:txBody>
      </p:sp>
      <p:sp>
        <p:nvSpPr>
          <p:cNvPr id="163843" name="Rectangle 2"/>
          <p:cNvSpPr>
            <a:spLocks noGrp="1" noChangeArrowheads="1"/>
          </p:cNvSpPr>
          <p:nvPr>
            <p:ph type="title"/>
          </p:nvPr>
        </p:nvSpPr>
        <p:spPr>
          <a:xfrm>
            <a:off x="914400" y="0"/>
            <a:ext cx="7772400" cy="1524000"/>
          </a:xfrm>
        </p:spPr>
        <p:txBody>
          <a:bodyPr/>
          <a:lstStyle/>
          <a:p>
            <a:pPr eaLnBrk="1" hangingPunct="1"/>
            <a:r>
              <a:rPr lang="en-US" sz="3200" smtClean="0"/>
              <a:t>5.1.13 Explain that energy can enter and leave an ecosystem, but that nutrients </a:t>
            </a:r>
            <a:br>
              <a:rPr lang="en-US" sz="3200" smtClean="0"/>
            </a:br>
            <a:r>
              <a:rPr lang="en-US" sz="3200" smtClean="0"/>
              <a:t>must be recycled.</a:t>
            </a:r>
          </a:p>
        </p:txBody>
      </p:sp>
      <p:pic>
        <p:nvPicPr>
          <p:cNvPr id="163844" name="Picture 3" descr="wpe2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600200" y="1600200"/>
            <a:ext cx="6172200" cy="5027613"/>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F5DC5EF8-24EB-4D51-842D-320DB3855D02}" type="slidenum">
              <a:rPr lang="en-US"/>
              <a:pPr>
                <a:defRPr/>
              </a:pPr>
              <a:t>159</a:t>
            </a:fld>
            <a:endParaRPr lang="en-US"/>
          </a:p>
        </p:txBody>
      </p:sp>
      <p:sp>
        <p:nvSpPr>
          <p:cNvPr id="164867" name="Rectangle 2"/>
          <p:cNvSpPr>
            <a:spLocks noGrp="1" noChangeArrowheads="1"/>
          </p:cNvSpPr>
          <p:nvPr>
            <p:ph type="title"/>
          </p:nvPr>
        </p:nvSpPr>
        <p:spPr>
          <a:xfrm>
            <a:off x="914400" y="0"/>
            <a:ext cx="7772400" cy="1600200"/>
          </a:xfrm>
        </p:spPr>
        <p:txBody>
          <a:bodyPr/>
          <a:lstStyle/>
          <a:p>
            <a:pPr eaLnBrk="1" hangingPunct="1"/>
            <a:r>
              <a:rPr lang="en-US" sz="3200" smtClean="0"/>
              <a:t>5.1.14 State that saprotrophic bacteria and fungi (decomposers) </a:t>
            </a:r>
            <a:br>
              <a:rPr lang="en-US" sz="3200" smtClean="0"/>
            </a:br>
            <a:r>
              <a:rPr lang="en-US" sz="3200" smtClean="0"/>
              <a:t>recycle nutrients.</a:t>
            </a:r>
          </a:p>
        </p:txBody>
      </p:sp>
      <p:sp>
        <p:nvSpPr>
          <p:cNvPr id="164868" name="Rectangle 3"/>
          <p:cNvSpPr>
            <a:spLocks noGrp="1" noChangeArrowheads="1"/>
          </p:cNvSpPr>
          <p:nvPr>
            <p:ph type="body" sz="half" idx="1"/>
          </p:nvPr>
        </p:nvSpPr>
        <p:spPr/>
        <p:txBody>
          <a:bodyPr/>
          <a:lstStyle/>
          <a:p>
            <a:pPr eaLnBrk="1" hangingPunct="1">
              <a:lnSpc>
                <a:spcPct val="90000"/>
              </a:lnSpc>
            </a:pPr>
            <a:r>
              <a:rPr lang="en-US" sz="2400" smtClean="0"/>
              <a:t>During metabolism, living organisms build organic macromolecules in the form or polymers.  Saprotrophs break down these polymers into monomers, so that they can be customized into new, specific polymers beneficial to the next organism which ingests them.</a:t>
            </a:r>
          </a:p>
        </p:txBody>
      </p:sp>
      <p:pic>
        <p:nvPicPr>
          <p:cNvPr id="164869" name="Picture 4" descr="protein_molecule"/>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095875" y="1812925"/>
            <a:ext cx="3371850" cy="4105275"/>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A396720C-AB3D-484A-82C9-0C606D91D3C0}" type="slidenum">
              <a:rPr lang="en-US"/>
              <a:pPr>
                <a:defRPr/>
              </a:pPr>
              <a:t>16</a:t>
            </a:fld>
            <a:endParaRPr lang="en-US"/>
          </a:p>
        </p:txBody>
      </p:sp>
      <p:sp>
        <p:nvSpPr>
          <p:cNvPr id="18435" name="Rectangle 2"/>
          <p:cNvSpPr>
            <a:spLocks noGrp="1" noChangeArrowheads="1"/>
          </p:cNvSpPr>
          <p:nvPr>
            <p:ph type="title"/>
          </p:nvPr>
        </p:nvSpPr>
        <p:spPr/>
        <p:txBody>
          <a:bodyPr/>
          <a:lstStyle/>
          <a:p>
            <a:pPr eaLnBrk="1" hangingPunct="1"/>
            <a:r>
              <a:rPr lang="en-US" sz="3200" smtClean="0"/>
              <a:t>2.1.7 State that multicellular organisms show emergent properties.</a:t>
            </a:r>
          </a:p>
        </p:txBody>
      </p:sp>
      <p:sp>
        <p:nvSpPr>
          <p:cNvPr id="18436" name="Rectangle 3"/>
          <p:cNvSpPr>
            <a:spLocks noGrp="1" noChangeArrowheads="1"/>
          </p:cNvSpPr>
          <p:nvPr>
            <p:ph type="body" sz="half" idx="1"/>
          </p:nvPr>
        </p:nvSpPr>
        <p:spPr>
          <a:xfrm>
            <a:off x="914400" y="2133600"/>
            <a:ext cx="3810000" cy="4302125"/>
          </a:xfrm>
        </p:spPr>
        <p:txBody>
          <a:bodyPr/>
          <a:lstStyle/>
          <a:p>
            <a:pPr eaLnBrk="1" hangingPunct="1"/>
            <a:r>
              <a:rPr lang="en-US" sz="2400" smtClean="0"/>
              <a:t>Emergent properties arise from the interaction of component parts: the whole is greater than the sum of its parts.</a:t>
            </a:r>
          </a:p>
        </p:txBody>
      </p:sp>
      <p:pic>
        <p:nvPicPr>
          <p:cNvPr id="18437" name="Picture 5" descr="Image:Human eye cross-sectional view grayscale.png">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648200" y="2209800"/>
            <a:ext cx="4038600" cy="2884488"/>
          </a:xfrm>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5"/>
          <p:cNvSpPr>
            <a:spLocks noGrp="1" noChangeArrowheads="1"/>
          </p:cNvSpPr>
          <p:nvPr>
            <p:ph type="sldNum" sz="quarter" idx="10"/>
          </p:nvPr>
        </p:nvSpPr>
        <p:spPr/>
        <p:txBody>
          <a:bodyPr/>
          <a:lstStyle/>
          <a:p>
            <a:pPr>
              <a:defRPr/>
            </a:pPr>
            <a:fld id="{916111AE-F308-489F-9D05-98389D397672}" type="slidenum">
              <a:rPr lang="en-US"/>
              <a:pPr>
                <a:defRPr/>
              </a:pPr>
              <a:t>160</a:t>
            </a:fld>
            <a:endParaRPr lang="en-US"/>
          </a:p>
        </p:txBody>
      </p:sp>
      <p:sp>
        <p:nvSpPr>
          <p:cNvPr id="165891" name="Rectangle 2"/>
          <p:cNvSpPr>
            <a:spLocks noGrp="1" noChangeArrowheads="1"/>
          </p:cNvSpPr>
          <p:nvPr>
            <p:ph type="ctrTitle"/>
          </p:nvPr>
        </p:nvSpPr>
        <p:spPr>
          <a:xfrm>
            <a:off x="1828800" y="1143000"/>
            <a:ext cx="7315200" cy="2209800"/>
          </a:xfrm>
        </p:spPr>
        <p:txBody>
          <a:bodyPr/>
          <a:lstStyle/>
          <a:p>
            <a:pPr eaLnBrk="1" hangingPunct="1"/>
            <a:r>
              <a:rPr lang="en-US" i="1" smtClean="0"/>
              <a:t>Unit 5: Ecology and Evolution</a:t>
            </a:r>
          </a:p>
        </p:txBody>
      </p:sp>
      <p:sp>
        <p:nvSpPr>
          <p:cNvPr id="165892" name="Rectangle 3"/>
          <p:cNvSpPr>
            <a:spLocks noGrp="1" noChangeArrowheads="1"/>
          </p:cNvSpPr>
          <p:nvPr>
            <p:ph type="subTitle" idx="1"/>
          </p:nvPr>
        </p:nvSpPr>
        <p:spPr/>
        <p:txBody>
          <a:bodyPr/>
          <a:lstStyle/>
          <a:p>
            <a:pPr algn="l" eaLnBrk="1" hangingPunct="1">
              <a:lnSpc>
                <a:spcPct val="90000"/>
              </a:lnSpc>
            </a:pPr>
            <a:r>
              <a:rPr lang="en-US" sz="4000" smtClean="0"/>
              <a:t>Lesson 5.2 The Greenhouse Effect.</a:t>
            </a:r>
            <a:endParaRPr lang="en-US" smtClean="0"/>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2F1E6745-D2E7-4703-8E4D-DB446D81C151}" type="slidenum">
              <a:rPr lang="en-US"/>
              <a:pPr>
                <a:defRPr/>
              </a:pPr>
              <a:t>161</a:t>
            </a:fld>
            <a:endParaRPr lang="en-US"/>
          </a:p>
        </p:txBody>
      </p:sp>
      <p:sp>
        <p:nvSpPr>
          <p:cNvPr id="166915" name="Rectangle 2"/>
          <p:cNvSpPr>
            <a:spLocks noGrp="1" noChangeArrowheads="1"/>
          </p:cNvSpPr>
          <p:nvPr>
            <p:ph type="title"/>
          </p:nvPr>
        </p:nvSpPr>
        <p:spPr/>
        <p:txBody>
          <a:bodyPr/>
          <a:lstStyle/>
          <a:p>
            <a:pPr eaLnBrk="1" hangingPunct="1"/>
            <a:r>
              <a:rPr lang="en-US" sz="2800" smtClean="0"/>
              <a:t>5.2.1 Draw and label a diagram of the carbon cycle to show the processes involved.</a:t>
            </a:r>
          </a:p>
        </p:txBody>
      </p:sp>
      <p:pic>
        <p:nvPicPr>
          <p:cNvPr id="166916" name="Picture 5" descr="Image:Carbon cycle diagram.jpg">
            <a:hlinkClick r:id="rId2"/>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2057400" y="1752600"/>
            <a:ext cx="5943600" cy="458946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pPr>
              <a:defRPr/>
            </a:pPr>
            <a:fld id="{FE50DEFF-934A-446E-8A40-B2517546EBCE}" type="slidenum">
              <a:rPr lang="en-US"/>
              <a:pPr>
                <a:defRPr/>
              </a:pPr>
              <a:t>162</a:t>
            </a:fld>
            <a:endParaRPr lang="en-US"/>
          </a:p>
        </p:txBody>
      </p:sp>
      <p:sp>
        <p:nvSpPr>
          <p:cNvPr id="167939" name="Rectangle 2"/>
          <p:cNvSpPr>
            <a:spLocks noGrp="1" noChangeArrowheads="1"/>
          </p:cNvSpPr>
          <p:nvPr>
            <p:ph type="title"/>
          </p:nvPr>
        </p:nvSpPr>
        <p:spPr/>
        <p:txBody>
          <a:bodyPr/>
          <a:lstStyle/>
          <a:p>
            <a:pPr eaLnBrk="1" hangingPunct="1"/>
            <a:r>
              <a:rPr lang="en-US" sz="2800" smtClean="0"/>
              <a:t>5.2.2 Analyze the changes in concentration of atmospheric carbon dioxide using historical records.</a:t>
            </a:r>
          </a:p>
        </p:txBody>
      </p:sp>
      <p:pic>
        <p:nvPicPr>
          <p:cNvPr id="167940" name="Picture 5" descr="Image:Mauna Loa Carbon Dioxide.png">
            <a:hlinkClick r:id="rId2"/>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489075" y="1600200"/>
            <a:ext cx="6621463" cy="45307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7941" name="Text Box 7"/>
          <p:cNvSpPr txBox="1">
            <a:spLocks noChangeArrowheads="1"/>
          </p:cNvSpPr>
          <p:nvPr/>
        </p:nvSpPr>
        <p:spPr bwMode="auto">
          <a:xfrm>
            <a:off x="2133600" y="6324600"/>
            <a:ext cx="3962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t>Courtesy of Global Warming Art</a:t>
            </a:r>
          </a:p>
        </p:txBody>
      </p:sp>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pPr>
              <a:defRPr/>
            </a:pPr>
            <a:fld id="{D4DC1526-8AEF-44A2-984E-D4C56434B4EE}" type="slidenum">
              <a:rPr lang="en-US"/>
              <a:pPr>
                <a:defRPr/>
              </a:pPr>
              <a:t>163</a:t>
            </a:fld>
            <a:endParaRPr lang="en-US"/>
          </a:p>
        </p:txBody>
      </p:sp>
      <p:sp>
        <p:nvSpPr>
          <p:cNvPr id="168963" name="Rectangle 2"/>
          <p:cNvSpPr>
            <a:spLocks noGrp="1" noChangeArrowheads="1"/>
          </p:cNvSpPr>
          <p:nvPr>
            <p:ph type="title"/>
          </p:nvPr>
        </p:nvSpPr>
        <p:spPr>
          <a:xfrm>
            <a:off x="914400" y="277813"/>
            <a:ext cx="8077200" cy="1143000"/>
          </a:xfrm>
        </p:spPr>
        <p:txBody>
          <a:bodyPr/>
          <a:lstStyle/>
          <a:p>
            <a:pPr eaLnBrk="1" hangingPunct="1"/>
            <a:r>
              <a:rPr lang="en-US" sz="2400" smtClean="0"/>
              <a:t>5.2.3 Explain the relationship between rises in concentrations of atmospheric carbon dioxide, methane and oxides of nitrogen and the enhanced green house effect.</a:t>
            </a:r>
          </a:p>
        </p:txBody>
      </p:sp>
      <p:pic>
        <p:nvPicPr>
          <p:cNvPr id="168964" name="Picture 5" descr="Image:Atmospheric Absorption Bands.png">
            <a:hlinkClick r:id="rId2"/>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3886200" y="1828800"/>
            <a:ext cx="4968875" cy="3500438"/>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8965" name="Rectangle 7"/>
          <p:cNvSpPr>
            <a:spLocks noGrp="1" noChangeArrowheads="1"/>
          </p:cNvSpPr>
          <p:nvPr>
            <p:ph type="body" idx="4294967295"/>
          </p:nvPr>
        </p:nvSpPr>
        <p:spPr>
          <a:xfrm>
            <a:off x="685800" y="1600200"/>
            <a:ext cx="2895600" cy="4191000"/>
          </a:xfrm>
        </p:spPr>
        <p:txBody>
          <a:bodyPr/>
          <a:lstStyle/>
          <a:p>
            <a:pPr eaLnBrk="1" hangingPunct="1"/>
            <a:r>
              <a:rPr lang="en-US" sz="1800" smtClean="0"/>
              <a:t>Greenhouse gases help retain atmospheric heat generated from solar radiation. As man made behaviors (deforestation, burning of fossil fuels) increase greenhouse gas levels, the warming effect is amplified beyond what occurs in the natural cycle.</a:t>
            </a:r>
          </a:p>
        </p:txBody>
      </p:sp>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0"/>
          </p:nvPr>
        </p:nvSpPr>
        <p:spPr/>
        <p:txBody>
          <a:bodyPr/>
          <a:lstStyle/>
          <a:p>
            <a:pPr>
              <a:defRPr/>
            </a:pPr>
            <a:fld id="{A2157F34-BD01-435A-9528-3F9FB7F3818A}" type="slidenum">
              <a:rPr lang="en-US"/>
              <a:pPr>
                <a:defRPr/>
              </a:pPr>
              <a:t>164</a:t>
            </a:fld>
            <a:endParaRPr lang="en-US"/>
          </a:p>
        </p:txBody>
      </p:sp>
      <p:sp>
        <p:nvSpPr>
          <p:cNvPr id="169987" name="Rectangle 2"/>
          <p:cNvSpPr>
            <a:spLocks noGrp="1" noChangeArrowheads="1"/>
          </p:cNvSpPr>
          <p:nvPr>
            <p:ph type="title"/>
          </p:nvPr>
        </p:nvSpPr>
        <p:spPr/>
        <p:txBody>
          <a:bodyPr/>
          <a:lstStyle/>
          <a:p>
            <a:pPr eaLnBrk="1" hangingPunct="1"/>
            <a:r>
              <a:rPr lang="en-US" sz="3200" smtClean="0"/>
              <a:t>5.2.4 Outline the Precautionary Principle</a:t>
            </a:r>
          </a:p>
        </p:txBody>
      </p:sp>
      <p:sp>
        <p:nvSpPr>
          <p:cNvPr id="169988" name="Rectangle 3"/>
          <p:cNvSpPr>
            <a:spLocks noGrp="1" noChangeArrowheads="1"/>
          </p:cNvSpPr>
          <p:nvPr>
            <p:ph type="body" idx="1"/>
          </p:nvPr>
        </p:nvSpPr>
        <p:spPr>
          <a:xfrm>
            <a:off x="914400" y="1600200"/>
            <a:ext cx="4114800" cy="4495800"/>
          </a:xfrm>
        </p:spPr>
        <p:txBody>
          <a:bodyPr/>
          <a:lstStyle/>
          <a:p>
            <a:pPr eaLnBrk="1" hangingPunct="1">
              <a:lnSpc>
                <a:spcPct val="90000"/>
              </a:lnSpc>
            </a:pPr>
            <a:r>
              <a:rPr lang="en-US" sz="2400" smtClean="0"/>
              <a:t>If an action is potentially catastrophic, the burden of proof falls upon the advocates of such action to prove that the catastrophe won’t occur before such action is implemented. </a:t>
            </a:r>
          </a:p>
          <a:p>
            <a:pPr eaLnBrk="1" hangingPunct="1">
              <a:lnSpc>
                <a:spcPct val="90000"/>
              </a:lnSpc>
              <a:buFont typeface="Wingdings" pitchFamily="2" charset="2"/>
              <a:buNone/>
            </a:pPr>
            <a:endParaRPr lang="en-US" sz="2400" smtClean="0"/>
          </a:p>
        </p:txBody>
      </p:sp>
      <p:pic>
        <p:nvPicPr>
          <p:cNvPr id="169989" name="Picture 5" descr="Image:Bangladesh Sea Level Risks.pn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1524000"/>
            <a:ext cx="4133850" cy="475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9990" name="Text Box 6"/>
          <p:cNvSpPr txBox="1">
            <a:spLocks noChangeArrowheads="1"/>
          </p:cNvSpPr>
          <p:nvPr/>
        </p:nvSpPr>
        <p:spPr bwMode="auto">
          <a:xfrm>
            <a:off x="5029200" y="6324600"/>
            <a:ext cx="3505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a:p>
        </p:txBody>
      </p:sp>
      <p:sp>
        <p:nvSpPr>
          <p:cNvPr id="169991" name="Text Box 8"/>
          <p:cNvSpPr txBox="1">
            <a:spLocks noChangeArrowheads="1"/>
          </p:cNvSpPr>
          <p:nvPr/>
        </p:nvSpPr>
        <p:spPr bwMode="auto">
          <a:xfrm>
            <a:off x="5029200" y="6324600"/>
            <a:ext cx="3505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t>Courtesy of Global Warming Art</a:t>
            </a:r>
          </a:p>
        </p:txBody>
      </p:sp>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7DF239D0-23D4-476E-BCBC-D26D7030C38A}" type="slidenum">
              <a:rPr lang="en-US"/>
              <a:pPr>
                <a:defRPr/>
              </a:pPr>
              <a:t>165</a:t>
            </a:fld>
            <a:endParaRPr lang="en-US"/>
          </a:p>
        </p:txBody>
      </p:sp>
      <p:sp>
        <p:nvSpPr>
          <p:cNvPr id="171011" name="Rectangle 2"/>
          <p:cNvSpPr>
            <a:spLocks noGrp="1" noChangeArrowheads="1"/>
          </p:cNvSpPr>
          <p:nvPr>
            <p:ph type="title"/>
          </p:nvPr>
        </p:nvSpPr>
        <p:spPr/>
        <p:txBody>
          <a:bodyPr/>
          <a:lstStyle/>
          <a:p>
            <a:pPr eaLnBrk="1" hangingPunct="1"/>
            <a:r>
              <a:rPr lang="en-US" sz="2400" smtClean="0"/>
              <a:t>5.2.5 Evaluate the precautionary principle as a justification for strong action in response to threats posed by the enhanced greenhouse effect.</a:t>
            </a:r>
          </a:p>
        </p:txBody>
      </p:sp>
      <p:sp>
        <p:nvSpPr>
          <p:cNvPr id="171012" name="Rectangle 3"/>
          <p:cNvSpPr>
            <a:spLocks noGrp="1" noChangeArrowheads="1"/>
          </p:cNvSpPr>
          <p:nvPr>
            <p:ph type="body" sz="half" idx="1"/>
          </p:nvPr>
        </p:nvSpPr>
        <p:spPr/>
        <p:txBody>
          <a:bodyPr/>
          <a:lstStyle/>
          <a:p>
            <a:pPr eaLnBrk="1" hangingPunct="1"/>
            <a:r>
              <a:rPr lang="en-US" sz="2400" smtClean="0"/>
              <a:t>Consider whether the economic harm of measures taken now to limit global warming could be balanced against the potentially much greater harm for future generations of taking no action now?</a:t>
            </a:r>
          </a:p>
          <a:p>
            <a:pPr eaLnBrk="1" hangingPunct="1"/>
            <a:r>
              <a:rPr lang="en-US" sz="2400" smtClean="0"/>
              <a:t>What are your thoughts?</a:t>
            </a:r>
          </a:p>
          <a:p>
            <a:pPr eaLnBrk="1" hangingPunct="1">
              <a:buFont typeface="Wingdings" pitchFamily="2" charset="2"/>
              <a:buNone/>
            </a:pPr>
            <a:endParaRPr lang="en-US" sz="2400" smtClean="0"/>
          </a:p>
        </p:txBody>
      </p:sp>
      <p:pic>
        <p:nvPicPr>
          <p:cNvPr id="171013" name="Picture 5" descr="Image:Blue Marble.jpg">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876800" y="1752600"/>
            <a:ext cx="3657600" cy="36576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pPr>
              <a:defRPr/>
            </a:pPr>
            <a:fld id="{28B503C2-FDA5-41EE-96FE-31577EFC7E36}" type="slidenum">
              <a:rPr lang="en-US"/>
              <a:pPr>
                <a:defRPr/>
              </a:pPr>
              <a:t>166</a:t>
            </a:fld>
            <a:endParaRPr lang="en-US"/>
          </a:p>
        </p:txBody>
      </p:sp>
      <p:sp>
        <p:nvSpPr>
          <p:cNvPr id="172035" name="Rectangle 2"/>
          <p:cNvSpPr>
            <a:spLocks noGrp="1" noChangeArrowheads="1"/>
          </p:cNvSpPr>
          <p:nvPr>
            <p:ph type="title"/>
          </p:nvPr>
        </p:nvSpPr>
        <p:spPr/>
        <p:txBody>
          <a:bodyPr/>
          <a:lstStyle/>
          <a:p>
            <a:pPr eaLnBrk="1" hangingPunct="1"/>
            <a:r>
              <a:rPr lang="en-US" sz="2800" smtClean="0"/>
              <a:t>5.2.6 Outline the consequences of a global temperature rise on arctic ecosystems.</a:t>
            </a:r>
          </a:p>
        </p:txBody>
      </p:sp>
      <p:pic>
        <p:nvPicPr>
          <p:cNvPr id="172036" name="Picture 5" descr="Image:Arctica surface.jpg">
            <a:hlinkClick r:id="rId2"/>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5029200" y="1676400"/>
            <a:ext cx="3721100" cy="35782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72037" name="Rectangle 7"/>
          <p:cNvSpPr>
            <a:spLocks noGrp="1" noChangeArrowheads="1"/>
          </p:cNvSpPr>
          <p:nvPr>
            <p:ph type="body" idx="4294967295"/>
          </p:nvPr>
        </p:nvSpPr>
        <p:spPr>
          <a:xfrm>
            <a:off x="914400" y="1600200"/>
            <a:ext cx="3962400" cy="4572000"/>
          </a:xfrm>
        </p:spPr>
        <p:txBody>
          <a:bodyPr/>
          <a:lstStyle/>
          <a:p>
            <a:pPr eaLnBrk="1" hangingPunct="1"/>
            <a:r>
              <a:rPr lang="en-US" sz="2400" smtClean="0"/>
              <a:t>Melting of ice shelves, resulting in a global rise in sea level</a:t>
            </a:r>
          </a:p>
          <a:p>
            <a:pPr eaLnBrk="1" hangingPunct="1"/>
            <a:r>
              <a:rPr lang="en-US" sz="2400" smtClean="0"/>
              <a:t>Disruption arctic food chains with potential species extinction.</a:t>
            </a:r>
          </a:p>
          <a:p>
            <a:pPr eaLnBrk="1" hangingPunct="1"/>
            <a:r>
              <a:rPr lang="en-US" sz="2400" smtClean="0"/>
              <a:t>Release of carbon from organic matter in previously frozen soil. </a:t>
            </a:r>
          </a:p>
        </p:txBody>
      </p:sp>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5"/>
          <p:cNvSpPr>
            <a:spLocks noGrp="1" noChangeArrowheads="1"/>
          </p:cNvSpPr>
          <p:nvPr>
            <p:ph type="sldNum" sz="quarter" idx="10"/>
          </p:nvPr>
        </p:nvSpPr>
        <p:spPr/>
        <p:txBody>
          <a:bodyPr/>
          <a:lstStyle/>
          <a:p>
            <a:pPr>
              <a:defRPr/>
            </a:pPr>
            <a:fld id="{FFBC03AB-5ECF-405E-9F4C-E708C0CA35C4}" type="slidenum">
              <a:rPr lang="en-US"/>
              <a:pPr>
                <a:defRPr/>
              </a:pPr>
              <a:t>167</a:t>
            </a:fld>
            <a:endParaRPr lang="en-US"/>
          </a:p>
        </p:txBody>
      </p:sp>
      <p:sp>
        <p:nvSpPr>
          <p:cNvPr id="173059" name="Rectangle 2"/>
          <p:cNvSpPr>
            <a:spLocks noGrp="1" noChangeArrowheads="1"/>
          </p:cNvSpPr>
          <p:nvPr>
            <p:ph type="ctrTitle"/>
          </p:nvPr>
        </p:nvSpPr>
        <p:spPr>
          <a:xfrm>
            <a:off x="1828800" y="1143000"/>
            <a:ext cx="7315200" cy="2209800"/>
          </a:xfrm>
        </p:spPr>
        <p:txBody>
          <a:bodyPr/>
          <a:lstStyle/>
          <a:p>
            <a:pPr eaLnBrk="1" hangingPunct="1"/>
            <a:r>
              <a:rPr lang="en-US" i="1" smtClean="0"/>
              <a:t>Unit 5: Ecology and Evolution</a:t>
            </a:r>
            <a:r>
              <a:rPr lang="en-US" sz="4800" smtClean="0"/>
              <a:t> </a:t>
            </a:r>
          </a:p>
        </p:txBody>
      </p:sp>
      <p:sp>
        <p:nvSpPr>
          <p:cNvPr id="173060" name="Rectangle 3"/>
          <p:cNvSpPr>
            <a:spLocks noGrp="1" noChangeArrowheads="1"/>
          </p:cNvSpPr>
          <p:nvPr>
            <p:ph type="subTitle" idx="1"/>
          </p:nvPr>
        </p:nvSpPr>
        <p:spPr/>
        <p:txBody>
          <a:bodyPr/>
          <a:lstStyle/>
          <a:p>
            <a:pPr algn="l" eaLnBrk="1" hangingPunct="1">
              <a:lnSpc>
                <a:spcPct val="90000"/>
              </a:lnSpc>
            </a:pPr>
            <a:r>
              <a:rPr lang="en-US" sz="4000" smtClean="0"/>
              <a:t>Lesson 5.3 Populations</a:t>
            </a:r>
          </a:p>
        </p:txBody>
      </p:sp>
    </p:spTree>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pPr>
              <a:defRPr/>
            </a:pPr>
            <a:fld id="{02D557D7-AEF2-4831-A283-788C541EB485}" type="slidenum">
              <a:rPr lang="en-US"/>
              <a:pPr>
                <a:defRPr/>
              </a:pPr>
              <a:t>168</a:t>
            </a:fld>
            <a:endParaRPr lang="en-US"/>
          </a:p>
        </p:txBody>
      </p:sp>
      <p:sp>
        <p:nvSpPr>
          <p:cNvPr id="174083" name="Rectangle 2"/>
          <p:cNvSpPr>
            <a:spLocks noGrp="1" noChangeArrowheads="1"/>
          </p:cNvSpPr>
          <p:nvPr>
            <p:ph type="title"/>
          </p:nvPr>
        </p:nvSpPr>
        <p:spPr>
          <a:xfrm>
            <a:off x="914400" y="0"/>
            <a:ext cx="7772400" cy="1524000"/>
          </a:xfrm>
        </p:spPr>
        <p:txBody>
          <a:bodyPr/>
          <a:lstStyle/>
          <a:p>
            <a:pPr eaLnBrk="1" hangingPunct="1"/>
            <a:r>
              <a:rPr lang="en-US" sz="3200" smtClean="0"/>
              <a:t>5.3.1 Outline how a population size can be affected by natality, immigration, </a:t>
            </a:r>
            <a:br>
              <a:rPr lang="en-US" sz="3200" smtClean="0"/>
            </a:br>
            <a:r>
              <a:rPr lang="en-US" sz="3200" smtClean="0"/>
              <a:t>mortality a</a:t>
            </a:r>
            <a:r>
              <a:rPr lang="en-US" sz="2800" smtClean="0"/>
              <a:t>nd emigration.</a:t>
            </a:r>
          </a:p>
        </p:txBody>
      </p:sp>
      <p:sp>
        <p:nvSpPr>
          <p:cNvPr id="174084" name="Rectangle 3"/>
          <p:cNvSpPr>
            <a:spLocks noGrp="1" noChangeArrowheads="1"/>
          </p:cNvSpPr>
          <p:nvPr>
            <p:ph type="body" idx="4294967295"/>
          </p:nvPr>
        </p:nvSpPr>
        <p:spPr/>
        <p:txBody>
          <a:bodyPr/>
          <a:lstStyle/>
          <a:p>
            <a:pPr lvl="1" eaLnBrk="1" hangingPunct="1">
              <a:spcBef>
                <a:spcPct val="0"/>
              </a:spcBef>
              <a:buClrTx/>
              <a:buSzTx/>
              <a:buFontTx/>
              <a:buNone/>
            </a:pPr>
            <a:r>
              <a:rPr lang="en-US" sz="2400" u="sng" smtClean="0"/>
              <a:t>Natality-</a:t>
            </a:r>
            <a:r>
              <a:rPr lang="en-US" sz="2400" smtClean="0"/>
              <a:t> birth rate.</a:t>
            </a:r>
          </a:p>
          <a:p>
            <a:pPr lvl="1" eaLnBrk="1" hangingPunct="1">
              <a:spcBef>
                <a:spcPct val="0"/>
              </a:spcBef>
              <a:buClrTx/>
              <a:buSzTx/>
              <a:buFontTx/>
              <a:buNone/>
            </a:pPr>
            <a:r>
              <a:rPr lang="en-US" sz="2400" u="sng" smtClean="0"/>
              <a:t>Mortality-</a:t>
            </a:r>
            <a:r>
              <a:rPr lang="en-US" sz="2400" smtClean="0"/>
              <a:t> death rate.</a:t>
            </a:r>
          </a:p>
          <a:p>
            <a:pPr lvl="1" eaLnBrk="1" hangingPunct="1">
              <a:spcBef>
                <a:spcPct val="0"/>
              </a:spcBef>
              <a:buClrTx/>
              <a:buSzTx/>
              <a:buFontTx/>
              <a:buNone/>
            </a:pPr>
            <a:r>
              <a:rPr lang="en-US" sz="2400" u="sng" smtClean="0"/>
              <a:t>Immigration-</a:t>
            </a:r>
            <a:r>
              <a:rPr lang="en-US" sz="2400" smtClean="0"/>
              <a:t> # members moving in.</a:t>
            </a:r>
          </a:p>
          <a:p>
            <a:pPr lvl="1" eaLnBrk="1" hangingPunct="1">
              <a:spcBef>
                <a:spcPct val="0"/>
              </a:spcBef>
              <a:buClrTx/>
              <a:buSzTx/>
              <a:buFontTx/>
              <a:buNone/>
            </a:pPr>
            <a:r>
              <a:rPr lang="en-US" sz="2400" u="sng" smtClean="0"/>
              <a:t>Emigration-</a:t>
            </a:r>
            <a:r>
              <a:rPr lang="en-US" sz="2400" smtClean="0"/>
              <a:t> # members moving out.</a:t>
            </a:r>
          </a:p>
          <a:p>
            <a:pPr lvl="1" eaLnBrk="1" hangingPunct="1">
              <a:spcBef>
                <a:spcPct val="0"/>
              </a:spcBef>
              <a:buClrTx/>
              <a:buSzTx/>
              <a:buFontTx/>
              <a:buNone/>
            </a:pPr>
            <a:endParaRPr lang="en-US" sz="2400" smtClean="0"/>
          </a:p>
          <a:p>
            <a:pPr lvl="1" eaLnBrk="1" hangingPunct="1">
              <a:spcBef>
                <a:spcPct val="0"/>
              </a:spcBef>
              <a:buClrTx/>
              <a:buSzTx/>
              <a:buFontTx/>
              <a:buNone/>
            </a:pPr>
            <a:r>
              <a:rPr lang="en-US" sz="2400" u="sng" smtClean="0"/>
              <a:t>Population change</a:t>
            </a:r>
            <a:r>
              <a:rPr lang="en-US" sz="2400" smtClean="0"/>
              <a:t> = </a:t>
            </a:r>
          </a:p>
          <a:p>
            <a:pPr lvl="1" eaLnBrk="1" hangingPunct="1">
              <a:spcBef>
                <a:spcPct val="0"/>
              </a:spcBef>
              <a:buClrTx/>
              <a:buSzTx/>
              <a:buFontTx/>
              <a:buNone/>
            </a:pPr>
            <a:r>
              <a:rPr lang="en-US" sz="2400" smtClean="0"/>
              <a:t>(natality + immigration) – (mortality + emigration)</a:t>
            </a:r>
          </a:p>
          <a:p>
            <a:pPr eaLnBrk="1" hangingPunct="1"/>
            <a:endParaRPr lang="en-US" sz="3200" smtClean="0"/>
          </a:p>
        </p:txBody>
      </p:sp>
      <p:pic>
        <p:nvPicPr>
          <p:cNvPr id="174085" name="Picture 4" descr="Pronghorn-Herd(2)_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066800" y="4267200"/>
            <a:ext cx="6916738" cy="2286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290EE5A3-0809-47F6-A85D-22590A0DFDE5}" type="slidenum">
              <a:rPr lang="en-US"/>
              <a:pPr>
                <a:defRPr/>
              </a:pPr>
              <a:t>169</a:t>
            </a:fld>
            <a:endParaRPr lang="en-US"/>
          </a:p>
        </p:txBody>
      </p:sp>
      <p:sp>
        <p:nvSpPr>
          <p:cNvPr id="175107" name="Rectangle 2"/>
          <p:cNvSpPr>
            <a:spLocks noGrp="1" noChangeArrowheads="1"/>
          </p:cNvSpPr>
          <p:nvPr>
            <p:ph type="title"/>
          </p:nvPr>
        </p:nvSpPr>
        <p:spPr/>
        <p:txBody>
          <a:bodyPr/>
          <a:lstStyle/>
          <a:p>
            <a:pPr eaLnBrk="1" hangingPunct="1"/>
            <a:r>
              <a:rPr lang="en-US" sz="3200" smtClean="0"/>
              <a:t>5.3.2 Draw and label a graph showing the sigmoid (S-shaped) population growth curve.</a:t>
            </a:r>
          </a:p>
        </p:txBody>
      </p:sp>
      <p:pic>
        <p:nvPicPr>
          <p:cNvPr id="175108" name="Picture 3" descr="growth_curve"/>
          <p:cNvPicPr>
            <a:picLocks noGrp="1" noChangeAspect="1" noChangeArrowheads="1"/>
          </p:cNvPicPr>
          <p:nvPr>
            <p:ph idx="1"/>
          </p:nvPr>
        </p:nvPicPr>
        <p:blipFill>
          <a:blip r:embed="rId2">
            <a:lum contrast="6000"/>
            <a:extLst>
              <a:ext uri="{28A0092B-C50C-407E-A947-70E740481C1C}">
                <a14:useLocalDpi xmlns:a14="http://schemas.microsoft.com/office/drawing/2010/main" val="0"/>
              </a:ext>
            </a:extLst>
          </a:blip>
          <a:srcRect/>
          <a:stretch>
            <a:fillRect/>
          </a:stretch>
        </p:blipFill>
        <p:spPr>
          <a:xfrm>
            <a:off x="2590800" y="2286000"/>
            <a:ext cx="4343400" cy="36195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0"/>
          </p:nvPr>
        </p:nvSpPr>
        <p:spPr/>
        <p:txBody>
          <a:bodyPr/>
          <a:lstStyle/>
          <a:p>
            <a:pPr>
              <a:defRPr/>
            </a:pPr>
            <a:fld id="{F8FD56F5-4EA4-44CC-B83E-8A3708357B85}" type="slidenum">
              <a:rPr lang="en-US"/>
              <a:pPr>
                <a:defRPr/>
              </a:pPr>
              <a:t>17</a:t>
            </a:fld>
            <a:endParaRPr lang="en-US"/>
          </a:p>
        </p:txBody>
      </p:sp>
      <p:sp>
        <p:nvSpPr>
          <p:cNvPr id="19459" name="Rectangle 2"/>
          <p:cNvSpPr>
            <a:spLocks noGrp="1" noChangeArrowheads="1"/>
          </p:cNvSpPr>
          <p:nvPr>
            <p:ph type="title"/>
          </p:nvPr>
        </p:nvSpPr>
        <p:spPr/>
        <p:txBody>
          <a:bodyPr/>
          <a:lstStyle/>
          <a:p>
            <a:pPr eaLnBrk="1" hangingPunct="1"/>
            <a:r>
              <a:rPr lang="en-US" sz="3200" smtClean="0"/>
              <a:t>2.1.8 Explain how cells in multicellular organisms differentiate.</a:t>
            </a:r>
          </a:p>
        </p:txBody>
      </p:sp>
      <p:sp>
        <p:nvSpPr>
          <p:cNvPr id="19460" name="Rectangle 3"/>
          <p:cNvSpPr>
            <a:spLocks noGrp="1" noChangeArrowheads="1"/>
          </p:cNvSpPr>
          <p:nvPr>
            <p:ph type="body" sz="half" idx="1"/>
          </p:nvPr>
        </p:nvSpPr>
        <p:spPr>
          <a:xfrm>
            <a:off x="533400" y="1600200"/>
            <a:ext cx="2971800" cy="4953000"/>
          </a:xfrm>
        </p:spPr>
        <p:txBody>
          <a:bodyPr/>
          <a:lstStyle/>
          <a:p>
            <a:pPr eaLnBrk="1" hangingPunct="1"/>
            <a:r>
              <a:rPr lang="en-US" sz="2400" smtClean="0"/>
              <a:t>Cells can differentiate from each other by selectively turning genes on and off. </a:t>
            </a:r>
          </a:p>
          <a:p>
            <a:pPr eaLnBrk="1" hangingPunct="1"/>
            <a:endParaRPr lang="en-US" sz="2400" smtClean="0"/>
          </a:p>
          <a:p>
            <a:pPr eaLnBrk="1" hangingPunct="1"/>
            <a:r>
              <a:rPr lang="en-US" sz="2400" smtClean="0"/>
              <a:t>Each type of cell switches on those genes specific to it’s particular role in the body.</a:t>
            </a:r>
          </a:p>
        </p:txBody>
      </p:sp>
      <p:pic>
        <p:nvPicPr>
          <p:cNvPr id="19461" name="Picture 13" descr="Cell_differentiation"/>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3597275" y="1490663"/>
            <a:ext cx="5105400" cy="4795837"/>
          </a:xfr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A08B7A63-9C2A-4352-B807-099C14F219B8}" type="slidenum">
              <a:rPr lang="en-US"/>
              <a:pPr>
                <a:defRPr/>
              </a:pPr>
              <a:t>170</a:t>
            </a:fld>
            <a:endParaRPr lang="en-US"/>
          </a:p>
        </p:txBody>
      </p:sp>
      <p:sp>
        <p:nvSpPr>
          <p:cNvPr id="176131" name="Rectangle 2"/>
          <p:cNvSpPr>
            <a:spLocks noGrp="1" noChangeArrowheads="1"/>
          </p:cNvSpPr>
          <p:nvPr>
            <p:ph type="title"/>
          </p:nvPr>
        </p:nvSpPr>
        <p:spPr>
          <a:xfrm>
            <a:off x="914400" y="0"/>
            <a:ext cx="7772400" cy="1420813"/>
          </a:xfrm>
        </p:spPr>
        <p:txBody>
          <a:bodyPr/>
          <a:lstStyle/>
          <a:p>
            <a:pPr eaLnBrk="1" hangingPunct="1"/>
            <a:r>
              <a:rPr lang="en-US" sz="3200" smtClean="0"/>
              <a:t>5.3.3 Explain reasons for the exponential growth phase, the plateau phase and the transitional phase between the two.</a:t>
            </a:r>
          </a:p>
        </p:txBody>
      </p:sp>
      <p:sp>
        <p:nvSpPr>
          <p:cNvPr id="176132" name="Rectangle 3"/>
          <p:cNvSpPr>
            <a:spLocks noGrp="1" noChangeArrowheads="1"/>
          </p:cNvSpPr>
          <p:nvPr>
            <p:ph type="body" sz="half" idx="1"/>
          </p:nvPr>
        </p:nvSpPr>
        <p:spPr>
          <a:xfrm>
            <a:off x="533400" y="1600200"/>
            <a:ext cx="4191000" cy="4530725"/>
          </a:xfrm>
        </p:spPr>
        <p:txBody>
          <a:bodyPr/>
          <a:lstStyle/>
          <a:p>
            <a:pPr eaLnBrk="1" hangingPunct="1"/>
            <a:r>
              <a:rPr lang="en-US" sz="2400" u="sng" smtClean="0"/>
              <a:t>Exponential growth phase-</a:t>
            </a:r>
            <a:r>
              <a:rPr lang="en-US" sz="2400" smtClean="0"/>
              <a:t> initially, when population sizes are small, there are little to no limiting factors.</a:t>
            </a:r>
          </a:p>
          <a:p>
            <a:pPr eaLnBrk="1" hangingPunct="1"/>
            <a:r>
              <a:rPr lang="en-US" sz="2400" u="sng" smtClean="0"/>
              <a:t>Transitional phase-</a:t>
            </a:r>
            <a:r>
              <a:rPr lang="en-US" sz="2400" smtClean="0"/>
              <a:t> as population size increases, competition for resources becomes more prominent, and the growth rate slows</a:t>
            </a:r>
          </a:p>
          <a:p>
            <a:pPr eaLnBrk="1" hangingPunct="1"/>
            <a:r>
              <a:rPr lang="en-US" sz="2400" u="sng" smtClean="0"/>
              <a:t>Plateau phase-</a:t>
            </a:r>
            <a:r>
              <a:rPr lang="en-US" sz="2400" smtClean="0"/>
              <a:t> the population is near or at carrying capacity.</a:t>
            </a:r>
          </a:p>
        </p:txBody>
      </p:sp>
      <p:pic>
        <p:nvPicPr>
          <p:cNvPr id="176133" name="Picture 4" descr="Logistic_curve"/>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800600" y="2286000"/>
            <a:ext cx="3810000" cy="3224213"/>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F9C59A05-474A-417F-9851-1462680850B9}" type="slidenum">
              <a:rPr lang="en-US"/>
              <a:pPr>
                <a:defRPr/>
              </a:pPr>
              <a:t>171</a:t>
            </a:fld>
            <a:endParaRPr lang="en-US"/>
          </a:p>
        </p:txBody>
      </p:sp>
      <p:sp>
        <p:nvSpPr>
          <p:cNvPr id="177155" name="Rectangle 2"/>
          <p:cNvSpPr>
            <a:spLocks noGrp="1" noChangeArrowheads="1"/>
          </p:cNvSpPr>
          <p:nvPr>
            <p:ph type="title"/>
          </p:nvPr>
        </p:nvSpPr>
        <p:spPr/>
        <p:txBody>
          <a:bodyPr/>
          <a:lstStyle/>
          <a:p>
            <a:pPr eaLnBrk="1" hangingPunct="1"/>
            <a:r>
              <a:rPr lang="en-US" sz="3200" smtClean="0"/>
              <a:t>5.3.4 List three factors which set limits to population increase.</a:t>
            </a:r>
          </a:p>
        </p:txBody>
      </p:sp>
      <p:sp>
        <p:nvSpPr>
          <p:cNvPr id="177156" name="Rectangle 3"/>
          <p:cNvSpPr>
            <a:spLocks noGrp="1" noChangeArrowheads="1"/>
          </p:cNvSpPr>
          <p:nvPr>
            <p:ph type="body" sz="half" idx="1"/>
          </p:nvPr>
        </p:nvSpPr>
        <p:spPr>
          <a:xfrm>
            <a:off x="914400" y="1600200"/>
            <a:ext cx="3429000" cy="4419600"/>
          </a:xfrm>
        </p:spPr>
        <p:txBody>
          <a:bodyPr/>
          <a:lstStyle/>
          <a:p>
            <a:pPr eaLnBrk="1" hangingPunct="1"/>
            <a:r>
              <a:rPr lang="en-US" sz="2400" u="sng" smtClean="0"/>
              <a:t>Density Dependant:</a:t>
            </a:r>
          </a:p>
          <a:p>
            <a:pPr lvl="1" eaLnBrk="1" hangingPunct="1"/>
            <a:r>
              <a:rPr lang="en-US" sz="2200" smtClean="0"/>
              <a:t>Food</a:t>
            </a:r>
          </a:p>
          <a:p>
            <a:pPr lvl="1" eaLnBrk="1" hangingPunct="1"/>
            <a:r>
              <a:rPr lang="en-US" sz="2200" smtClean="0"/>
              <a:t>Territory</a:t>
            </a:r>
          </a:p>
          <a:p>
            <a:pPr eaLnBrk="1" hangingPunct="1"/>
            <a:endParaRPr lang="en-US" sz="2400" smtClean="0"/>
          </a:p>
          <a:p>
            <a:pPr eaLnBrk="1" hangingPunct="1"/>
            <a:r>
              <a:rPr lang="en-US" sz="2400" u="sng" smtClean="0"/>
              <a:t>Density Independent:</a:t>
            </a:r>
          </a:p>
          <a:p>
            <a:pPr lvl="1" eaLnBrk="1" hangingPunct="1"/>
            <a:r>
              <a:rPr lang="en-US" sz="2200" smtClean="0"/>
              <a:t>Natural Disasters (flood, avalanche, earthquake, etc.) </a:t>
            </a:r>
          </a:p>
        </p:txBody>
      </p:sp>
      <p:pic>
        <p:nvPicPr>
          <p:cNvPr id="177157" name="Picture 4" descr="Katrina1545zC-050828-1kg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2362200"/>
            <a:ext cx="4038600" cy="2522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5"/>
          <p:cNvSpPr>
            <a:spLocks noGrp="1" noChangeArrowheads="1"/>
          </p:cNvSpPr>
          <p:nvPr>
            <p:ph type="sldNum" sz="quarter" idx="10"/>
          </p:nvPr>
        </p:nvSpPr>
        <p:spPr/>
        <p:txBody>
          <a:bodyPr/>
          <a:lstStyle/>
          <a:p>
            <a:pPr>
              <a:defRPr/>
            </a:pPr>
            <a:fld id="{435C0730-0C3F-47E1-9FDC-B7EF0F2D4774}" type="slidenum">
              <a:rPr lang="en-US"/>
              <a:pPr>
                <a:defRPr/>
              </a:pPr>
              <a:t>172</a:t>
            </a:fld>
            <a:endParaRPr lang="en-US"/>
          </a:p>
        </p:txBody>
      </p:sp>
      <p:sp>
        <p:nvSpPr>
          <p:cNvPr id="178179" name="Rectangle 2"/>
          <p:cNvSpPr>
            <a:spLocks noGrp="1" noChangeArrowheads="1"/>
          </p:cNvSpPr>
          <p:nvPr>
            <p:ph type="ctrTitle"/>
          </p:nvPr>
        </p:nvSpPr>
        <p:spPr>
          <a:xfrm>
            <a:off x="1828800" y="1143000"/>
            <a:ext cx="7315200" cy="2209800"/>
          </a:xfrm>
        </p:spPr>
        <p:txBody>
          <a:bodyPr/>
          <a:lstStyle/>
          <a:p>
            <a:pPr eaLnBrk="1" hangingPunct="1"/>
            <a:r>
              <a:rPr lang="en-US" i="1" smtClean="0"/>
              <a:t>Unit 5: Ecology and Evolution</a:t>
            </a:r>
            <a:r>
              <a:rPr lang="en-US" sz="4800" smtClean="0"/>
              <a:t> </a:t>
            </a:r>
          </a:p>
        </p:txBody>
      </p:sp>
      <p:sp>
        <p:nvSpPr>
          <p:cNvPr id="178180" name="Rectangle 3"/>
          <p:cNvSpPr>
            <a:spLocks noGrp="1" noChangeArrowheads="1"/>
          </p:cNvSpPr>
          <p:nvPr>
            <p:ph type="subTitle" idx="1"/>
          </p:nvPr>
        </p:nvSpPr>
        <p:spPr/>
        <p:txBody>
          <a:bodyPr/>
          <a:lstStyle/>
          <a:p>
            <a:pPr algn="l" eaLnBrk="1" hangingPunct="1">
              <a:lnSpc>
                <a:spcPct val="90000"/>
              </a:lnSpc>
            </a:pPr>
            <a:r>
              <a:rPr lang="en-US" sz="4000" smtClean="0"/>
              <a:t>Lesson 5.4 Evolution</a:t>
            </a:r>
          </a:p>
        </p:txBody>
      </p:sp>
    </p:spTree>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pPr>
              <a:defRPr/>
            </a:pPr>
            <a:fld id="{5B775A23-83F5-4AB5-8891-A6A14E79129E}" type="slidenum">
              <a:rPr lang="en-US"/>
              <a:pPr>
                <a:defRPr/>
              </a:pPr>
              <a:t>173</a:t>
            </a:fld>
            <a:endParaRPr lang="en-US"/>
          </a:p>
        </p:txBody>
      </p:sp>
      <p:sp>
        <p:nvSpPr>
          <p:cNvPr id="179203" name="Rectangle 2"/>
          <p:cNvSpPr>
            <a:spLocks noGrp="1" noChangeArrowheads="1"/>
          </p:cNvSpPr>
          <p:nvPr>
            <p:ph type="title"/>
          </p:nvPr>
        </p:nvSpPr>
        <p:spPr/>
        <p:txBody>
          <a:bodyPr/>
          <a:lstStyle/>
          <a:p>
            <a:pPr eaLnBrk="1" hangingPunct="1"/>
            <a:r>
              <a:rPr lang="en-US" smtClean="0"/>
              <a:t>5.4.1 Define </a:t>
            </a:r>
            <a:r>
              <a:rPr lang="en-US" i="1" smtClean="0"/>
              <a:t>evolution</a:t>
            </a:r>
            <a:r>
              <a:rPr lang="en-US" smtClean="0"/>
              <a:t>.</a:t>
            </a:r>
          </a:p>
        </p:txBody>
      </p:sp>
      <p:sp>
        <p:nvSpPr>
          <p:cNvPr id="179204" name="Rectangle 3"/>
          <p:cNvSpPr>
            <a:spLocks noGrp="1" noChangeArrowheads="1"/>
          </p:cNvSpPr>
          <p:nvPr>
            <p:ph type="body" idx="4294967295"/>
          </p:nvPr>
        </p:nvSpPr>
        <p:spPr>
          <a:xfrm>
            <a:off x="914400" y="1600200"/>
            <a:ext cx="7848600" cy="1295400"/>
          </a:xfrm>
        </p:spPr>
        <p:txBody>
          <a:bodyPr/>
          <a:lstStyle/>
          <a:p>
            <a:pPr eaLnBrk="1" hangingPunct="1"/>
            <a:r>
              <a:rPr lang="en-US" u="sng" smtClean="0"/>
              <a:t>Evolution-</a:t>
            </a:r>
            <a:r>
              <a:rPr lang="en-US" smtClean="0"/>
              <a:t> the process of cumulative change in the heritable characteristics of a population.</a:t>
            </a:r>
          </a:p>
        </p:txBody>
      </p:sp>
      <p:pic>
        <p:nvPicPr>
          <p:cNvPr id="179205" name="Picture 4" descr="800px-PhylogeneticTree">
            <a:hlinkClick r:id="rId2"/>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752600" y="2667000"/>
            <a:ext cx="5943600" cy="3932238"/>
          </a:xfrm>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pPr>
              <a:defRPr/>
            </a:pPr>
            <a:fld id="{1085E320-F414-43E4-9169-C16D4DFB2127}" type="slidenum">
              <a:rPr lang="en-US"/>
              <a:pPr>
                <a:defRPr/>
              </a:pPr>
              <a:t>174</a:t>
            </a:fld>
            <a:endParaRPr lang="en-US"/>
          </a:p>
        </p:txBody>
      </p:sp>
      <p:sp>
        <p:nvSpPr>
          <p:cNvPr id="180227" name="Rectangle 2"/>
          <p:cNvSpPr>
            <a:spLocks noGrp="1" noChangeArrowheads="1"/>
          </p:cNvSpPr>
          <p:nvPr>
            <p:ph type="title"/>
          </p:nvPr>
        </p:nvSpPr>
        <p:spPr/>
        <p:txBody>
          <a:bodyPr/>
          <a:lstStyle/>
          <a:p>
            <a:pPr eaLnBrk="1" hangingPunct="1"/>
            <a:r>
              <a:rPr lang="en-US" sz="2800" smtClean="0"/>
              <a:t>5.4.2a Outline the evidence for evolution provided by the fossil record, selective breeding of domesticated animals, and homologous structures.</a:t>
            </a:r>
          </a:p>
        </p:txBody>
      </p:sp>
      <p:pic>
        <p:nvPicPr>
          <p:cNvPr id="180228" name="Picture 5" descr="Image:Priscacara-liops.jpg">
            <a:hlinkClick r:id="rId2"/>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4419600" y="2057400"/>
            <a:ext cx="4298950" cy="281305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80229" name="Rectangle 7"/>
          <p:cNvSpPr>
            <a:spLocks noGrp="1" noChangeArrowheads="1"/>
          </p:cNvSpPr>
          <p:nvPr>
            <p:ph type="body" idx="4294967295"/>
          </p:nvPr>
        </p:nvSpPr>
        <p:spPr>
          <a:xfrm>
            <a:off x="914400" y="1600200"/>
            <a:ext cx="3352800" cy="4876800"/>
          </a:xfrm>
        </p:spPr>
        <p:txBody>
          <a:bodyPr/>
          <a:lstStyle/>
          <a:p>
            <a:pPr eaLnBrk="1" hangingPunct="1">
              <a:lnSpc>
                <a:spcPct val="90000"/>
              </a:lnSpc>
            </a:pPr>
            <a:r>
              <a:rPr lang="en-US" sz="2400" smtClean="0"/>
              <a:t>Fossils are remains or traces of living organisms. Fossils are often found in rock layers which can be dated using radiometric dating techniques.</a:t>
            </a:r>
          </a:p>
          <a:p>
            <a:pPr eaLnBrk="1" hangingPunct="1">
              <a:lnSpc>
                <a:spcPct val="90000"/>
              </a:lnSpc>
            </a:pPr>
            <a:r>
              <a:rPr lang="en-US" sz="2400" smtClean="0"/>
              <a:t>Placing fossils in a relative time sequence help give scientists insight into the evolution of the phylogenetic tree.</a:t>
            </a:r>
          </a:p>
        </p:txBody>
      </p:sp>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pPr>
              <a:defRPr/>
            </a:pPr>
            <a:fld id="{82BA9446-95CF-4810-880A-5D15C07431E2}" type="slidenum">
              <a:rPr lang="en-US"/>
              <a:pPr>
                <a:defRPr/>
              </a:pPr>
              <a:t>175</a:t>
            </a:fld>
            <a:endParaRPr lang="en-US"/>
          </a:p>
        </p:txBody>
      </p:sp>
      <p:sp>
        <p:nvSpPr>
          <p:cNvPr id="181251" name="Rectangle 4"/>
          <p:cNvSpPr>
            <a:spLocks noGrp="1" noChangeArrowheads="1"/>
          </p:cNvSpPr>
          <p:nvPr>
            <p:ph type="title"/>
          </p:nvPr>
        </p:nvSpPr>
        <p:spPr>
          <a:noFill/>
        </p:spPr>
        <p:txBody>
          <a:bodyPr/>
          <a:lstStyle/>
          <a:p>
            <a:pPr eaLnBrk="1" hangingPunct="1"/>
            <a:r>
              <a:rPr lang="en-US" sz="2800" smtClean="0"/>
              <a:t>5.4.2b Outline the evidence for evolution provided by the fossil record, selective breeding of domesticated animals, and homologous structures.</a:t>
            </a:r>
          </a:p>
        </p:txBody>
      </p:sp>
      <p:pic>
        <p:nvPicPr>
          <p:cNvPr id="181252" name="Picture 6" descr="Image:Broncovddoberwache1.jpg">
            <a:hlinkClick r:id="rId2"/>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4724400" y="2743200"/>
            <a:ext cx="3810000" cy="30099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81253" name="Rectangle 8"/>
          <p:cNvSpPr>
            <a:spLocks noGrp="1" noChangeArrowheads="1"/>
          </p:cNvSpPr>
          <p:nvPr>
            <p:ph type="body" idx="4294967295"/>
          </p:nvPr>
        </p:nvSpPr>
        <p:spPr>
          <a:xfrm>
            <a:off x="914400" y="1600200"/>
            <a:ext cx="3581400" cy="4191000"/>
          </a:xfrm>
        </p:spPr>
        <p:txBody>
          <a:bodyPr/>
          <a:lstStyle/>
          <a:p>
            <a:pPr eaLnBrk="1" hangingPunct="1"/>
            <a:r>
              <a:rPr lang="en-US" sz="2400" smtClean="0"/>
              <a:t>For centuries, humans have been selectively breeding dogs for purposes of increasing work output and for show.</a:t>
            </a:r>
          </a:p>
        </p:txBody>
      </p:sp>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21F2B631-DAB4-4099-B380-1493894C7AD8}" type="slidenum">
              <a:rPr lang="en-US"/>
              <a:pPr>
                <a:defRPr/>
              </a:pPr>
              <a:t>176</a:t>
            </a:fld>
            <a:endParaRPr lang="en-US"/>
          </a:p>
        </p:txBody>
      </p:sp>
      <p:sp>
        <p:nvSpPr>
          <p:cNvPr id="182275" name="Rectangle 4"/>
          <p:cNvSpPr>
            <a:spLocks noGrp="1" noChangeArrowheads="1"/>
          </p:cNvSpPr>
          <p:nvPr>
            <p:ph type="title"/>
          </p:nvPr>
        </p:nvSpPr>
        <p:spPr>
          <a:noFill/>
        </p:spPr>
        <p:txBody>
          <a:bodyPr/>
          <a:lstStyle/>
          <a:p>
            <a:pPr eaLnBrk="1" hangingPunct="1"/>
            <a:r>
              <a:rPr lang="en-US" sz="2800" smtClean="0"/>
              <a:t>5.4.2c Outline the evidence for evolution provided by the fossil record, selective breeding of domesticated animals, and homologous structures.</a:t>
            </a:r>
          </a:p>
        </p:txBody>
      </p:sp>
      <p:sp>
        <p:nvSpPr>
          <p:cNvPr id="182276" name="Rectangle 3"/>
          <p:cNvSpPr>
            <a:spLocks noGrp="1" noChangeArrowheads="1"/>
          </p:cNvSpPr>
          <p:nvPr>
            <p:ph type="body" sz="half" idx="1"/>
          </p:nvPr>
        </p:nvSpPr>
        <p:spPr>
          <a:xfrm>
            <a:off x="914400" y="1905000"/>
            <a:ext cx="3810000" cy="4225925"/>
          </a:xfrm>
        </p:spPr>
        <p:txBody>
          <a:bodyPr/>
          <a:lstStyle/>
          <a:p>
            <a:pPr eaLnBrk="1" hangingPunct="1"/>
            <a:r>
              <a:rPr lang="en-US" sz="2000" smtClean="0"/>
              <a:t>Homologous structures across species lines are indicative of a previous common ancestor.</a:t>
            </a:r>
          </a:p>
        </p:txBody>
      </p:sp>
      <p:pic>
        <p:nvPicPr>
          <p:cNvPr id="182277" name="Picture 5" descr="genera14"/>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876800" y="1970088"/>
            <a:ext cx="3810000" cy="379095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017A4EA8-7C9E-4AF1-A410-AE70A6A9893C}" type="slidenum">
              <a:rPr lang="en-US"/>
              <a:pPr>
                <a:defRPr/>
              </a:pPr>
              <a:t>177</a:t>
            </a:fld>
            <a:endParaRPr lang="en-US"/>
          </a:p>
        </p:txBody>
      </p:sp>
      <p:sp>
        <p:nvSpPr>
          <p:cNvPr id="183299" name="Rectangle 2"/>
          <p:cNvSpPr>
            <a:spLocks noGrp="1" noChangeArrowheads="1"/>
          </p:cNvSpPr>
          <p:nvPr>
            <p:ph type="title"/>
          </p:nvPr>
        </p:nvSpPr>
        <p:spPr>
          <a:xfrm>
            <a:off x="914400" y="0"/>
            <a:ext cx="7772400" cy="1524000"/>
          </a:xfrm>
        </p:spPr>
        <p:txBody>
          <a:bodyPr/>
          <a:lstStyle/>
          <a:p>
            <a:pPr eaLnBrk="1" hangingPunct="1"/>
            <a:r>
              <a:rPr lang="en-US" sz="2800" smtClean="0"/>
              <a:t>5.4.3 State that populations tend to produce more offspring than the environment can support.</a:t>
            </a:r>
          </a:p>
        </p:txBody>
      </p:sp>
      <p:pic>
        <p:nvPicPr>
          <p:cNvPr id="183300" name="Picture 3" descr="windy_whatsup"/>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990600" y="1624013"/>
            <a:ext cx="7620000" cy="44831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pPr>
              <a:defRPr/>
            </a:pPr>
            <a:fld id="{0B8724B8-6F8B-4C9F-ACE4-C089E53B0FB5}" type="slidenum">
              <a:rPr lang="en-US"/>
              <a:pPr>
                <a:defRPr/>
              </a:pPr>
              <a:t>178</a:t>
            </a:fld>
            <a:endParaRPr lang="en-US"/>
          </a:p>
        </p:txBody>
      </p:sp>
      <p:sp>
        <p:nvSpPr>
          <p:cNvPr id="184323" name="Rectangle 2"/>
          <p:cNvSpPr>
            <a:spLocks noGrp="1" noChangeArrowheads="1"/>
          </p:cNvSpPr>
          <p:nvPr>
            <p:ph type="title"/>
          </p:nvPr>
        </p:nvSpPr>
        <p:spPr>
          <a:xfrm>
            <a:off x="914400" y="0"/>
            <a:ext cx="7772400" cy="1447800"/>
          </a:xfrm>
        </p:spPr>
        <p:txBody>
          <a:bodyPr/>
          <a:lstStyle/>
          <a:p>
            <a:pPr eaLnBrk="1" hangingPunct="1"/>
            <a:r>
              <a:rPr lang="en-US" sz="2800" smtClean="0"/>
              <a:t>5.4.4 Explain that the consequence of the potential overproduction of offspring is a </a:t>
            </a:r>
            <a:br>
              <a:rPr lang="en-US" sz="2800" smtClean="0"/>
            </a:br>
            <a:r>
              <a:rPr lang="en-US" sz="2800" smtClean="0"/>
              <a:t>struggle for survival.</a:t>
            </a:r>
          </a:p>
        </p:txBody>
      </p:sp>
      <p:pic>
        <p:nvPicPr>
          <p:cNvPr id="184324" name="Picture 3" descr="814-katmai-fight"/>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286000" y="2667000"/>
            <a:ext cx="5257800" cy="3789363"/>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84325" name="Rectangle 4"/>
          <p:cNvSpPr>
            <a:spLocks noGrp="1" noChangeArrowheads="1"/>
          </p:cNvSpPr>
          <p:nvPr>
            <p:ph type="body" idx="4294967295"/>
          </p:nvPr>
        </p:nvSpPr>
        <p:spPr/>
        <p:txBody>
          <a:bodyPr/>
          <a:lstStyle/>
          <a:p>
            <a:pPr eaLnBrk="1" hangingPunct="1"/>
            <a:r>
              <a:rPr lang="en-US" sz="2400" smtClean="0"/>
              <a:t>Overproduction in a population makes resources more scarce, spurning competition for survival.</a:t>
            </a:r>
          </a:p>
        </p:txBody>
      </p:sp>
    </p:spTree>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C06000C7-1621-4A4C-87DB-64D8312E9A2B}" type="slidenum">
              <a:rPr lang="en-US"/>
              <a:pPr>
                <a:defRPr/>
              </a:pPr>
              <a:t>179</a:t>
            </a:fld>
            <a:endParaRPr lang="en-US"/>
          </a:p>
        </p:txBody>
      </p:sp>
      <p:sp>
        <p:nvSpPr>
          <p:cNvPr id="185347" name="Rectangle 2"/>
          <p:cNvSpPr>
            <a:spLocks noGrp="1" noChangeArrowheads="1"/>
          </p:cNvSpPr>
          <p:nvPr>
            <p:ph type="title"/>
          </p:nvPr>
        </p:nvSpPr>
        <p:spPr/>
        <p:txBody>
          <a:bodyPr/>
          <a:lstStyle/>
          <a:p>
            <a:pPr eaLnBrk="1" hangingPunct="1"/>
            <a:r>
              <a:rPr lang="en-US" sz="3200" smtClean="0"/>
              <a:t>5.4.5 State that the members of a species show variation.</a:t>
            </a:r>
          </a:p>
        </p:txBody>
      </p:sp>
      <p:pic>
        <p:nvPicPr>
          <p:cNvPr id="185348" name="Picture 3" descr="puppy%20litte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371600" y="1905000"/>
            <a:ext cx="6391275" cy="4248150"/>
          </a:xfrm>
          <a:ln>
            <a:solidFill>
              <a:schemeClr val="tx1"/>
            </a:solid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0"/>
          </p:nvPr>
        </p:nvSpPr>
        <p:spPr/>
        <p:txBody>
          <a:bodyPr/>
          <a:lstStyle/>
          <a:p>
            <a:pPr>
              <a:defRPr/>
            </a:pPr>
            <a:fld id="{5745CFBD-704B-4874-8F8C-34DE6FB3F3EC}" type="slidenum">
              <a:rPr lang="en-US"/>
              <a:pPr>
                <a:defRPr/>
              </a:pPr>
              <a:t>18</a:t>
            </a:fld>
            <a:endParaRPr lang="en-US"/>
          </a:p>
        </p:txBody>
      </p:sp>
      <p:sp>
        <p:nvSpPr>
          <p:cNvPr id="20483" name="Rectangle 2"/>
          <p:cNvSpPr>
            <a:spLocks noGrp="1" noChangeArrowheads="1"/>
          </p:cNvSpPr>
          <p:nvPr>
            <p:ph type="title"/>
          </p:nvPr>
        </p:nvSpPr>
        <p:spPr/>
        <p:txBody>
          <a:bodyPr/>
          <a:lstStyle/>
          <a:p>
            <a:pPr eaLnBrk="1" hangingPunct="1"/>
            <a:r>
              <a:rPr lang="en-US" sz="2800" smtClean="0"/>
              <a:t>2.1.9 State that stem cells retain the capacity to divide and have the ability to differentiate along different pathways.</a:t>
            </a:r>
          </a:p>
        </p:txBody>
      </p:sp>
      <p:sp>
        <p:nvSpPr>
          <p:cNvPr id="20484" name="Rectangle 3"/>
          <p:cNvSpPr>
            <a:spLocks noGrp="1" noChangeArrowheads="1"/>
          </p:cNvSpPr>
          <p:nvPr>
            <p:ph type="body" idx="1"/>
          </p:nvPr>
        </p:nvSpPr>
        <p:spPr/>
        <p:txBody>
          <a:bodyPr/>
          <a:lstStyle/>
          <a:p>
            <a:pPr eaLnBrk="1" hangingPunct="1"/>
            <a:endParaRPr lang="en-US" smtClean="0"/>
          </a:p>
        </p:txBody>
      </p:sp>
      <p:pic>
        <p:nvPicPr>
          <p:cNvPr id="20485" name="Picture 5" descr="Image:Mouse embryonic stem cells.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7400" y="1676400"/>
            <a:ext cx="4724400" cy="399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6" name="Text Box 6"/>
          <p:cNvSpPr txBox="1">
            <a:spLocks noChangeArrowheads="1"/>
          </p:cNvSpPr>
          <p:nvPr/>
        </p:nvSpPr>
        <p:spPr bwMode="auto">
          <a:xfrm>
            <a:off x="1752600" y="6019800"/>
            <a:ext cx="56388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t>Mouse embryonic stem cells with a fluorescent marker.</a:t>
            </a:r>
          </a:p>
        </p:txBody>
      </p:sp>
    </p:spTree>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57E71FFA-BF8E-4227-A4C2-91BABE506A6A}" type="slidenum">
              <a:rPr lang="en-US"/>
              <a:pPr>
                <a:defRPr/>
              </a:pPr>
              <a:t>180</a:t>
            </a:fld>
            <a:endParaRPr lang="en-US"/>
          </a:p>
        </p:txBody>
      </p:sp>
      <p:sp>
        <p:nvSpPr>
          <p:cNvPr id="186371" name="Rectangle 2"/>
          <p:cNvSpPr>
            <a:spLocks noGrp="1" noChangeArrowheads="1"/>
          </p:cNvSpPr>
          <p:nvPr>
            <p:ph type="title"/>
          </p:nvPr>
        </p:nvSpPr>
        <p:spPr/>
        <p:txBody>
          <a:bodyPr/>
          <a:lstStyle/>
          <a:p>
            <a:pPr eaLnBrk="1" hangingPunct="1"/>
            <a:r>
              <a:rPr lang="en-US" sz="3200" smtClean="0"/>
              <a:t>5.4.6 Explain how sexual reproduction promotes variation in a species.</a:t>
            </a:r>
          </a:p>
        </p:txBody>
      </p:sp>
      <p:sp>
        <p:nvSpPr>
          <p:cNvPr id="186372" name="Rectangle 3"/>
          <p:cNvSpPr>
            <a:spLocks noGrp="1" noChangeArrowheads="1"/>
          </p:cNvSpPr>
          <p:nvPr>
            <p:ph type="body" sz="half" idx="1"/>
          </p:nvPr>
        </p:nvSpPr>
        <p:spPr>
          <a:xfrm>
            <a:off x="914400" y="1676400"/>
            <a:ext cx="3810000" cy="4454525"/>
          </a:xfrm>
        </p:spPr>
        <p:txBody>
          <a:bodyPr/>
          <a:lstStyle/>
          <a:p>
            <a:pPr eaLnBrk="1" hangingPunct="1">
              <a:lnSpc>
                <a:spcPct val="90000"/>
              </a:lnSpc>
            </a:pPr>
            <a:r>
              <a:rPr lang="en-US" sz="2400" u="sng" smtClean="0"/>
              <a:t>Meiosis-</a:t>
            </a:r>
            <a:r>
              <a:rPr lang="en-US" sz="2400" smtClean="0"/>
              <a:t> </a:t>
            </a:r>
          </a:p>
          <a:p>
            <a:pPr lvl="1" eaLnBrk="1" hangingPunct="1">
              <a:lnSpc>
                <a:spcPct val="90000"/>
              </a:lnSpc>
            </a:pPr>
            <a:r>
              <a:rPr lang="en-US" sz="2200" smtClean="0"/>
              <a:t>1)Law of independent assortment. </a:t>
            </a:r>
          </a:p>
          <a:p>
            <a:pPr lvl="1" eaLnBrk="1" hangingPunct="1">
              <a:lnSpc>
                <a:spcPct val="90000"/>
              </a:lnSpc>
            </a:pPr>
            <a:r>
              <a:rPr lang="en-US" sz="2200" smtClean="0"/>
              <a:t>2) Crossing over.</a:t>
            </a:r>
          </a:p>
          <a:p>
            <a:pPr lvl="1" eaLnBrk="1" hangingPunct="1">
              <a:lnSpc>
                <a:spcPct val="90000"/>
              </a:lnSpc>
              <a:buFont typeface="Wingdings" pitchFamily="2" charset="2"/>
              <a:buNone/>
            </a:pPr>
            <a:endParaRPr lang="en-US" sz="2200" smtClean="0"/>
          </a:p>
          <a:p>
            <a:pPr eaLnBrk="1" hangingPunct="1">
              <a:lnSpc>
                <a:spcPct val="90000"/>
              </a:lnSpc>
            </a:pPr>
            <a:r>
              <a:rPr lang="en-US" sz="2400" u="sng" smtClean="0"/>
              <a:t>Fertilization-</a:t>
            </a:r>
            <a:r>
              <a:rPr lang="en-US" sz="2400" smtClean="0"/>
              <a:t> </a:t>
            </a:r>
            <a:r>
              <a:rPr lang="en-US" sz="2200" smtClean="0"/>
              <a:t>any individual sperm has the potential to combine with an egg. </a:t>
            </a:r>
          </a:p>
          <a:p>
            <a:pPr eaLnBrk="1" hangingPunct="1">
              <a:lnSpc>
                <a:spcPct val="90000"/>
              </a:lnSpc>
              <a:buFont typeface="Wingdings" pitchFamily="2" charset="2"/>
              <a:buNone/>
            </a:pPr>
            <a:endParaRPr lang="en-US" sz="2200" smtClean="0"/>
          </a:p>
          <a:p>
            <a:pPr eaLnBrk="1" hangingPunct="1">
              <a:lnSpc>
                <a:spcPct val="90000"/>
              </a:lnSpc>
            </a:pPr>
            <a:r>
              <a:rPr lang="en-US" sz="2200" smtClean="0"/>
              <a:t>Meiosis and Fertilization increase genetic variety.</a:t>
            </a:r>
          </a:p>
        </p:txBody>
      </p:sp>
      <p:pic>
        <p:nvPicPr>
          <p:cNvPr id="186373" name="Picture 4" descr="Morgan_crossover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2209800"/>
            <a:ext cx="4191000" cy="32480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4C8C34A7-67BD-423F-89E2-63A06784B253}" type="slidenum">
              <a:rPr lang="en-US"/>
              <a:pPr>
                <a:defRPr/>
              </a:pPr>
              <a:t>181</a:t>
            </a:fld>
            <a:endParaRPr lang="en-US"/>
          </a:p>
        </p:txBody>
      </p:sp>
      <p:sp>
        <p:nvSpPr>
          <p:cNvPr id="187395" name="Rectangle 2"/>
          <p:cNvSpPr>
            <a:spLocks noGrp="1" noChangeArrowheads="1"/>
          </p:cNvSpPr>
          <p:nvPr>
            <p:ph type="title"/>
          </p:nvPr>
        </p:nvSpPr>
        <p:spPr/>
        <p:txBody>
          <a:bodyPr/>
          <a:lstStyle/>
          <a:p>
            <a:pPr eaLnBrk="1" hangingPunct="1">
              <a:lnSpc>
                <a:spcPct val="90000"/>
              </a:lnSpc>
            </a:pPr>
            <a:r>
              <a:rPr lang="en-US" sz="2800" smtClean="0"/>
              <a:t>5.4.7 Explain how natural selection leads to evolution.</a:t>
            </a:r>
          </a:p>
        </p:txBody>
      </p:sp>
      <p:sp>
        <p:nvSpPr>
          <p:cNvPr id="187396" name="Rectangle 3"/>
          <p:cNvSpPr>
            <a:spLocks noGrp="1" noChangeArrowheads="1"/>
          </p:cNvSpPr>
          <p:nvPr>
            <p:ph type="body" sz="half" idx="1"/>
          </p:nvPr>
        </p:nvSpPr>
        <p:spPr/>
        <p:txBody>
          <a:bodyPr/>
          <a:lstStyle/>
          <a:p>
            <a:pPr eaLnBrk="1" hangingPunct="1"/>
            <a:r>
              <a:rPr lang="en-US" sz="2400" smtClean="0"/>
              <a:t>The struggle for survival favors individuals whose qualities make them better adapted to their environment. These individuals produce more offspring, and over time the complexion of a population will shift.</a:t>
            </a:r>
          </a:p>
        </p:txBody>
      </p:sp>
      <p:pic>
        <p:nvPicPr>
          <p:cNvPr id="187397" name="Picture 4" descr="448px-Giraffe_standing">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086350" y="1600200"/>
            <a:ext cx="3389313" cy="45307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F2AEDB76-DDA1-4412-9F65-3C10EE0C42C8}" type="slidenum">
              <a:rPr lang="en-US"/>
              <a:pPr>
                <a:defRPr/>
              </a:pPr>
              <a:t>182</a:t>
            </a:fld>
            <a:endParaRPr lang="en-US"/>
          </a:p>
        </p:txBody>
      </p:sp>
      <p:sp>
        <p:nvSpPr>
          <p:cNvPr id="188419" name="Rectangle 2"/>
          <p:cNvSpPr>
            <a:spLocks noGrp="1" noChangeArrowheads="1"/>
          </p:cNvSpPr>
          <p:nvPr>
            <p:ph type="title"/>
          </p:nvPr>
        </p:nvSpPr>
        <p:spPr/>
        <p:txBody>
          <a:bodyPr/>
          <a:lstStyle/>
          <a:p>
            <a:pPr eaLnBrk="1" hangingPunct="1">
              <a:lnSpc>
                <a:spcPct val="90000"/>
              </a:lnSpc>
            </a:pPr>
            <a:r>
              <a:rPr lang="en-US" sz="3200" smtClean="0"/>
              <a:t>5.4.8 Explain two examples of evolution in response to environmental change.</a:t>
            </a:r>
          </a:p>
        </p:txBody>
      </p:sp>
      <p:sp>
        <p:nvSpPr>
          <p:cNvPr id="188420" name="Rectangle 3"/>
          <p:cNvSpPr>
            <a:spLocks noGrp="1" noChangeArrowheads="1"/>
          </p:cNvSpPr>
          <p:nvPr>
            <p:ph type="body" sz="half" idx="1"/>
          </p:nvPr>
        </p:nvSpPr>
        <p:spPr>
          <a:xfrm>
            <a:off x="914400" y="1600200"/>
            <a:ext cx="4114800" cy="4800600"/>
          </a:xfrm>
        </p:spPr>
        <p:txBody>
          <a:bodyPr/>
          <a:lstStyle/>
          <a:p>
            <a:pPr eaLnBrk="1" hangingPunct="1">
              <a:lnSpc>
                <a:spcPct val="90000"/>
              </a:lnSpc>
            </a:pPr>
            <a:r>
              <a:rPr lang="en-US" sz="2400" smtClean="0"/>
              <a:t>1) </a:t>
            </a:r>
            <a:r>
              <a:rPr lang="en-US" sz="2400" u="sng" smtClean="0"/>
              <a:t>Antibiotic resistance to bacteria-</a:t>
            </a:r>
            <a:r>
              <a:rPr lang="en-US" sz="2400" smtClean="0"/>
              <a:t> the rapid rate at which bacteria reproduce accelerate their resistance to antibiotics.</a:t>
            </a:r>
          </a:p>
          <a:p>
            <a:pPr eaLnBrk="1" hangingPunct="1">
              <a:lnSpc>
                <a:spcPct val="90000"/>
              </a:lnSpc>
            </a:pPr>
            <a:r>
              <a:rPr lang="en-US" sz="2400" smtClean="0"/>
              <a:t>2) </a:t>
            </a:r>
            <a:r>
              <a:rPr lang="en-US" sz="2400" u="sng" smtClean="0"/>
              <a:t>Peppered moth-</a:t>
            </a:r>
            <a:r>
              <a:rPr lang="en-US" sz="2400" smtClean="0"/>
              <a:t> as the barks of trees became darker from industrial pollution, natural selection favored darker moths, which blended into the bark and were harder for predators to spot.</a:t>
            </a:r>
          </a:p>
        </p:txBody>
      </p:sp>
      <p:pic>
        <p:nvPicPr>
          <p:cNvPr id="188421" name="Picture 4" descr="moth_fig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715000" y="1524000"/>
            <a:ext cx="2571750" cy="5130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5"/>
          <p:cNvSpPr>
            <a:spLocks noGrp="1" noChangeArrowheads="1"/>
          </p:cNvSpPr>
          <p:nvPr>
            <p:ph type="sldNum" sz="quarter" idx="10"/>
          </p:nvPr>
        </p:nvSpPr>
        <p:spPr/>
        <p:txBody>
          <a:bodyPr/>
          <a:lstStyle/>
          <a:p>
            <a:pPr>
              <a:defRPr/>
            </a:pPr>
            <a:fld id="{49995D72-984C-42C9-8BE7-74B196444133}" type="slidenum">
              <a:rPr lang="en-US"/>
              <a:pPr>
                <a:defRPr/>
              </a:pPr>
              <a:t>183</a:t>
            </a:fld>
            <a:endParaRPr lang="en-US"/>
          </a:p>
        </p:txBody>
      </p:sp>
      <p:sp>
        <p:nvSpPr>
          <p:cNvPr id="189443" name="Rectangle 2"/>
          <p:cNvSpPr>
            <a:spLocks noGrp="1" noChangeArrowheads="1"/>
          </p:cNvSpPr>
          <p:nvPr>
            <p:ph type="ctrTitle"/>
          </p:nvPr>
        </p:nvSpPr>
        <p:spPr>
          <a:xfrm>
            <a:off x="1828800" y="1143000"/>
            <a:ext cx="7315200" cy="2209800"/>
          </a:xfrm>
        </p:spPr>
        <p:txBody>
          <a:bodyPr/>
          <a:lstStyle/>
          <a:p>
            <a:pPr eaLnBrk="1" hangingPunct="1"/>
            <a:r>
              <a:rPr lang="en-US" i="1" smtClean="0"/>
              <a:t>Unit 5: Ecology and Evolution</a:t>
            </a:r>
            <a:r>
              <a:rPr lang="en-US" sz="4800" smtClean="0"/>
              <a:t> </a:t>
            </a:r>
          </a:p>
        </p:txBody>
      </p:sp>
      <p:sp>
        <p:nvSpPr>
          <p:cNvPr id="189444" name="Rectangle 3"/>
          <p:cNvSpPr>
            <a:spLocks noGrp="1" noChangeArrowheads="1"/>
          </p:cNvSpPr>
          <p:nvPr>
            <p:ph type="subTitle" idx="1"/>
          </p:nvPr>
        </p:nvSpPr>
        <p:spPr/>
        <p:txBody>
          <a:bodyPr/>
          <a:lstStyle/>
          <a:p>
            <a:pPr algn="l" eaLnBrk="1" hangingPunct="1">
              <a:lnSpc>
                <a:spcPct val="90000"/>
              </a:lnSpc>
            </a:pPr>
            <a:r>
              <a:rPr lang="en-US" sz="4000" smtClean="0"/>
              <a:t>Lesson 5.5 Classification</a:t>
            </a:r>
          </a:p>
          <a:p>
            <a:pPr marL="457200" lvl="1" indent="0" algn="ctr" eaLnBrk="1" hangingPunct="1">
              <a:lnSpc>
                <a:spcPct val="90000"/>
              </a:lnSpc>
              <a:buFont typeface="Wingdings" pitchFamily="2" charset="2"/>
              <a:buNone/>
            </a:pPr>
            <a:endParaRPr lang="en-US" smtClean="0"/>
          </a:p>
        </p:txBody>
      </p:sp>
    </p:spTree>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33C7D73C-A971-48B6-81C6-A091EDBC651B}" type="slidenum">
              <a:rPr lang="en-US"/>
              <a:pPr>
                <a:defRPr/>
              </a:pPr>
              <a:t>184</a:t>
            </a:fld>
            <a:endParaRPr lang="en-US"/>
          </a:p>
        </p:txBody>
      </p:sp>
      <p:sp>
        <p:nvSpPr>
          <p:cNvPr id="190467" name="Rectangle 2"/>
          <p:cNvSpPr>
            <a:spLocks noGrp="1" noChangeArrowheads="1"/>
          </p:cNvSpPr>
          <p:nvPr>
            <p:ph type="title"/>
          </p:nvPr>
        </p:nvSpPr>
        <p:spPr/>
        <p:txBody>
          <a:bodyPr/>
          <a:lstStyle/>
          <a:p>
            <a:pPr eaLnBrk="1" hangingPunct="1"/>
            <a:r>
              <a:rPr lang="en-US" sz="3200" smtClean="0"/>
              <a:t>5.5.1 Outline the binomial system of nomenclature.</a:t>
            </a:r>
          </a:p>
        </p:txBody>
      </p:sp>
      <p:sp>
        <p:nvSpPr>
          <p:cNvPr id="190468" name="Rectangle 3"/>
          <p:cNvSpPr>
            <a:spLocks noGrp="1" noChangeArrowheads="1"/>
          </p:cNvSpPr>
          <p:nvPr>
            <p:ph type="body" sz="half" idx="1"/>
          </p:nvPr>
        </p:nvSpPr>
        <p:spPr>
          <a:xfrm>
            <a:off x="914400" y="1600200"/>
            <a:ext cx="4495800" cy="5029200"/>
          </a:xfrm>
        </p:spPr>
        <p:txBody>
          <a:bodyPr/>
          <a:lstStyle/>
          <a:p>
            <a:pPr eaLnBrk="1" hangingPunct="1">
              <a:lnSpc>
                <a:spcPct val="90000"/>
              </a:lnSpc>
            </a:pPr>
            <a:r>
              <a:rPr lang="en-US" sz="2400" u="sng" smtClean="0"/>
              <a:t>Binomial nomenclature-</a:t>
            </a:r>
            <a:r>
              <a:rPr lang="en-US" sz="2400" smtClean="0"/>
              <a:t> a system of identifying organisms by their genus and species name.  The genus name is first, followed by the species name. The genus name is capitalized, the species name is not. Usually written in italics (if hand written underlining is acceptable).</a:t>
            </a:r>
          </a:p>
          <a:p>
            <a:pPr eaLnBrk="1" hangingPunct="1">
              <a:lnSpc>
                <a:spcPct val="90000"/>
              </a:lnSpc>
            </a:pPr>
            <a:r>
              <a:rPr lang="en-US" sz="2400" u="sng" smtClean="0"/>
              <a:t>Examples</a:t>
            </a:r>
            <a:r>
              <a:rPr lang="en-US" sz="2400" smtClean="0"/>
              <a:t>:</a:t>
            </a:r>
          </a:p>
          <a:p>
            <a:pPr lvl="1" eaLnBrk="1" hangingPunct="1">
              <a:lnSpc>
                <a:spcPct val="90000"/>
              </a:lnSpc>
            </a:pPr>
            <a:r>
              <a:rPr lang="en-US" sz="2400" i="1" smtClean="0"/>
              <a:t>Homo sapiens</a:t>
            </a:r>
            <a:r>
              <a:rPr lang="en-US" sz="2400" smtClean="0"/>
              <a:t> (humans)</a:t>
            </a:r>
          </a:p>
          <a:p>
            <a:pPr lvl="1" eaLnBrk="1" hangingPunct="1">
              <a:lnSpc>
                <a:spcPct val="90000"/>
              </a:lnSpc>
            </a:pPr>
            <a:r>
              <a:rPr lang="en-US" sz="2400" i="1" smtClean="0"/>
              <a:t>Pinus ponderosa</a:t>
            </a:r>
            <a:r>
              <a:rPr lang="en-US" sz="2400" smtClean="0"/>
              <a:t> (ponderosa pine)</a:t>
            </a:r>
          </a:p>
        </p:txBody>
      </p:sp>
      <p:pic>
        <p:nvPicPr>
          <p:cNvPr id="190469" name="Picture 4" descr="402px-Pinus_pinaster">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562600" y="2057400"/>
            <a:ext cx="3036888" cy="3429000"/>
          </a:xfrm>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Slide Number Placeholder 3"/>
          <p:cNvSpPr>
            <a:spLocks noGrp="1"/>
          </p:cNvSpPr>
          <p:nvPr>
            <p:ph type="sldNum" sz="quarter" idx="10"/>
          </p:nvPr>
        </p:nvSpPr>
        <p:spPr/>
        <p:txBody>
          <a:bodyPr/>
          <a:lstStyle/>
          <a:p>
            <a:pPr>
              <a:defRPr/>
            </a:pPr>
            <a:fld id="{CC343E82-DADE-4E92-BD54-2E6514EC70A1}" type="slidenum">
              <a:rPr lang="en-US"/>
              <a:pPr>
                <a:defRPr/>
              </a:pPr>
              <a:t>185</a:t>
            </a:fld>
            <a:endParaRPr lang="en-US"/>
          </a:p>
        </p:txBody>
      </p:sp>
      <p:sp>
        <p:nvSpPr>
          <p:cNvPr id="191491" name="Rectangle 2"/>
          <p:cNvSpPr>
            <a:spLocks noGrp="1" noChangeArrowheads="1"/>
          </p:cNvSpPr>
          <p:nvPr>
            <p:ph type="title"/>
          </p:nvPr>
        </p:nvSpPr>
        <p:spPr/>
        <p:txBody>
          <a:bodyPr/>
          <a:lstStyle/>
          <a:p>
            <a:pPr eaLnBrk="1" hangingPunct="1"/>
            <a:r>
              <a:rPr lang="en-US" sz="2800" smtClean="0"/>
              <a:t>5.5.2 List the seven levels of hierarchy of taxa, using two examples from different kingdoms.</a:t>
            </a:r>
          </a:p>
        </p:txBody>
      </p:sp>
      <p:graphicFrame>
        <p:nvGraphicFramePr>
          <p:cNvPr id="430087" name="Group 7"/>
          <p:cNvGraphicFramePr>
            <a:graphicFrameLocks noGrp="1"/>
          </p:cNvGraphicFramePr>
          <p:nvPr>
            <p:ph idx="1"/>
          </p:nvPr>
        </p:nvGraphicFramePr>
        <p:xfrm>
          <a:off x="914400" y="1600200"/>
          <a:ext cx="7770813" cy="5023670"/>
        </p:xfrm>
        <a:graphic>
          <a:graphicData uri="http://schemas.openxmlformats.org/drawingml/2006/table">
            <a:tbl>
              <a:tblPr/>
              <a:tblGrid>
                <a:gridCol w="1295400"/>
                <a:gridCol w="1217613"/>
                <a:gridCol w="1295400"/>
                <a:gridCol w="990600"/>
                <a:gridCol w="1676400"/>
                <a:gridCol w="1295400"/>
              </a:tblGrid>
              <a:tr h="749726">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000" b="0" i="0" u="none" strike="noStrike" cap="none" normalizeH="0" baseline="0" smtClean="0">
                          <a:ln>
                            <a:noFill/>
                          </a:ln>
                          <a:solidFill>
                            <a:schemeClr val="tx1"/>
                          </a:solidFill>
                          <a:effectLst/>
                          <a:latin typeface="ZapfHumnst BT" pitchFamily="34" charset="0"/>
                        </a:rPr>
                        <a:t>Kingdom:</a:t>
                      </a:r>
                    </a:p>
                  </a:txBody>
                  <a:tcPr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1A895"/>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400" b="0" i="0" u="none" strike="noStrike" cap="none" normalizeH="0" baseline="0" smtClean="0">
                          <a:ln>
                            <a:noFill/>
                          </a:ln>
                          <a:solidFill>
                            <a:schemeClr val="tx1"/>
                          </a:solidFill>
                          <a:effectLst/>
                          <a:latin typeface="ZapfHumnst BT" pitchFamily="34" charset="0"/>
                        </a:rPr>
                        <a:t>Monera</a:t>
                      </a:r>
                    </a:p>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600" b="0" i="0" u="none" strike="noStrike" cap="none" normalizeH="0" baseline="0" smtClean="0">
                          <a:ln>
                            <a:noFill/>
                          </a:ln>
                          <a:solidFill>
                            <a:schemeClr val="tx1"/>
                          </a:solidFill>
                          <a:effectLst/>
                          <a:latin typeface="ZapfHumnst BT" pitchFamily="34" charset="0"/>
                        </a:rPr>
                        <a:t>(Bacteria)</a:t>
                      </a: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DACC9"/>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600" b="0" i="0" u="none" strike="noStrike" cap="none" normalizeH="0" baseline="0" smtClean="0">
                          <a:ln>
                            <a:noFill/>
                          </a:ln>
                          <a:solidFill>
                            <a:schemeClr val="tx1"/>
                          </a:solidFill>
                          <a:effectLst/>
                          <a:latin typeface="ZapfHumnst BT" pitchFamily="34" charset="0"/>
                        </a:rPr>
                        <a:t>Protista (Protoctista)</a:t>
                      </a: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DACC9"/>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400" b="0" i="0" u="none" strike="noStrike" cap="none" normalizeH="0" baseline="0" smtClean="0">
                          <a:ln>
                            <a:noFill/>
                          </a:ln>
                          <a:solidFill>
                            <a:schemeClr val="tx1"/>
                          </a:solidFill>
                          <a:effectLst/>
                          <a:latin typeface="ZapfHumnst BT" pitchFamily="34" charset="0"/>
                        </a:rPr>
                        <a:t>Fungi</a:t>
                      </a: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DACC9"/>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400" b="0" i="0" u="none" strike="noStrike" cap="none" normalizeH="0" baseline="0" smtClean="0">
                          <a:ln>
                            <a:noFill/>
                          </a:ln>
                          <a:solidFill>
                            <a:schemeClr val="tx1"/>
                          </a:solidFill>
                          <a:effectLst/>
                          <a:latin typeface="ZapfHumnst BT" pitchFamily="34" charset="0"/>
                        </a:rPr>
                        <a:t>Plantae</a:t>
                      </a: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DACC9"/>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000" b="0" i="0" u="none" strike="noStrike" cap="none" normalizeH="0" baseline="0" smtClean="0">
                          <a:ln>
                            <a:noFill/>
                          </a:ln>
                          <a:solidFill>
                            <a:schemeClr val="tx1"/>
                          </a:solidFill>
                          <a:effectLst/>
                          <a:latin typeface="ZapfHumnst BT" pitchFamily="34" charset="0"/>
                        </a:rPr>
                        <a:t>Animalia</a:t>
                      </a: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DACC9"/>
                    </a:solidFill>
                  </a:tcPr>
                </a:tc>
              </a:tr>
              <a:tr h="566676">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400" b="0" i="0" u="none" strike="noStrike" cap="none" normalizeH="0" baseline="0" smtClean="0">
                          <a:ln>
                            <a:noFill/>
                          </a:ln>
                          <a:solidFill>
                            <a:schemeClr val="tx1"/>
                          </a:solidFill>
                          <a:effectLst/>
                          <a:latin typeface="ZapfHumnst BT" pitchFamily="34" charset="0"/>
                        </a:rPr>
                        <a:t>Phylum</a:t>
                      </a:r>
                    </a:p>
                  </a:txBody>
                  <a:tcPr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1A895"/>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en-US" sz="1800" b="0" i="0" u="none" strike="noStrike" cap="none" normalizeH="0" baseline="0" smtClean="0">
                        <a:ln>
                          <a:noFill/>
                        </a:ln>
                        <a:solidFill>
                          <a:schemeClr val="tx1"/>
                        </a:solidFill>
                        <a:effectLst/>
                        <a:latin typeface="ZapfHumnst BT" pitchFamily="34" charset="0"/>
                      </a:endParaRP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en-US" sz="1800" b="0" i="0" u="none" strike="noStrike" cap="none" normalizeH="0" baseline="0" smtClean="0">
                        <a:ln>
                          <a:noFill/>
                        </a:ln>
                        <a:solidFill>
                          <a:schemeClr val="tx1"/>
                        </a:solidFill>
                        <a:effectLst/>
                        <a:latin typeface="ZapfHumnst BT" pitchFamily="34" charset="0"/>
                      </a:endParaRP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en-US" sz="1800" b="0" i="0" u="none" strike="noStrike" cap="none" normalizeH="0" baseline="0" smtClean="0">
                        <a:ln>
                          <a:noFill/>
                        </a:ln>
                        <a:solidFill>
                          <a:schemeClr val="tx1"/>
                        </a:solidFill>
                        <a:effectLst/>
                        <a:latin typeface="ZapfHumnst BT" pitchFamily="34" charset="0"/>
                      </a:endParaRP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0" i="0" u="none" strike="noStrike" cap="none" normalizeH="0" baseline="0" smtClean="0">
                          <a:ln>
                            <a:noFill/>
                          </a:ln>
                          <a:solidFill>
                            <a:schemeClr val="tx1"/>
                          </a:solidFill>
                          <a:effectLst/>
                          <a:latin typeface="ZapfHumnst BT" pitchFamily="34" charset="0"/>
                        </a:rPr>
                        <a:t>Tracheophyta</a:t>
                      </a: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0" i="0" u="none" strike="noStrike" cap="none" normalizeH="0" baseline="0" smtClean="0">
                          <a:ln>
                            <a:noFill/>
                          </a:ln>
                          <a:solidFill>
                            <a:schemeClr val="tx1"/>
                          </a:solidFill>
                          <a:effectLst/>
                          <a:latin typeface="ZapfHumnst BT" pitchFamily="34" charset="0"/>
                        </a:rPr>
                        <a:t>Chordata</a:t>
                      </a: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5088">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400" b="0" i="0" u="none" strike="noStrike" cap="none" normalizeH="0" baseline="0" smtClean="0">
                          <a:ln>
                            <a:noFill/>
                          </a:ln>
                          <a:solidFill>
                            <a:schemeClr val="tx1"/>
                          </a:solidFill>
                          <a:effectLst/>
                          <a:latin typeface="ZapfHumnst BT" pitchFamily="34" charset="0"/>
                        </a:rPr>
                        <a:t>Class</a:t>
                      </a:r>
                    </a:p>
                  </a:txBody>
                  <a:tcPr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1A895"/>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200" b="0" i="1" u="none" strike="noStrike" cap="none" normalizeH="0" baseline="0" smtClean="0">
                          <a:ln>
                            <a:noFill/>
                          </a:ln>
                          <a:solidFill>
                            <a:schemeClr val="tx1"/>
                          </a:solidFill>
                          <a:effectLst/>
                          <a:latin typeface="ZapfHumnst BT" pitchFamily="34" charset="0"/>
                        </a:rPr>
                        <a:t> </a:t>
                      </a: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en-US" sz="1800" b="0" i="0" u="none" strike="noStrike" cap="none" normalizeH="0" baseline="0" smtClean="0">
                        <a:ln>
                          <a:noFill/>
                        </a:ln>
                        <a:solidFill>
                          <a:schemeClr val="tx1"/>
                        </a:solidFill>
                        <a:effectLst/>
                        <a:latin typeface="ZapfHumnst BT" pitchFamily="34" charset="0"/>
                      </a:endParaRP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en-US" sz="1800" b="0" i="0" u="none" strike="noStrike" cap="none" normalizeH="0" baseline="0" smtClean="0">
                        <a:ln>
                          <a:noFill/>
                        </a:ln>
                        <a:solidFill>
                          <a:schemeClr val="tx1"/>
                        </a:solidFill>
                        <a:effectLst/>
                        <a:latin typeface="ZapfHumnst BT" pitchFamily="34" charset="0"/>
                      </a:endParaRP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0" i="0" u="none" strike="noStrike" cap="none" normalizeH="0" baseline="0" smtClean="0">
                          <a:ln>
                            <a:noFill/>
                          </a:ln>
                          <a:solidFill>
                            <a:schemeClr val="tx1"/>
                          </a:solidFill>
                          <a:effectLst/>
                          <a:latin typeface="ZapfHumnst BT" pitchFamily="34" charset="0"/>
                        </a:rPr>
                        <a:t>Angiospermae</a:t>
                      </a: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0" i="0" u="none" strike="noStrike" cap="none" normalizeH="0" baseline="0" smtClean="0">
                          <a:ln>
                            <a:noFill/>
                          </a:ln>
                          <a:solidFill>
                            <a:schemeClr val="tx1"/>
                          </a:solidFill>
                          <a:effectLst/>
                          <a:latin typeface="ZapfHumnst BT" pitchFamily="34" charset="0"/>
                        </a:rPr>
                        <a:t>Mammalia</a:t>
                      </a: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9056">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400" b="0" i="0" u="none" strike="noStrike" cap="none" normalizeH="0" baseline="0" smtClean="0">
                          <a:ln>
                            <a:noFill/>
                          </a:ln>
                          <a:solidFill>
                            <a:schemeClr val="tx1"/>
                          </a:solidFill>
                          <a:effectLst/>
                          <a:latin typeface="ZapfHumnst BT" pitchFamily="34" charset="0"/>
                        </a:rPr>
                        <a:t>Order</a:t>
                      </a:r>
                    </a:p>
                  </a:txBody>
                  <a:tcPr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1A895"/>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en-US" sz="1800" b="0" i="0" u="none" strike="noStrike" cap="none" normalizeH="0" baseline="0" smtClean="0">
                        <a:ln>
                          <a:noFill/>
                        </a:ln>
                        <a:solidFill>
                          <a:schemeClr val="tx1"/>
                        </a:solidFill>
                        <a:effectLst/>
                        <a:latin typeface="ZapfHumnst BT" pitchFamily="34" charset="0"/>
                      </a:endParaRP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en-US" sz="1800" b="0" i="0" u="none" strike="noStrike" cap="none" normalizeH="0" baseline="0" smtClean="0">
                        <a:ln>
                          <a:noFill/>
                        </a:ln>
                        <a:solidFill>
                          <a:schemeClr val="tx1"/>
                        </a:solidFill>
                        <a:effectLst/>
                        <a:latin typeface="ZapfHumnst BT" pitchFamily="34" charset="0"/>
                      </a:endParaRP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en-US" sz="1800" b="0" i="0" u="none" strike="noStrike" cap="none" normalizeH="0" baseline="0" smtClean="0">
                        <a:ln>
                          <a:noFill/>
                        </a:ln>
                        <a:solidFill>
                          <a:schemeClr val="tx1"/>
                        </a:solidFill>
                        <a:effectLst/>
                        <a:latin typeface="ZapfHumnst BT" pitchFamily="34" charset="0"/>
                      </a:endParaRP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0" i="0" u="none" strike="noStrike" cap="none" normalizeH="0" baseline="0" smtClean="0">
                          <a:ln>
                            <a:noFill/>
                          </a:ln>
                          <a:solidFill>
                            <a:schemeClr val="tx1"/>
                          </a:solidFill>
                          <a:effectLst/>
                          <a:latin typeface="ZapfHumnst BT" pitchFamily="34" charset="0"/>
                        </a:rPr>
                        <a:t>Asterales</a:t>
                      </a: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0" i="0" u="none" strike="noStrike" cap="none" normalizeH="0" baseline="0" smtClean="0">
                          <a:ln>
                            <a:noFill/>
                          </a:ln>
                          <a:solidFill>
                            <a:schemeClr val="tx1"/>
                          </a:solidFill>
                          <a:effectLst/>
                          <a:latin typeface="ZapfHumnst BT" pitchFamily="34" charset="0"/>
                        </a:rPr>
                        <a:t>Primate</a:t>
                      </a: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9056">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400" b="0" i="0" u="none" strike="noStrike" cap="none" normalizeH="0" baseline="0" smtClean="0">
                          <a:ln>
                            <a:noFill/>
                          </a:ln>
                          <a:solidFill>
                            <a:schemeClr val="tx1"/>
                          </a:solidFill>
                          <a:effectLst/>
                          <a:latin typeface="ZapfHumnst BT" pitchFamily="34" charset="0"/>
                        </a:rPr>
                        <a:t>Family</a:t>
                      </a:r>
                    </a:p>
                  </a:txBody>
                  <a:tcPr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1A895"/>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en-US" sz="1800" b="0" i="0" u="none" strike="noStrike" cap="none" normalizeH="0" baseline="0" smtClean="0">
                        <a:ln>
                          <a:noFill/>
                        </a:ln>
                        <a:solidFill>
                          <a:schemeClr val="tx1"/>
                        </a:solidFill>
                        <a:effectLst/>
                        <a:latin typeface="ZapfHumnst BT" pitchFamily="34" charset="0"/>
                      </a:endParaRP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en-US" sz="1800" b="0" i="0" u="none" strike="noStrike" cap="none" normalizeH="0" baseline="0" smtClean="0">
                        <a:ln>
                          <a:noFill/>
                        </a:ln>
                        <a:solidFill>
                          <a:schemeClr val="tx1"/>
                        </a:solidFill>
                        <a:effectLst/>
                        <a:latin typeface="ZapfHumnst BT" pitchFamily="34" charset="0"/>
                      </a:endParaRP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en-US" sz="1800" b="0" i="0" u="none" strike="noStrike" cap="none" normalizeH="0" baseline="0" smtClean="0">
                        <a:ln>
                          <a:noFill/>
                        </a:ln>
                        <a:solidFill>
                          <a:schemeClr val="tx1"/>
                        </a:solidFill>
                        <a:effectLst/>
                        <a:latin typeface="ZapfHumnst BT" pitchFamily="34" charset="0"/>
                      </a:endParaRP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600" b="0" i="0" u="none" strike="noStrike" cap="none" normalizeH="0" baseline="0" smtClean="0">
                          <a:ln>
                            <a:noFill/>
                          </a:ln>
                          <a:solidFill>
                            <a:schemeClr val="tx1"/>
                          </a:solidFill>
                          <a:effectLst/>
                          <a:latin typeface="ZapfHumnst BT" pitchFamily="34" charset="0"/>
                        </a:rPr>
                        <a:t>Asteraceae</a:t>
                      </a: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0" i="0" u="none" strike="noStrike" cap="none" normalizeH="0" baseline="0" smtClean="0">
                          <a:ln>
                            <a:noFill/>
                          </a:ln>
                          <a:solidFill>
                            <a:schemeClr val="tx1"/>
                          </a:solidFill>
                          <a:effectLst/>
                          <a:latin typeface="ZapfHumnst BT" pitchFamily="34" charset="0"/>
                        </a:rPr>
                        <a:t>Hominid</a:t>
                      </a: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9056">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400" b="0" i="0" u="none" strike="noStrike" cap="none" normalizeH="0" baseline="0" smtClean="0">
                          <a:ln>
                            <a:noFill/>
                          </a:ln>
                          <a:solidFill>
                            <a:schemeClr val="tx1"/>
                          </a:solidFill>
                          <a:effectLst/>
                          <a:latin typeface="ZapfHumnst BT" pitchFamily="34" charset="0"/>
                        </a:rPr>
                        <a:t>Genus</a:t>
                      </a:r>
                    </a:p>
                  </a:txBody>
                  <a:tcPr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1A895"/>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en-US" sz="1800" b="0" i="0" u="none" strike="noStrike" cap="none" normalizeH="0" baseline="0" smtClean="0">
                        <a:ln>
                          <a:noFill/>
                        </a:ln>
                        <a:solidFill>
                          <a:schemeClr val="tx1"/>
                        </a:solidFill>
                        <a:effectLst/>
                        <a:latin typeface="ZapfHumnst BT" pitchFamily="34" charset="0"/>
                      </a:endParaRP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en-US" sz="1800" b="0" i="0" u="none" strike="noStrike" cap="none" normalizeH="0" baseline="0" smtClean="0">
                        <a:ln>
                          <a:noFill/>
                        </a:ln>
                        <a:solidFill>
                          <a:schemeClr val="tx1"/>
                        </a:solidFill>
                        <a:effectLst/>
                        <a:latin typeface="ZapfHumnst BT" pitchFamily="34" charset="0"/>
                      </a:endParaRP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en-US" sz="1800" b="0" i="0" u="none" strike="noStrike" cap="none" normalizeH="0" baseline="0" smtClean="0">
                        <a:ln>
                          <a:noFill/>
                        </a:ln>
                        <a:solidFill>
                          <a:schemeClr val="tx1"/>
                        </a:solidFill>
                        <a:effectLst/>
                        <a:latin typeface="ZapfHumnst BT" pitchFamily="34" charset="0"/>
                      </a:endParaRP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600" b="0" i="0" u="none" strike="noStrike" cap="none" normalizeH="0" baseline="0" smtClean="0">
                          <a:ln>
                            <a:noFill/>
                          </a:ln>
                          <a:solidFill>
                            <a:schemeClr val="tx1"/>
                          </a:solidFill>
                          <a:effectLst/>
                          <a:latin typeface="ZapfHumnst BT" pitchFamily="34" charset="0"/>
                        </a:rPr>
                        <a:t>Taraxacum</a:t>
                      </a: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0" i="0" u="none" strike="noStrike" cap="none" normalizeH="0" baseline="0" smtClean="0">
                          <a:ln>
                            <a:noFill/>
                          </a:ln>
                          <a:solidFill>
                            <a:schemeClr val="tx1"/>
                          </a:solidFill>
                          <a:effectLst/>
                          <a:latin typeface="ZapfHumnst BT" pitchFamily="34" charset="0"/>
                        </a:rPr>
                        <a:t>Homo</a:t>
                      </a: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0010">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400" b="0" i="0" u="none" strike="noStrike" cap="none" normalizeH="0" baseline="0" smtClean="0">
                          <a:ln>
                            <a:noFill/>
                          </a:ln>
                          <a:solidFill>
                            <a:schemeClr val="tx1"/>
                          </a:solidFill>
                          <a:effectLst/>
                          <a:latin typeface="ZapfHumnst BT" pitchFamily="34" charset="0"/>
                        </a:rPr>
                        <a:t>Species</a:t>
                      </a:r>
                    </a:p>
                  </a:txBody>
                  <a:tcPr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1A895"/>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en-US" sz="1800" b="0" i="0" u="none" strike="noStrike" cap="none" normalizeH="0" baseline="0" smtClean="0">
                        <a:ln>
                          <a:noFill/>
                        </a:ln>
                        <a:solidFill>
                          <a:schemeClr val="tx1"/>
                        </a:solidFill>
                        <a:effectLst/>
                        <a:latin typeface="ZapfHumnst BT" pitchFamily="34" charset="0"/>
                      </a:endParaRP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en-US" sz="1800" b="0" i="0" u="none" strike="noStrike" cap="none" normalizeH="0" baseline="0" smtClean="0">
                        <a:ln>
                          <a:noFill/>
                        </a:ln>
                        <a:solidFill>
                          <a:schemeClr val="tx1"/>
                        </a:solidFill>
                        <a:effectLst/>
                        <a:latin typeface="ZapfHumnst BT" pitchFamily="34" charset="0"/>
                      </a:endParaRP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en-US" sz="1800" b="0" i="0" u="none" strike="noStrike" cap="none" normalizeH="0" baseline="0" smtClean="0">
                        <a:ln>
                          <a:noFill/>
                        </a:ln>
                        <a:solidFill>
                          <a:schemeClr val="tx1"/>
                        </a:solidFill>
                        <a:effectLst/>
                        <a:latin typeface="ZapfHumnst BT" pitchFamily="34" charset="0"/>
                      </a:endParaRP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600" b="0" i="0" u="none" strike="noStrike" cap="none" normalizeH="0" baseline="0" smtClean="0">
                          <a:ln>
                            <a:noFill/>
                          </a:ln>
                          <a:solidFill>
                            <a:schemeClr val="tx1"/>
                          </a:solidFill>
                          <a:effectLst/>
                          <a:latin typeface="ZapfHumnst BT" pitchFamily="34" charset="0"/>
                        </a:rPr>
                        <a:t>Taraxacum officinale</a:t>
                      </a: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0" i="0" u="none" strike="noStrike" cap="none" normalizeH="0" baseline="0" smtClean="0">
                          <a:ln>
                            <a:noFill/>
                          </a:ln>
                          <a:solidFill>
                            <a:schemeClr val="tx1"/>
                          </a:solidFill>
                          <a:effectLst/>
                          <a:latin typeface="ZapfHumnst BT" pitchFamily="34" charset="0"/>
                        </a:rPr>
                        <a:t>Homo sapiens</a:t>
                      </a: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9057">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600" b="0" i="1" u="none" strike="noStrike" cap="none" normalizeH="0" baseline="0" smtClean="0">
                          <a:ln>
                            <a:noFill/>
                          </a:ln>
                          <a:solidFill>
                            <a:schemeClr val="tx1"/>
                          </a:solidFill>
                          <a:effectLst/>
                          <a:latin typeface="ZapfHumnst BT" pitchFamily="34" charset="0"/>
                        </a:rPr>
                        <a:t>Common Name</a:t>
                      </a:r>
                    </a:p>
                  </a:txBody>
                  <a:tcPr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en-US" sz="1800" b="0" i="1" u="none" strike="noStrike" cap="none" normalizeH="0" baseline="0" smtClean="0">
                        <a:ln>
                          <a:noFill/>
                        </a:ln>
                        <a:solidFill>
                          <a:schemeClr val="tx1"/>
                        </a:solidFill>
                        <a:effectLst/>
                        <a:latin typeface="ZapfHumnst BT" pitchFamily="34" charset="0"/>
                      </a:endParaRP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en-US" sz="1800" b="0" i="1" u="none" strike="noStrike" cap="none" normalizeH="0" baseline="0" smtClean="0">
                        <a:ln>
                          <a:noFill/>
                        </a:ln>
                        <a:solidFill>
                          <a:schemeClr val="tx1"/>
                        </a:solidFill>
                        <a:effectLst/>
                        <a:latin typeface="ZapfHumnst BT" pitchFamily="34" charset="0"/>
                      </a:endParaRP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en-US" sz="1800" b="0" i="1" u="none" strike="noStrike" cap="none" normalizeH="0" baseline="0" smtClean="0">
                        <a:ln>
                          <a:noFill/>
                        </a:ln>
                        <a:solidFill>
                          <a:schemeClr val="tx1"/>
                        </a:solidFill>
                        <a:effectLst/>
                        <a:latin typeface="ZapfHumnst BT" pitchFamily="34" charset="0"/>
                      </a:endParaRP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0" i="1" u="none" strike="noStrike" cap="none" normalizeH="0" baseline="0" smtClean="0">
                          <a:ln>
                            <a:noFill/>
                          </a:ln>
                          <a:solidFill>
                            <a:schemeClr val="tx1"/>
                          </a:solidFill>
                          <a:effectLst/>
                          <a:latin typeface="ZapfHumnst BT" pitchFamily="34" charset="0"/>
                        </a:rPr>
                        <a:t>Dandelion</a:t>
                      </a: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0" i="1" u="none" strike="noStrike" cap="none" normalizeH="0" baseline="0" smtClean="0">
                          <a:ln>
                            <a:noFill/>
                          </a:ln>
                          <a:solidFill>
                            <a:schemeClr val="tx1"/>
                          </a:solidFill>
                          <a:effectLst/>
                          <a:latin typeface="ZapfHumnst BT" pitchFamily="34" charset="0"/>
                        </a:rPr>
                        <a:t>Human</a:t>
                      </a: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pPr>
              <a:defRPr/>
            </a:pPr>
            <a:fld id="{A03F266C-2815-4910-9756-CA944A999B8E}" type="slidenum">
              <a:rPr lang="en-US"/>
              <a:pPr>
                <a:defRPr/>
              </a:pPr>
              <a:t>186</a:t>
            </a:fld>
            <a:endParaRPr lang="en-US"/>
          </a:p>
        </p:txBody>
      </p:sp>
      <p:sp>
        <p:nvSpPr>
          <p:cNvPr id="192515" name="Rectangle 2"/>
          <p:cNvSpPr>
            <a:spLocks noGrp="1" noChangeArrowheads="1"/>
          </p:cNvSpPr>
          <p:nvPr>
            <p:ph type="title"/>
          </p:nvPr>
        </p:nvSpPr>
        <p:spPr/>
        <p:txBody>
          <a:bodyPr/>
          <a:lstStyle/>
          <a:p>
            <a:pPr eaLnBrk="1" hangingPunct="1"/>
            <a:r>
              <a:rPr lang="en-US" sz="2800" smtClean="0"/>
              <a:t>5.5.3a Distinguish between the following phyla of plants, using simple external recognition features:</a:t>
            </a:r>
          </a:p>
        </p:txBody>
      </p:sp>
      <p:sp>
        <p:nvSpPr>
          <p:cNvPr id="192516" name="Rectangle 3"/>
          <p:cNvSpPr>
            <a:spLocks noGrp="1" noChangeArrowheads="1"/>
          </p:cNvSpPr>
          <p:nvPr>
            <p:ph type="body" idx="4294967295"/>
          </p:nvPr>
        </p:nvSpPr>
        <p:spPr>
          <a:xfrm>
            <a:off x="914400" y="1600200"/>
            <a:ext cx="4267200" cy="4648200"/>
          </a:xfrm>
        </p:spPr>
        <p:txBody>
          <a:bodyPr/>
          <a:lstStyle/>
          <a:p>
            <a:pPr eaLnBrk="1" hangingPunct="1">
              <a:lnSpc>
                <a:spcPct val="80000"/>
              </a:lnSpc>
              <a:buFont typeface="Wingdings" pitchFamily="2" charset="2"/>
              <a:buNone/>
            </a:pPr>
            <a:r>
              <a:rPr lang="en-US" sz="2400" u="sng" smtClean="0">
                <a:sym typeface="Wingdings" pitchFamily="2" charset="2"/>
              </a:rPr>
              <a:t>Bryophytes:</a:t>
            </a:r>
          </a:p>
          <a:p>
            <a:pPr eaLnBrk="1" hangingPunct="1">
              <a:lnSpc>
                <a:spcPct val="80000"/>
              </a:lnSpc>
              <a:buFont typeface="Wingdings" pitchFamily="2" charset="2"/>
              <a:buNone/>
            </a:pPr>
            <a:r>
              <a:rPr lang="en-US" sz="2400" smtClean="0"/>
              <a:t>	Mosses and liverworts, which require water for reproduction, even though they lack true vascular tissue (roots, stems, leaves). Therefore they are usually found in damp areas. Bryophyte gametes are flagellated and motile.</a:t>
            </a:r>
          </a:p>
          <a:p>
            <a:pPr eaLnBrk="1" hangingPunct="1">
              <a:lnSpc>
                <a:spcPct val="80000"/>
              </a:lnSpc>
              <a:buFont typeface="Wingdings" pitchFamily="2" charset="2"/>
              <a:buNone/>
            </a:pPr>
            <a:endParaRPr lang="en-US" smtClean="0">
              <a:sym typeface="Wingdings" pitchFamily="2" charset="2"/>
            </a:endParaRPr>
          </a:p>
        </p:txBody>
      </p:sp>
      <p:pic>
        <p:nvPicPr>
          <p:cNvPr id="192517" name="Picture 4" descr="Three_mosses_and_a_tree"/>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5181600" y="1828800"/>
            <a:ext cx="3429000" cy="2540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0"/>
          </p:nvPr>
        </p:nvSpPr>
        <p:spPr/>
        <p:txBody>
          <a:bodyPr/>
          <a:lstStyle/>
          <a:p>
            <a:pPr>
              <a:defRPr/>
            </a:pPr>
            <a:fld id="{C4C336B4-2690-4777-AD3A-C6C1418981B9}" type="slidenum">
              <a:rPr lang="en-US"/>
              <a:pPr>
                <a:defRPr/>
              </a:pPr>
              <a:t>187</a:t>
            </a:fld>
            <a:endParaRPr lang="en-US"/>
          </a:p>
        </p:txBody>
      </p:sp>
      <p:sp>
        <p:nvSpPr>
          <p:cNvPr id="193539" name="Rectangle 2"/>
          <p:cNvSpPr>
            <a:spLocks noGrp="1" noChangeArrowheads="1"/>
          </p:cNvSpPr>
          <p:nvPr>
            <p:ph type="title"/>
          </p:nvPr>
        </p:nvSpPr>
        <p:spPr/>
        <p:txBody>
          <a:bodyPr/>
          <a:lstStyle/>
          <a:p>
            <a:pPr eaLnBrk="1" hangingPunct="1"/>
            <a:r>
              <a:rPr lang="en-US" sz="2800" smtClean="0"/>
              <a:t>5.5.3b Distinguish between the following phyla of plants, using simple external recognition features:</a:t>
            </a:r>
          </a:p>
        </p:txBody>
      </p:sp>
      <p:sp>
        <p:nvSpPr>
          <p:cNvPr id="193540" name="Rectangle 3"/>
          <p:cNvSpPr>
            <a:spLocks noGrp="1" noChangeArrowheads="1"/>
          </p:cNvSpPr>
          <p:nvPr>
            <p:ph type="body" idx="4294967295"/>
          </p:nvPr>
        </p:nvSpPr>
        <p:spPr>
          <a:xfrm>
            <a:off x="914400" y="1600200"/>
            <a:ext cx="3124200" cy="4343400"/>
          </a:xfrm>
        </p:spPr>
        <p:txBody>
          <a:bodyPr/>
          <a:lstStyle/>
          <a:p>
            <a:pPr eaLnBrk="1" hangingPunct="1">
              <a:buFont typeface="Wingdings" pitchFamily="2" charset="2"/>
              <a:buNone/>
            </a:pPr>
            <a:r>
              <a:rPr lang="en-US" sz="2400" u="sng" smtClean="0">
                <a:sym typeface="Wingdings" pitchFamily="2" charset="2"/>
              </a:rPr>
              <a:t>Filicinophytes</a:t>
            </a:r>
            <a:r>
              <a:rPr lang="en-US" sz="2400" smtClean="0">
                <a:sym typeface="Wingdings" pitchFamily="2" charset="2"/>
              </a:rPr>
              <a:t>- ferns are plants which have true vascular tissue (roots, stems and leaves). The male gamete swims to the female gamete.</a:t>
            </a:r>
          </a:p>
        </p:txBody>
      </p:sp>
      <p:pic>
        <p:nvPicPr>
          <p:cNvPr id="193541" name="Picture 4" descr="556px-Ferns02">
            <a:hlinkClick r:id="rId2"/>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4495800" y="1600200"/>
            <a:ext cx="4206875" cy="45307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93542" name="Text Box 5"/>
          <p:cNvSpPr txBox="1">
            <a:spLocks noChangeArrowheads="1"/>
          </p:cNvSpPr>
          <p:nvPr/>
        </p:nvSpPr>
        <p:spPr bwMode="auto">
          <a:xfrm>
            <a:off x="5029200" y="6248400"/>
            <a:ext cx="2971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t>Courtesy of Flagstaffotos</a:t>
            </a:r>
          </a:p>
        </p:txBody>
      </p:sp>
    </p:spTree>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pPr>
              <a:defRPr/>
            </a:pPr>
            <a:fld id="{A78C18E2-FEFE-4FA0-8750-9B7A67D7575F}" type="slidenum">
              <a:rPr lang="en-US"/>
              <a:pPr>
                <a:defRPr/>
              </a:pPr>
              <a:t>188</a:t>
            </a:fld>
            <a:endParaRPr lang="en-US"/>
          </a:p>
        </p:txBody>
      </p:sp>
      <p:sp>
        <p:nvSpPr>
          <p:cNvPr id="194563" name="Rectangle 2"/>
          <p:cNvSpPr>
            <a:spLocks noGrp="1" noChangeArrowheads="1"/>
          </p:cNvSpPr>
          <p:nvPr>
            <p:ph type="title"/>
          </p:nvPr>
        </p:nvSpPr>
        <p:spPr/>
        <p:txBody>
          <a:bodyPr/>
          <a:lstStyle/>
          <a:p>
            <a:pPr eaLnBrk="1" hangingPunct="1"/>
            <a:r>
              <a:rPr lang="en-US" sz="2800" smtClean="0"/>
              <a:t>5.5.3c Distinguish between the following phyla of plants, using simple external recognition features:</a:t>
            </a:r>
          </a:p>
        </p:txBody>
      </p:sp>
      <p:sp>
        <p:nvSpPr>
          <p:cNvPr id="194564" name="Rectangle 3"/>
          <p:cNvSpPr>
            <a:spLocks noGrp="1" noChangeArrowheads="1"/>
          </p:cNvSpPr>
          <p:nvPr>
            <p:ph type="body" idx="4294967295"/>
          </p:nvPr>
        </p:nvSpPr>
        <p:spPr>
          <a:xfrm>
            <a:off x="914400" y="1828800"/>
            <a:ext cx="3962400" cy="4572000"/>
          </a:xfrm>
        </p:spPr>
        <p:txBody>
          <a:bodyPr/>
          <a:lstStyle/>
          <a:p>
            <a:pPr eaLnBrk="1" hangingPunct="1">
              <a:buFont typeface="Wingdings" pitchFamily="2" charset="2"/>
              <a:buNone/>
            </a:pPr>
            <a:r>
              <a:rPr lang="en-US" sz="2400" u="sng" smtClean="0">
                <a:sym typeface="Wingdings" pitchFamily="2" charset="2"/>
              </a:rPr>
              <a:t>Coniferophytes-</a:t>
            </a:r>
            <a:r>
              <a:rPr lang="en-US" sz="2400" smtClean="0">
                <a:sym typeface="Wingdings" pitchFamily="2" charset="2"/>
              </a:rPr>
              <a:t> cone bearing plants.  Seeds are non-motile, and often depend on wind for transport.</a:t>
            </a:r>
          </a:p>
        </p:txBody>
      </p:sp>
      <p:pic>
        <p:nvPicPr>
          <p:cNvPr id="194565" name="Picture 4" descr="Closeuppineneedlessm"/>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5105400" y="1828800"/>
            <a:ext cx="3175000" cy="41021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pPr>
              <a:defRPr/>
            </a:pPr>
            <a:fld id="{6360EC8E-34D3-46D8-AFEC-53007D2AB46B}" type="slidenum">
              <a:rPr lang="en-US"/>
              <a:pPr>
                <a:defRPr/>
              </a:pPr>
              <a:t>189</a:t>
            </a:fld>
            <a:endParaRPr lang="en-US"/>
          </a:p>
        </p:txBody>
      </p:sp>
      <p:sp>
        <p:nvSpPr>
          <p:cNvPr id="195587" name="Rectangle 2"/>
          <p:cNvSpPr>
            <a:spLocks noGrp="1" noChangeArrowheads="1"/>
          </p:cNvSpPr>
          <p:nvPr>
            <p:ph type="title"/>
          </p:nvPr>
        </p:nvSpPr>
        <p:spPr/>
        <p:txBody>
          <a:bodyPr/>
          <a:lstStyle/>
          <a:p>
            <a:pPr eaLnBrk="1" hangingPunct="1"/>
            <a:r>
              <a:rPr lang="en-US" sz="2800" smtClean="0"/>
              <a:t>5.5.3d Distinguish between the following phyla of plants, using simple external recognition features:</a:t>
            </a:r>
          </a:p>
        </p:txBody>
      </p:sp>
      <p:pic>
        <p:nvPicPr>
          <p:cNvPr id="195588" name="Picture 3" descr="450px-Stamens-and-pistil">
            <a:hlinkClick r:id="rId2"/>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5181600" y="2057400"/>
            <a:ext cx="3398838" cy="45307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95589" name="Rectangle 4"/>
          <p:cNvSpPr>
            <a:spLocks noGrp="1" noChangeArrowheads="1"/>
          </p:cNvSpPr>
          <p:nvPr>
            <p:ph type="body" idx="4294967295"/>
          </p:nvPr>
        </p:nvSpPr>
        <p:spPr>
          <a:xfrm>
            <a:off x="914400" y="1600200"/>
            <a:ext cx="3886200" cy="4800600"/>
          </a:xfrm>
        </p:spPr>
        <p:txBody>
          <a:bodyPr/>
          <a:lstStyle/>
          <a:p>
            <a:pPr eaLnBrk="1" hangingPunct="1">
              <a:buFont typeface="Wingdings" pitchFamily="2" charset="2"/>
              <a:buNone/>
            </a:pPr>
            <a:r>
              <a:rPr lang="en-US" sz="2400" u="sng" smtClean="0">
                <a:sym typeface="Wingdings" pitchFamily="2" charset="2"/>
              </a:rPr>
              <a:t>Angiosperophytes-</a:t>
            </a:r>
            <a:r>
              <a:rPr lang="en-US" sz="2400" smtClean="0">
                <a:sym typeface="Wingdings" pitchFamily="2" charset="2"/>
              </a:rPr>
              <a:t> flower bearing plants. Divided into two categories: woody and non-woody.</a:t>
            </a:r>
          </a:p>
        </p:txBody>
      </p:sp>
      <p:pic>
        <p:nvPicPr>
          <p:cNvPr id="195590" name="Picture 5" descr="Alfalfa%20Flower"/>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1752600" y="3276600"/>
            <a:ext cx="2181225" cy="32797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F05BF089-5E6A-414D-9731-C8519BAA8A5E}" type="slidenum">
              <a:rPr lang="en-US"/>
              <a:pPr>
                <a:defRPr/>
              </a:pPr>
              <a:t>19</a:t>
            </a:fld>
            <a:endParaRPr lang="en-US"/>
          </a:p>
        </p:txBody>
      </p:sp>
      <p:sp>
        <p:nvSpPr>
          <p:cNvPr id="21507" name="Rectangle 2"/>
          <p:cNvSpPr>
            <a:spLocks noGrp="1" noChangeArrowheads="1"/>
          </p:cNvSpPr>
          <p:nvPr>
            <p:ph type="title"/>
          </p:nvPr>
        </p:nvSpPr>
        <p:spPr/>
        <p:txBody>
          <a:bodyPr/>
          <a:lstStyle/>
          <a:p>
            <a:pPr eaLnBrk="1" hangingPunct="1"/>
            <a:r>
              <a:rPr lang="en-US" sz="3200" smtClean="0"/>
              <a:t>2.1.10 Outline one therapeutic use of stem cells.</a:t>
            </a:r>
          </a:p>
        </p:txBody>
      </p:sp>
      <p:sp>
        <p:nvSpPr>
          <p:cNvPr id="21508" name="Rectangle 3"/>
          <p:cNvSpPr>
            <a:spLocks noGrp="1" noChangeArrowheads="1"/>
          </p:cNvSpPr>
          <p:nvPr>
            <p:ph type="body" sz="half" idx="1"/>
          </p:nvPr>
        </p:nvSpPr>
        <p:spPr>
          <a:xfrm>
            <a:off x="914400" y="1981200"/>
            <a:ext cx="3810000" cy="4149725"/>
          </a:xfrm>
        </p:spPr>
        <p:txBody>
          <a:bodyPr/>
          <a:lstStyle/>
          <a:p>
            <a:pPr eaLnBrk="1" hangingPunct="1"/>
            <a:r>
              <a:rPr lang="en-US" sz="2400" smtClean="0"/>
              <a:t>Stem cells from bone marrow have been used in the therapeutic treatment of leukemia. </a:t>
            </a:r>
          </a:p>
        </p:txBody>
      </p:sp>
      <p:pic>
        <p:nvPicPr>
          <p:cNvPr id="21509" name="Picture 7" descr="high magnification of bone marrow with granulocytic leukemia"/>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876800" y="1981200"/>
            <a:ext cx="3810000" cy="2493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0A8B77C8-FFD0-4A97-B454-AF9779EBF7E6}" type="slidenum">
              <a:rPr lang="en-US"/>
              <a:pPr>
                <a:defRPr/>
              </a:pPr>
              <a:t>190</a:t>
            </a:fld>
            <a:endParaRPr lang="en-US"/>
          </a:p>
        </p:txBody>
      </p:sp>
      <p:sp>
        <p:nvSpPr>
          <p:cNvPr id="196611" name="Rectangle 2"/>
          <p:cNvSpPr>
            <a:spLocks noGrp="1" noChangeArrowheads="1"/>
          </p:cNvSpPr>
          <p:nvPr>
            <p:ph type="title"/>
          </p:nvPr>
        </p:nvSpPr>
        <p:spPr/>
        <p:txBody>
          <a:bodyPr/>
          <a:lstStyle/>
          <a:p>
            <a:pPr eaLnBrk="1" hangingPunct="1"/>
            <a:r>
              <a:rPr lang="en-US" sz="2800" smtClean="0"/>
              <a:t>5.5.4a Distinguish between the following phyla of animals, using simple external recognition features:</a:t>
            </a:r>
          </a:p>
        </p:txBody>
      </p:sp>
      <p:sp>
        <p:nvSpPr>
          <p:cNvPr id="196612" name="Rectangle 4"/>
          <p:cNvSpPr>
            <a:spLocks noGrp="1" noChangeArrowheads="1"/>
          </p:cNvSpPr>
          <p:nvPr>
            <p:ph type="body" idx="4294967295"/>
          </p:nvPr>
        </p:nvSpPr>
        <p:spPr>
          <a:xfrm>
            <a:off x="914400" y="1600200"/>
            <a:ext cx="3886200" cy="4800600"/>
          </a:xfrm>
        </p:spPr>
        <p:txBody>
          <a:bodyPr/>
          <a:lstStyle/>
          <a:p>
            <a:pPr eaLnBrk="1" hangingPunct="1"/>
            <a:r>
              <a:rPr lang="en-US" sz="2400" u="sng" smtClean="0"/>
              <a:t>Porifera</a:t>
            </a:r>
            <a:r>
              <a:rPr lang="en-US" sz="2400" smtClean="0"/>
              <a:t> (sponges)</a:t>
            </a:r>
          </a:p>
          <a:p>
            <a:pPr eaLnBrk="1" hangingPunct="1"/>
            <a:r>
              <a:rPr lang="en-US" sz="2400" smtClean="0"/>
              <a:t>Sessile, multicellular marine animals. Lack nerves and muscles.</a:t>
            </a:r>
          </a:p>
          <a:p>
            <a:pPr eaLnBrk="1" hangingPunct="1">
              <a:buFont typeface="Wingdings" pitchFamily="2" charset="2"/>
              <a:buNone/>
            </a:pPr>
            <a:endParaRPr lang="en-US" sz="2400" smtClean="0"/>
          </a:p>
          <a:p>
            <a:pPr eaLnBrk="1" hangingPunct="1">
              <a:buFont typeface="Wingdings" pitchFamily="2" charset="2"/>
              <a:buNone/>
            </a:pPr>
            <a:r>
              <a:rPr lang="en-US" sz="2400" u="sng" smtClean="0">
                <a:sym typeface="Wingdings" pitchFamily="2" charset="2"/>
              </a:rPr>
              <a:t> </a:t>
            </a:r>
            <a:endParaRPr lang="en-US" sz="2400" smtClean="0">
              <a:sym typeface="Wingdings" pitchFamily="2" charset="2"/>
            </a:endParaRPr>
          </a:p>
        </p:txBody>
      </p:sp>
      <p:pic>
        <p:nvPicPr>
          <p:cNvPr id="196613" name="Picture 9" descr="Image:Sponge.JPG">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953000" y="1981200"/>
            <a:ext cx="3810000" cy="2857500"/>
          </a:xfrm>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pPr>
              <a:defRPr/>
            </a:pPr>
            <a:fld id="{663AF018-059F-4D7C-B2D7-C5FF7C942054}" type="slidenum">
              <a:rPr lang="en-US"/>
              <a:pPr>
                <a:defRPr/>
              </a:pPr>
              <a:t>191</a:t>
            </a:fld>
            <a:endParaRPr lang="en-US"/>
          </a:p>
        </p:txBody>
      </p:sp>
      <p:sp>
        <p:nvSpPr>
          <p:cNvPr id="197635" name="Rectangle 2"/>
          <p:cNvSpPr>
            <a:spLocks noGrp="1" noChangeArrowheads="1"/>
          </p:cNvSpPr>
          <p:nvPr>
            <p:ph type="title"/>
          </p:nvPr>
        </p:nvSpPr>
        <p:spPr/>
        <p:txBody>
          <a:bodyPr/>
          <a:lstStyle/>
          <a:p>
            <a:pPr eaLnBrk="1" hangingPunct="1"/>
            <a:r>
              <a:rPr lang="en-US" sz="2800" smtClean="0"/>
              <a:t>5.5.4b Distinguish between the following phyla of animals, using simple external recognition features:</a:t>
            </a:r>
          </a:p>
        </p:txBody>
      </p:sp>
      <p:sp>
        <p:nvSpPr>
          <p:cNvPr id="197636" name="Rectangle 3"/>
          <p:cNvSpPr>
            <a:spLocks noGrp="1" noChangeArrowheads="1"/>
          </p:cNvSpPr>
          <p:nvPr>
            <p:ph type="body" idx="4294967295"/>
          </p:nvPr>
        </p:nvSpPr>
        <p:spPr>
          <a:xfrm>
            <a:off x="914400" y="1600200"/>
            <a:ext cx="3886200" cy="4800600"/>
          </a:xfrm>
        </p:spPr>
        <p:txBody>
          <a:bodyPr/>
          <a:lstStyle/>
          <a:p>
            <a:pPr eaLnBrk="1" hangingPunct="1"/>
            <a:r>
              <a:rPr lang="en-US" sz="2400" u="sng" smtClean="0"/>
              <a:t>Cnidaria</a:t>
            </a:r>
            <a:r>
              <a:rPr lang="en-US" sz="2400" smtClean="0"/>
              <a:t> (coral, jellyfish, and sea anemone). Radial symmetry, usually with specialized stinging cells.</a:t>
            </a:r>
          </a:p>
          <a:p>
            <a:pPr eaLnBrk="1" hangingPunct="1">
              <a:buFont typeface="Wingdings" pitchFamily="2" charset="2"/>
              <a:buNone/>
            </a:pPr>
            <a:r>
              <a:rPr lang="en-US" sz="2400" u="sng" smtClean="0">
                <a:sym typeface="Wingdings" pitchFamily="2" charset="2"/>
              </a:rPr>
              <a:t> </a:t>
            </a:r>
            <a:endParaRPr lang="en-US" sz="2400" smtClean="0">
              <a:sym typeface="Wingdings" pitchFamily="2" charset="2"/>
            </a:endParaRPr>
          </a:p>
        </p:txBody>
      </p:sp>
      <p:pic>
        <p:nvPicPr>
          <p:cNvPr id="197637" name="Picture 6" descr="photo of coral polyp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4038600"/>
            <a:ext cx="4038600" cy="252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7638" name="Picture 7" descr="scuba diver near coral reef in Florida"/>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334000" y="1676400"/>
            <a:ext cx="3021013" cy="4530725"/>
          </a:xfr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4"/>
          <p:cNvSpPr>
            <a:spLocks noGrp="1"/>
          </p:cNvSpPr>
          <p:nvPr>
            <p:ph type="sldNum" sz="quarter" idx="10"/>
          </p:nvPr>
        </p:nvSpPr>
        <p:spPr/>
        <p:txBody>
          <a:bodyPr/>
          <a:lstStyle/>
          <a:p>
            <a:pPr>
              <a:defRPr/>
            </a:pPr>
            <a:fld id="{2D294C1B-EA0B-469C-A694-BFDEC1A80EC6}" type="slidenum">
              <a:rPr lang="en-US"/>
              <a:pPr>
                <a:defRPr/>
              </a:pPr>
              <a:t>192</a:t>
            </a:fld>
            <a:endParaRPr lang="en-US"/>
          </a:p>
        </p:txBody>
      </p:sp>
      <p:sp>
        <p:nvSpPr>
          <p:cNvPr id="198659" name="Rectangle 2"/>
          <p:cNvSpPr>
            <a:spLocks noGrp="1" noChangeArrowheads="1"/>
          </p:cNvSpPr>
          <p:nvPr>
            <p:ph type="title"/>
          </p:nvPr>
        </p:nvSpPr>
        <p:spPr/>
        <p:txBody>
          <a:bodyPr/>
          <a:lstStyle/>
          <a:p>
            <a:pPr eaLnBrk="1" hangingPunct="1"/>
            <a:r>
              <a:rPr lang="en-US" sz="2800" smtClean="0"/>
              <a:t>5.5.4c Distinguish between the following phyla of animals, using simple external recognition features:</a:t>
            </a:r>
          </a:p>
        </p:txBody>
      </p:sp>
      <p:sp>
        <p:nvSpPr>
          <p:cNvPr id="198660" name="Rectangle 3"/>
          <p:cNvSpPr>
            <a:spLocks noGrp="1" noChangeArrowheads="1"/>
          </p:cNvSpPr>
          <p:nvPr>
            <p:ph type="body" idx="4294967295"/>
          </p:nvPr>
        </p:nvSpPr>
        <p:spPr>
          <a:xfrm>
            <a:off x="914400" y="1600200"/>
            <a:ext cx="4724400" cy="4800600"/>
          </a:xfrm>
        </p:spPr>
        <p:txBody>
          <a:bodyPr/>
          <a:lstStyle/>
          <a:p>
            <a:pPr eaLnBrk="1" hangingPunct="1"/>
            <a:r>
              <a:rPr lang="en-US" sz="2400" u="sng" smtClean="0"/>
              <a:t>Platyhelminthes</a:t>
            </a:r>
            <a:r>
              <a:rPr lang="en-US" sz="2400" smtClean="0"/>
              <a:t>: flat worms.</a:t>
            </a:r>
          </a:p>
          <a:p>
            <a:pPr eaLnBrk="1" hangingPunct="1">
              <a:buFont typeface="Wingdings" pitchFamily="2" charset="2"/>
              <a:buNone/>
            </a:pPr>
            <a:r>
              <a:rPr lang="en-US" sz="2400" u="sng" smtClean="0">
                <a:sym typeface="Wingdings" pitchFamily="2" charset="2"/>
              </a:rPr>
              <a:t> </a:t>
            </a:r>
            <a:endParaRPr lang="en-US" sz="2400" smtClean="0">
              <a:sym typeface="Wingdings" pitchFamily="2" charset="2"/>
            </a:endParaRPr>
          </a:p>
        </p:txBody>
      </p:sp>
      <p:sp>
        <p:nvSpPr>
          <p:cNvPr id="198661" name="Rectangle 7"/>
          <p:cNvSpPr>
            <a:spLocks noGrp="1" noChangeArrowheads="1"/>
          </p:cNvSpPr>
          <p:nvPr>
            <p:ph sz="half" idx="2"/>
          </p:nvPr>
        </p:nvSpPr>
        <p:spPr/>
        <p:txBody>
          <a:bodyPr/>
          <a:lstStyle/>
          <a:p>
            <a:pPr eaLnBrk="1" hangingPunct="1"/>
            <a:endParaRPr lang="en-US" sz="2400" smtClean="0"/>
          </a:p>
        </p:txBody>
      </p:sp>
      <p:pic>
        <p:nvPicPr>
          <p:cNvPr id="198662" name="Picture 9" descr="Image:Smed.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3276600"/>
            <a:ext cx="5486400" cy="228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8663" name="Text Box 10"/>
          <p:cNvSpPr txBox="1">
            <a:spLocks noChangeArrowheads="1"/>
          </p:cNvSpPr>
          <p:nvPr/>
        </p:nvSpPr>
        <p:spPr bwMode="auto">
          <a:xfrm>
            <a:off x="2362200" y="5715000"/>
            <a:ext cx="2667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t>Planaria</a:t>
            </a:r>
          </a:p>
        </p:txBody>
      </p:sp>
    </p:spTree>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55022118-0485-43E0-AD8C-4A87053995AD}" type="slidenum">
              <a:rPr lang="en-US"/>
              <a:pPr>
                <a:defRPr/>
              </a:pPr>
              <a:t>193</a:t>
            </a:fld>
            <a:endParaRPr lang="en-US"/>
          </a:p>
        </p:txBody>
      </p:sp>
      <p:sp>
        <p:nvSpPr>
          <p:cNvPr id="199683" name="Rectangle 2"/>
          <p:cNvSpPr>
            <a:spLocks noGrp="1" noChangeArrowheads="1"/>
          </p:cNvSpPr>
          <p:nvPr>
            <p:ph type="title"/>
          </p:nvPr>
        </p:nvSpPr>
        <p:spPr/>
        <p:txBody>
          <a:bodyPr/>
          <a:lstStyle/>
          <a:p>
            <a:pPr eaLnBrk="1" hangingPunct="1"/>
            <a:r>
              <a:rPr lang="en-US" sz="2800" smtClean="0"/>
              <a:t>5.5.4d Distinguish between the following phyla of animals, using simple external recognition features:</a:t>
            </a:r>
          </a:p>
        </p:txBody>
      </p:sp>
      <p:sp>
        <p:nvSpPr>
          <p:cNvPr id="199684" name="Rectangle 3"/>
          <p:cNvSpPr>
            <a:spLocks noGrp="1" noChangeArrowheads="1"/>
          </p:cNvSpPr>
          <p:nvPr>
            <p:ph type="body" idx="4294967295"/>
          </p:nvPr>
        </p:nvSpPr>
        <p:spPr>
          <a:xfrm>
            <a:off x="914400" y="1600200"/>
            <a:ext cx="3200400" cy="4800600"/>
          </a:xfrm>
        </p:spPr>
        <p:txBody>
          <a:bodyPr/>
          <a:lstStyle/>
          <a:p>
            <a:pPr eaLnBrk="1" hangingPunct="1"/>
            <a:r>
              <a:rPr lang="en-US" sz="2400" u="sng" smtClean="0"/>
              <a:t>Annelida</a:t>
            </a:r>
            <a:r>
              <a:rPr lang="en-US" sz="2400" smtClean="0"/>
              <a:t>: segmented worms</a:t>
            </a:r>
            <a:endParaRPr lang="en-US" sz="2400" smtClean="0">
              <a:sym typeface="Wingdings" pitchFamily="2" charset="2"/>
            </a:endParaRPr>
          </a:p>
        </p:txBody>
      </p:sp>
      <p:pic>
        <p:nvPicPr>
          <p:cNvPr id="199685" name="Picture 8" descr="Image:Libr0409.jpg">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800600" y="1600200"/>
            <a:ext cx="3279775" cy="5029200"/>
          </a:xfrm>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pPr>
              <a:defRPr/>
            </a:pPr>
            <a:fld id="{49CA1ED1-730A-435A-BF88-D9DA45E7503E}" type="slidenum">
              <a:rPr lang="en-US"/>
              <a:pPr>
                <a:defRPr/>
              </a:pPr>
              <a:t>194</a:t>
            </a:fld>
            <a:endParaRPr lang="en-US"/>
          </a:p>
        </p:txBody>
      </p:sp>
      <p:sp>
        <p:nvSpPr>
          <p:cNvPr id="200707" name="Rectangle 2"/>
          <p:cNvSpPr>
            <a:spLocks noGrp="1" noChangeArrowheads="1"/>
          </p:cNvSpPr>
          <p:nvPr>
            <p:ph type="title"/>
          </p:nvPr>
        </p:nvSpPr>
        <p:spPr/>
        <p:txBody>
          <a:bodyPr/>
          <a:lstStyle/>
          <a:p>
            <a:pPr eaLnBrk="1" hangingPunct="1"/>
            <a:r>
              <a:rPr lang="en-US" sz="2800" smtClean="0"/>
              <a:t>5.5.4e Distinguish between the following phyla of animals, using simple external recognition features:</a:t>
            </a:r>
          </a:p>
        </p:txBody>
      </p:sp>
      <p:sp>
        <p:nvSpPr>
          <p:cNvPr id="200708" name="Rectangle 3"/>
          <p:cNvSpPr>
            <a:spLocks noGrp="1" noChangeArrowheads="1"/>
          </p:cNvSpPr>
          <p:nvPr>
            <p:ph type="body" idx="4294967295"/>
          </p:nvPr>
        </p:nvSpPr>
        <p:spPr>
          <a:xfrm>
            <a:off x="914400" y="1600200"/>
            <a:ext cx="3886200" cy="4800600"/>
          </a:xfrm>
        </p:spPr>
        <p:txBody>
          <a:bodyPr/>
          <a:lstStyle/>
          <a:p>
            <a:pPr eaLnBrk="1" hangingPunct="1"/>
            <a:r>
              <a:rPr lang="en-US" sz="2400" u="sng" smtClean="0"/>
              <a:t>Mollusca</a:t>
            </a:r>
            <a:r>
              <a:rPr lang="en-US" sz="2400" smtClean="0"/>
              <a:t> (snails, clams, cuttlefish, squid, octopus). Primarily marine based. Soft body with mantle, which may secrete a shell.</a:t>
            </a:r>
          </a:p>
          <a:p>
            <a:pPr eaLnBrk="1" hangingPunct="1">
              <a:buFont typeface="Wingdings" pitchFamily="2" charset="2"/>
              <a:buNone/>
            </a:pPr>
            <a:r>
              <a:rPr lang="en-US" sz="2400" u="sng" smtClean="0">
                <a:sym typeface="Wingdings" pitchFamily="2" charset="2"/>
              </a:rPr>
              <a:t> </a:t>
            </a:r>
            <a:endParaRPr lang="en-US" sz="2400" smtClean="0">
              <a:sym typeface="Wingdings" pitchFamily="2" charset="2"/>
            </a:endParaRPr>
          </a:p>
        </p:txBody>
      </p:sp>
      <p:sp>
        <p:nvSpPr>
          <p:cNvPr id="200709" name="Rectangle 4"/>
          <p:cNvSpPr>
            <a:spLocks noGrp="1" noChangeArrowheads="1"/>
          </p:cNvSpPr>
          <p:nvPr>
            <p:ph sz="half" idx="2"/>
          </p:nvPr>
        </p:nvSpPr>
        <p:spPr/>
        <p:txBody>
          <a:bodyPr/>
          <a:lstStyle/>
          <a:p>
            <a:pPr eaLnBrk="1" hangingPunct="1"/>
            <a:endParaRPr lang="en-US" sz="2400" smtClean="0"/>
          </a:p>
        </p:txBody>
      </p:sp>
      <p:pic>
        <p:nvPicPr>
          <p:cNvPr id="200710" name="Picture 6" descr="Image:Octopus vulgaris2.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2057400"/>
            <a:ext cx="3794125" cy="329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pPr>
              <a:defRPr/>
            </a:pPr>
            <a:fld id="{1E9B6149-D531-4735-A90C-8D50D26D81B7}" type="slidenum">
              <a:rPr lang="en-US"/>
              <a:pPr>
                <a:defRPr/>
              </a:pPr>
              <a:t>195</a:t>
            </a:fld>
            <a:endParaRPr lang="en-US"/>
          </a:p>
        </p:txBody>
      </p:sp>
      <p:sp>
        <p:nvSpPr>
          <p:cNvPr id="201731" name="Rectangle 2"/>
          <p:cNvSpPr>
            <a:spLocks noGrp="1" noChangeArrowheads="1"/>
          </p:cNvSpPr>
          <p:nvPr>
            <p:ph type="title"/>
          </p:nvPr>
        </p:nvSpPr>
        <p:spPr/>
        <p:txBody>
          <a:bodyPr/>
          <a:lstStyle/>
          <a:p>
            <a:pPr eaLnBrk="1" hangingPunct="1"/>
            <a:r>
              <a:rPr lang="en-US" sz="2800" smtClean="0"/>
              <a:t>5.5.4f Distinguish between the following phyla of animals, using simple external recognition features:</a:t>
            </a:r>
          </a:p>
        </p:txBody>
      </p:sp>
      <p:sp>
        <p:nvSpPr>
          <p:cNvPr id="201732" name="Rectangle 3"/>
          <p:cNvSpPr>
            <a:spLocks noGrp="1" noChangeArrowheads="1"/>
          </p:cNvSpPr>
          <p:nvPr>
            <p:ph type="body" idx="4294967295"/>
          </p:nvPr>
        </p:nvSpPr>
        <p:spPr>
          <a:xfrm>
            <a:off x="914400" y="1600200"/>
            <a:ext cx="3886200" cy="4800600"/>
          </a:xfrm>
        </p:spPr>
        <p:txBody>
          <a:bodyPr/>
          <a:lstStyle/>
          <a:p>
            <a:pPr eaLnBrk="1" hangingPunct="1"/>
            <a:r>
              <a:rPr lang="en-US" sz="2400" u="sng" smtClean="0"/>
              <a:t>Arthropoda-</a:t>
            </a:r>
            <a:r>
              <a:rPr lang="en-US" sz="2400" smtClean="0"/>
              <a:t> segmented with jointed appendages and an exoskeleton.</a:t>
            </a:r>
          </a:p>
          <a:p>
            <a:pPr eaLnBrk="1" hangingPunct="1">
              <a:buFont typeface="Wingdings" pitchFamily="2" charset="2"/>
              <a:buNone/>
            </a:pPr>
            <a:r>
              <a:rPr lang="en-US" sz="2400" u="sng" smtClean="0">
                <a:sym typeface="Wingdings" pitchFamily="2" charset="2"/>
              </a:rPr>
              <a:t> </a:t>
            </a:r>
            <a:endParaRPr lang="en-US" sz="2400" smtClean="0">
              <a:sym typeface="Wingdings" pitchFamily="2" charset="2"/>
            </a:endParaRPr>
          </a:p>
        </p:txBody>
      </p:sp>
      <p:sp>
        <p:nvSpPr>
          <p:cNvPr id="201733" name="Rectangle 4"/>
          <p:cNvSpPr>
            <a:spLocks noGrp="1" noChangeArrowheads="1"/>
          </p:cNvSpPr>
          <p:nvPr>
            <p:ph sz="half" idx="2"/>
          </p:nvPr>
        </p:nvSpPr>
        <p:spPr/>
        <p:txBody>
          <a:bodyPr/>
          <a:lstStyle/>
          <a:p>
            <a:pPr eaLnBrk="1" hangingPunct="1"/>
            <a:endParaRPr lang="en-US" sz="2400" smtClean="0"/>
          </a:p>
        </p:txBody>
      </p:sp>
      <p:pic>
        <p:nvPicPr>
          <p:cNvPr id="201734" name="Picture 6" descr="pseudoscorp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1676400"/>
            <a:ext cx="3810000" cy="317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pPr>
              <a:defRPr/>
            </a:pPr>
            <a:fld id="{3D6087F6-5249-4557-9095-3A2B32C8FB25}" type="slidenum">
              <a:rPr lang="en-US"/>
              <a:pPr>
                <a:defRPr/>
              </a:pPr>
              <a:t>196</a:t>
            </a:fld>
            <a:endParaRPr lang="en-US"/>
          </a:p>
        </p:txBody>
      </p:sp>
      <p:sp>
        <p:nvSpPr>
          <p:cNvPr id="202755" name="Rectangle 2"/>
          <p:cNvSpPr>
            <a:spLocks noGrp="1" noChangeArrowheads="1"/>
          </p:cNvSpPr>
          <p:nvPr>
            <p:ph type="title"/>
          </p:nvPr>
        </p:nvSpPr>
        <p:spPr/>
        <p:txBody>
          <a:bodyPr/>
          <a:lstStyle/>
          <a:p>
            <a:pPr eaLnBrk="1" hangingPunct="1"/>
            <a:r>
              <a:rPr lang="en-US" sz="3200" smtClean="0"/>
              <a:t>5.5.5 Apply and/or design a dichotomous key for a group of up to eight organisms.</a:t>
            </a:r>
          </a:p>
        </p:txBody>
      </p:sp>
      <p:sp>
        <p:nvSpPr>
          <p:cNvPr id="202756" name="Rectangle 3"/>
          <p:cNvSpPr>
            <a:spLocks noGrp="1" noChangeArrowheads="1"/>
          </p:cNvSpPr>
          <p:nvPr>
            <p:ph type="body" sz="half" idx="1"/>
          </p:nvPr>
        </p:nvSpPr>
        <p:spPr>
          <a:xfrm>
            <a:off x="914400" y="1600200"/>
            <a:ext cx="5562600" cy="457200"/>
          </a:xfrm>
        </p:spPr>
        <p:txBody>
          <a:bodyPr/>
          <a:lstStyle/>
          <a:p>
            <a:pPr eaLnBrk="1" hangingPunct="1"/>
            <a:r>
              <a:rPr lang="en-US" sz="2000" u="sng" smtClean="0"/>
              <a:t>Oak Classification using a dichotomous key</a:t>
            </a:r>
            <a:r>
              <a:rPr lang="en-US" sz="2000" smtClean="0"/>
              <a:t>:</a:t>
            </a:r>
          </a:p>
        </p:txBody>
      </p:sp>
      <p:sp>
        <p:nvSpPr>
          <p:cNvPr id="202757" name="Rectangle 4"/>
          <p:cNvSpPr>
            <a:spLocks noChangeArrowheads="1"/>
          </p:cNvSpPr>
          <p:nvPr/>
        </p:nvSpPr>
        <p:spPr bwMode="auto">
          <a:xfrm>
            <a:off x="457200" y="1981200"/>
            <a:ext cx="8458200" cy="4613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lvl="2"/>
            <a:r>
              <a:rPr lang="en-US" sz="1600"/>
              <a:t>1a. Leaves usually without teeth or lobes: 2 </a:t>
            </a:r>
          </a:p>
          <a:p>
            <a:pPr lvl="2"/>
            <a:r>
              <a:rPr lang="en-US" sz="1600"/>
              <a:t>1b. Leaves usually with teeth or lobes: 5 </a:t>
            </a:r>
          </a:p>
          <a:p>
            <a:pPr lvl="3"/>
            <a:r>
              <a:rPr lang="en-US" sz="1600"/>
              <a:t>2a. Leaves evergreen: 3 </a:t>
            </a:r>
          </a:p>
          <a:p>
            <a:pPr lvl="3"/>
            <a:r>
              <a:rPr lang="en-US" sz="1600"/>
              <a:t>2b. Leaves not evergreen: 4 </a:t>
            </a:r>
          </a:p>
          <a:p>
            <a:pPr lvl="4"/>
            <a:r>
              <a:rPr lang="en-US" sz="1600"/>
              <a:t>3a. Mature plant a large tree — </a:t>
            </a:r>
            <a:r>
              <a:rPr lang="en-US" sz="1600">
                <a:hlinkClick r:id="rId2" tooltip="Southern live oak"/>
              </a:rPr>
              <a:t>Southern live oak</a:t>
            </a:r>
            <a:r>
              <a:rPr lang="en-US" sz="1600"/>
              <a:t> </a:t>
            </a:r>
            <a:r>
              <a:rPr lang="en-US" sz="1600" i="1"/>
              <a:t>Quercus virginiana</a:t>
            </a:r>
            <a:r>
              <a:rPr lang="en-US" sz="1600"/>
              <a:t> </a:t>
            </a:r>
          </a:p>
          <a:p>
            <a:pPr lvl="4"/>
            <a:r>
              <a:rPr lang="en-US" sz="1600"/>
              <a:t>3b. Mature plant a small shrub — </a:t>
            </a:r>
            <a:r>
              <a:rPr lang="en-US" sz="1600">
                <a:hlinkClick r:id="rId3" tooltip="Dwarf live oak"/>
              </a:rPr>
              <a:t>Dwarf live oak</a:t>
            </a:r>
            <a:r>
              <a:rPr lang="en-US" sz="1600"/>
              <a:t> </a:t>
            </a:r>
            <a:r>
              <a:rPr lang="en-US" sz="1600" i="1"/>
              <a:t>Quercus minima</a:t>
            </a:r>
            <a:r>
              <a:rPr lang="en-US" sz="1600"/>
              <a:t> </a:t>
            </a:r>
          </a:p>
          <a:p>
            <a:pPr lvl="4"/>
            <a:r>
              <a:rPr lang="en-US" sz="1600"/>
              <a:t>4a. Leaf narrow, about 4-6 times as long as broad — </a:t>
            </a:r>
            <a:r>
              <a:rPr lang="en-US" sz="1600">
                <a:hlinkClick r:id="rId4" tooltip="Willow oak"/>
              </a:rPr>
              <a:t>Willow oak</a:t>
            </a:r>
            <a:r>
              <a:rPr lang="en-US" sz="1600"/>
              <a:t> </a:t>
            </a:r>
            <a:r>
              <a:rPr lang="en-US" sz="1600" i="1"/>
              <a:t>Quercus phellos</a:t>
            </a:r>
            <a:r>
              <a:rPr lang="en-US" sz="1600"/>
              <a:t> </a:t>
            </a:r>
          </a:p>
          <a:p>
            <a:pPr lvl="4"/>
            <a:r>
              <a:rPr lang="en-US" sz="1600"/>
              <a:t>4b. Leaf broad, about 2-3 times as long as broad — </a:t>
            </a:r>
            <a:r>
              <a:rPr lang="en-US" sz="1600">
                <a:hlinkClick r:id="rId5" tooltip="Shingle oak"/>
              </a:rPr>
              <a:t>Shingle oak</a:t>
            </a:r>
            <a:r>
              <a:rPr lang="en-US" sz="1600"/>
              <a:t> </a:t>
            </a:r>
            <a:r>
              <a:rPr lang="en-US" sz="1600" i="1"/>
              <a:t>Quercus imbricaria</a:t>
            </a:r>
            <a:r>
              <a:rPr lang="en-US" sz="1600"/>
              <a:t> </a:t>
            </a:r>
          </a:p>
          <a:p>
            <a:pPr lvl="3"/>
            <a:r>
              <a:rPr lang="en-US" sz="1600"/>
              <a:t>5a. Lobes or teeth bristle-tipped: 6 </a:t>
            </a:r>
          </a:p>
          <a:p>
            <a:pPr lvl="3"/>
            <a:r>
              <a:rPr lang="en-US" sz="1600"/>
              <a:t>5b. Lobes or teeth rounded or blunt-pointed, no bristles: 7 </a:t>
            </a:r>
          </a:p>
          <a:p>
            <a:pPr lvl="4"/>
            <a:r>
              <a:rPr lang="en-US" sz="1600"/>
              <a:t>6a. Leaves mostly with 3 lobes — </a:t>
            </a:r>
            <a:r>
              <a:rPr lang="en-US" sz="1600">
                <a:hlinkClick r:id="rId6" tooltip="Blackjack oak"/>
              </a:rPr>
              <a:t>Blackjack oak</a:t>
            </a:r>
            <a:r>
              <a:rPr lang="en-US" sz="1600"/>
              <a:t> </a:t>
            </a:r>
            <a:r>
              <a:rPr lang="en-US" sz="1600" i="1"/>
              <a:t>Quercus marilandica</a:t>
            </a:r>
            <a:r>
              <a:rPr lang="en-US" sz="1600"/>
              <a:t> </a:t>
            </a:r>
          </a:p>
          <a:p>
            <a:pPr lvl="4"/>
            <a:r>
              <a:rPr lang="en-US" sz="1600"/>
              <a:t>6b. Leaves mostly with 7-9 lobes — </a:t>
            </a:r>
            <a:r>
              <a:rPr lang="en-US" sz="1600">
                <a:hlinkClick r:id="rId7" tooltip="Northern red oak"/>
              </a:rPr>
              <a:t>Northern red oak</a:t>
            </a:r>
            <a:r>
              <a:rPr lang="en-US" sz="1600"/>
              <a:t> </a:t>
            </a:r>
            <a:r>
              <a:rPr lang="en-US" sz="1600" i="1"/>
              <a:t>Quercus rubra</a:t>
            </a:r>
            <a:r>
              <a:rPr lang="en-US" sz="1600"/>
              <a:t> </a:t>
            </a:r>
          </a:p>
          <a:p>
            <a:pPr lvl="4"/>
            <a:r>
              <a:rPr lang="en-US" sz="1600"/>
              <a:t>7a. Leaves with 5-9 deep lobes — </a:t>
            </a:r>
            <a:r>
              <a:rPr lang="en-US" sz="1600">
                <a:hlinkClick r:id="rId8" tooltip="White oak"/>
              </a:rPr>
              <a:t>White oak</a:t>
            </a:r>
            <a:r>
              <a:rPr lang="en-US" sz="1600"/>
              <a:t> </a:t>
            </a:r>
            <a:r>
              <a:rPr lang="en-US" sz="1600" i="1"/>
              <a:t>Quercus alba</a:t>
            </a:r>
            <a:r>
              <a:rPr lang="en-US" sz="1600"/>
              <a:t> </a:t>
            </a:r>
          </a:p>
          <a:p>
            <a:pPr lvl="4"/>
            <a:r>
              <a:rPr lang="en-US" sz="1600"/>
              <a:t>7b. Leaves with 21-27 shallow lobes — </a:t>
            </a:r>
            <a:r>
              <a:rPr lang="en-US" sz="1600">
                <a:hlinkClick r:id="rId9" tooltip="Swamp chestnut oak"/>
              </a:rPr>
              <a:t>Swamp chestnut oak</a:t>
            </a:r>
            <a:r>
              <a:rPr lang="en-US" sz="1600"/>
              <a:t> </a:t>
            </a:r>
            <a:r>
              <a:rPr lang="en-US" sz="1600" i="1"/>
              <a:t>Quercus prinus</a:t>
            </a:r>
            <a:r>
              <a:rPr lang="en-US" sz="1600"/>
              <a:t> </a:t>
            </a:r>
          </a:p>
          <a:p>
            <a:pPr lvl="4"/>
            <a:endParaRPr lang="en-US" sz="2400">
              <a:latin typeface="Times New Roman" pitchFamily="18" charset="0"/>
            </a:endParaRPr>
          </a:p>
        </p:txBody>
      </p:sp>
      <p:pic>
        <p:nvPicPr>
          <p:cNvPr id="202758" name="Picture 5" descr="acorn-sm"/>
          <p:cNvPicPr>
            <a:picLocks noGrp="1" noChangeAspect="1" noChangeArrowheads="1"/>
          </p:cNvPicPr>
          <p:nvPr>
            <p:ph sz="half" idx="2"/>
          </p:nvPr>
        </p:nvPicPr>
        <p:blipFill>
          <a:blip r:embed="rId10">
            <a:extLst>
              <a:ext uri="{28A0092B-C50C-407E-A947-70E740481C1C}">
                <a14:useLocalDpi xmlns:a14="http://schemas.microsoft.com/office/drawing/2010/main" val="0"/>
              </a:ext>
            </a:extLst>
          </a:blip>
          <a:srcRect/>
          <a:stretch>
            <a:fillRect/>
          </a:stretch>
        </p:blipFill>
        <p:spPr>
          <a:xfrm>
            <a:off x="6477000" y="1828800"/>
            <a:ext cx="2362200" cy="10683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5"/>
          <p:cNvSpPr>
            <a:spLocks noGrp="1" noChangeArrowheads="1"/>
          </p:cNvSpPr>
          <p:nvPr>
            <p:ph type="sldNum" sz="quarter" idx="10"/>
          </p:nvPr>
        </p:nvSpPr>
        <p:spPr/>
        <p:txBody>
          <a:bodyPr/>
          <a:lstStyle/>
          <a:p>
            <a:pPr>
              <a:defRPr/>
            </a:pPr>
            <a:fld id="{BB090135-674F-4258-A0C0-4BD856202326}" type="slidenum">
              <a:rPr lang="en-US"/>
              <a:pPr>
                <a:defRPr/>
              </a:pPr>
              <a:t>197</a:t>
            </a:fld>
            <a:endParaRPr lang="en-US"/>
          </a:p>
        </p:txBody>
      </p:sp>
      <p:sp>
        <p:nvSpPr>
          <p:cNvPr id="203779" name="Rectangle 2"/>
          <p:cNvSpPr>
            <a:spLocks noGrp="1" noChangeArrowheads="1"/>
          </p:cNvSpPr>
          <p:nvPr>
            <p:ph type="ctrTitle"/>
          </p:nvPr>
        </p:nvSpPr>
        <p:spPr/>
        <p:txBody>
          <a:bodyPr/>
          <a:lstStyle/>
          <a:p>
            <a:pPr eaLnBrk="1" hangingPunct="1"/>
            <a:r>
              <a:rPr lang="en-US" i="1" smtClean="0"/>
              <a:t>Unit 6: Human Health And Physiology</a:t>
            </a:r>
          </a:p>
        </p:txBody>
      </p:sp>
      <p:sp>
        <p:nvSpPr>
          <p:cNvPr id="203780" name="Rectangle 3"/>
          <p:cNvSpPr>
            <a:spLocks noGrp="1" noChangeArrowheads="1"/>
          </p:cNvSpPr>
          <p:nvPr>
            <p:ph type="subTitle" idx="1"/>
          </p:nvPr>
        </p:nvSpPr>
        <p:spPr/>
        <p:txBody>
          <a:bodyPr/>
          <a:lstStyle/>
          <a:p>
            <a:pPr algn="l" eaLnBrk="1" hangingPunct="1"/>
            <a:r>
              <a:rPr lang="en-US" sz="3600" smtClean="0"/>
              <a:t>Lesson 6.1 Digestion</a:t>
            </a:r>
          </a:p>
        </p:txBody>
      </p:sp>
    </p:spTree>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B46758F8-634C-4EC2-A356-73170F63C65E}" type="slidenum">
              <a:rPr lang="en-US"/>
              <a:pPr>
                <a:defRPr/>
              </a:pPr>
              <a:t>198</a:t>
            </a:fld>
            <a:endParaRPr lang="en-US"/>
          </a:p>
        </p:txBody>
      </p:sp>
      <p:sp>
        <p:nvSpPr>
          <p:cNvPr id="204803" name="Rectangle 2"/>
          <p:cNvSpPr>
            <a:spLocks noGrp="1" noChangeArrowheads="1"/>
          </p:cNvSpPr>
          <p:nvPr>
            <p:ph type="title"/>
          </p:nvPr>
        </p:nvSpPr>
        <p:spPr>
          <a:xfrm>
            <a:off x="914400" y="457200"/>
            <a:ext cx="7772400" cy="1143000"/>
          </a:xfrm>
        </p:spPr>
        <p:txBody>
          <a:bodyPr/>
          <a:lstStyle/>
          <a:p>
            <a:pPr eaLnBrk="1" hangingPunct="1"/>
            <a:r>
              <a:rPr lang="en-US" sz="3200" smtClean="0"/>
              <a:t>6.1.1 Explain why digestion of large food molecules is essential.</a:t>
            </a:r>
            <a:br>
              <a:rPr lang="en-US" sz="3200" smtClean="0"/>
            </a:br>
            <a:endParaRPr lang="en-US" sz="3200" smtClean="0"/>
          </a:p>
        </p:txBody>
      </p:sp>
      <p:sp>
        <p:nvSpPr>
          <p:cNvPr id="204804" name="Rectangle 3"/>
          <p:cNvSpPr>
            <a:spLocks noGrp="1" noChangeArrowheads="1"/>
          </p:cNvSpPr>
          <p:nvPr>
            <p:ph type="body" sz="half" idx="1"/>
          </p:nvPr>
        </p:nvSpPr>
        <p:spPr>
          <a:xfrm>
            <a:off x="914400" y="1905000"/>
            <a:ext cx="3200400" cy="4267200"/>
          </a:xfrm>
        </p:spPr>
        <p:txBody>
          <a:bodyPr/>
          <a:lstStyle/>
          <a:p>
            <a:pPr eaLnBrk="1" hangingPunct="1"/>
            <a:r>
              <a:rPr lang="en-US" sz="2400" smtClean="0"/>
              <a:t>Large food molecules are polymers, which must be broken down into monomers (via hydrolysis) in order to be absorbed into the blood.</a:t>
            </a:r>
          </a:p>
        </p:txBody>
      </p:sp>
      <p:pic>
        <p:nvPicPr>
          <p:cNvPr id="204805" name="Picture 4" descr="5aday_sweet_potato"/>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191000" y="2590800"/>
            <a:ext cx="4419600" cy="3127375"/>
          </a:xfrm>
        </p:spPr>
      </p:pic>
    </p:spTree>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AF3D2F90-4F8E-416B-8C76-48498E1DEC5C}" type="slidenum">
              <a:rPr lang="en-US"/>
              <a:pPr>
                <a:defRPr/>
              </a:pPr>
              <a:t>199</a:t>
            </a:fld>
            <a:endParaRPr lang="en-US"/>
          </a:p>
        </p:txBody>
      </p:sp>
      <p:sp>
        <p:nvSpPr>
          <p:cNvPr id="205827" name="Rectangle 2"/>
          <p:cNvSpPr>
            <a:spLocks noGrp="1" noChangeArrowheads="1"/>
          </p:cNvSpPr>
          <p:nvPr>
            <p:ph type="title"/>
          </p:nvPr>
        </p:nvSpPr>
        <p:spPr/>
        <p:txBody>
          <a:bodyPr/>
          <a:lstStyle/>
          <a:p>
            <a:pPr eaLnBrk="1" hangingPunct="1"/>
            <a:r>
              <a:rPr lang="en-US" sz="3200" smtClean="0"/>
              <a:t>6.1.2 Explain the need for enzymes </a:t>
            </a:r>
            <a:br>
              <a:rPr lang="en-US" sz="3200" smtClean="0"/>
            </a:br>
            <a:r>
              <a:rPr lang="en-US" sz="3200" smtClean="0"/>
              <a:t>in digestion.</a:t>
            </a:r>
          </a:p>
        </p:txBody>
      </p:sp>
      <p:sp>
        <p:nvSpPr>
          <p:cNvPr id="205828" name="Rectangle 3"/>
          <p:cNvSpPr>
            <a:spLocks noGrp="1" noChangeArrowheads="1"/>
          </p:cNvSpPr>
          <p:nvPr>
            <p:ph type="body" sz="half" idx="1"/>
          </p:nvPr>
        </p:nvSpPr>
        <p:spPr>
          <a:xfrm>
            <a:off x="914400" y="1828800"/>
            <a:ext cx="3810000" cy="4302125"/>
          </a:xfrm>
        </p:spPr>
        <p:txBody>
          <a:bodyPr/>
          <a:lstStyle/>
          <a:p>
            <a:pPr eaLnBrk="1" hangingPunct="1"/>
            <a:r>
              <a:rPr lang="en-US" sz="2400" smtClean="0"/>
              <a:t>Enzymes speed up the rate at which polymers are broken down into monomers.</a:t>
            </a:r>
          </a:p>
        </p:txBody>
      </p:sp>
      <p:pic>
        <p:nvPicPr>
          <p:cNvPr id="205829" name="Picture 4" descr="Triosephosphate_isomerase"/>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648200" y="1752600"/>
            <a:ext cx="3810000" cy="3810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0"/>
          </p:nvPr>
        </p:nvSpPr>
        <p:spPr/>
        <p:txBody>
          <a:bodyPr/>
          <a:lstStyle/>
          <a:p>
            <a:pPr>
              <a:defRPr/>
            </a:pPr>
            <a:fld id="{CB068C70-A33C-4669-BE7D-5C5FF5A25A18}" type="slidenum">
              <a:rPr lang="en-US"/>
              <a:pPr>
                <a:defRPr/>
              </a:pPr>
              <a:t>2</a:t>
            </a:fld>
            <a:endParaRPr lang="en-US"/>
          </a:p>
        </p:txBody>
      </p:sp>
      <p:sp>
        <p:nvSpPr>
          <p:cNvPr id="4099" name="Rectangle 2"/>
          <p:cNvSpPr>
            <a:spLocks noGrp="1" noChangeArrowheads="1"/>
          </p:cNvSpPr>
          <p:nvPr>
            <p:ph type="title"/>
          </p:nvPr>
        </p:nvSpPr>
        <p:spPr/>
        <p:txBody>
          <a:bodyPr/>
          <a:lstStyle/>
          <a:p>
            <a:pPr eaLnBrk="1" hangingPunct="1"/>
            <a:r>
              <a:rPr lang="en-US" sz="3200" smtClean="0"/>
              <a:t>1.1.1 State that error bars are a graphical representation of the variability of data.</a:t>
            </a:r>
          </a:p>
        </p:txBody>
      </p:sp>
      <p:sp>
        <p:nvSpPr>
          <p:cNvPr id="4100" name="Rectangle 3"/>
          <p:cNvSpPr>
            <a:spLocks noGrp="1" noChangeArrowheads="1"/>
          </p:cNvSpPr>
          <p:nvPr>
            <p:ph type="body" sz="half" idx="1"/>
          </p:nvPr>
        </p:nvSpPr>
        <p:spPr>
          <a:xfrm>
            <a:off x="1066800" y="1752600"/>
            <a:ext cx="5410200" cy="2590800"/>
          </a:xfrm>
        </p:spPr>
        <p:txBody>
          <a:bodyPr/>
          <a:lstStyle/>
          <a:p>
            <a:pPr eaLnBrk="1" hangingPunct="1"/>
            <a:r>
              <a:rPr lang="en-US" sz="2400" smtClean="0"/>
              <a:t>The length of an error bar is determined by the range variability in data and/or uncertainty of the measuring instrument.</a:t>
            </a:r>
          </a:p>
        </p:txBody>
      </p:sp>
      <p:pic>
        <p:nvPicPr>
          <p:cNvPr id="4101" name="Picture 5" descr="change/customize error bar directions"/>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914400" y="3581400"/>
            <a:ext cx="4495800" cy="30226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102" name="Picture 9"/>
          <p:cNvPicPr>
            <a:picLocks noGrp="1" noChangeAspect="1" noChangeArrowheads="1"/>
          </p:cNvPicPr>
          <p:nvPr>
            <p:ph sz="quarter" idx="3"/>
          </p:nvPr>
        </p:nvPicPr>
        <p:blipFill>
          <a:blip r:embed="rId3">
            <a:extLst>
              <a:ext uri="{28A0092B-C50C-407E-A947-70E740481C1C}">
                <a14:useLocalDpi xmlns:a14="http://schemas.microsoft.com/office/drawing/2010/main" val="0"/>
              </a:ext>
            </a:extLst>
          </a:blip>
          <a:srcRect l="22733" t="27298" r="52286" b="25691"/>
          <a:stretch>
            <a:fillRect/>
          </a:stretch>
        </p:blipFill>
        <p:spPr>
          <a:xfrm>
            <a:off x="6553200" y="3657600"/>
            <a:ext cx="1998663" cy="2820988"/>
          </a:xfrm>
          <a:noFill/>
          <a:ln>
            <a:solidFill>
              <a:schemeClr val="tx1"/>
            </a:solidFill>
            <a:miter lim="800000"/>
            <a:headEnd/>
            <a:tailEnd/>
          </a:ln>
        </p:spPr>
      </p:pic>
      <p:pic>
        <p:nvPicPr>
          <p:cNvPr id="4103" name="Picture 12" descr="basal_digital_thermomet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34200" y="1752600"/>
            <a:ext cx="1638300" cy="16383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5"/>
          <p:cNvSpPr>
            <a:spLocks noGrp="1" noChangeArrowheads="1"/>
          </p:cNvSpPr>
          <p:nvPr>
            <p:ph type="sldNum" sz="quarter" idx="10"/>
          </p:nvPr>
        </p:nvSpPr>
        <p:spPr/>
        <p:txBody>
          <a:bodyPr/>
          <a:lstStyle/>
          <a:p>
            <a:pPr>
              <a:defRPr/>
            </a:pPr>
            <a:fld id="{76E900A1-4DF4-4937-A45D-7944EAC3257D}" type="slidenum">
              <a:rPr lang="en-US"/>
              <a:pPr>
                <a:defRPr/>
              </a:pPr>
              <a:t>20</a:t>
            </a:fld>
            <a:endParaRPr lang="en-US"/>
          </a:p>
        </p:txBody>
      </p:sp>
      <p:sp>
        <p:nvSpPr>
          <p:cNvPr id="22531" name="Rectangle 2"/>
          <p:cNvSpPr>
            <a:spLocks noGrp="1" noChangeArrowheads="1"/>
          </p:cNvSpPr>
          <p:nvPr>
            <p:ph type="ctrTitle"/>
          </p:nvPr>
        </p:nvSpPr>
        <p:spPr/>
        <p:txBody>
          <a:bodyPr/>
          <a:lstStyle/>
          <a:p>
            <a:pPr eaLnBrk="1" hangingPunct="1"/>
            <a:r>
              <a:rPr lang="en-US" i="1" smtClean="0"/>
              <a:t>Unit 2: Cells</a:t>
            </a:r>
          </a:p>
        </p:txBody>
      </p:sp>
      <p:sp>
        <p:nvSpPr>
          <p:cNvPr id="22532" name="Rectangle 3"/>
          <p:cNvSpPr>
            <a:spLocks noGrp="1" noChangeArrowheads="1"/>
          </p:cNvSpPr>
          <p:nvPr>
            <p:ph type="subTitle" idx="1"/>
          </p:nvPr>
        </p:nvSpPr>
        <p:spPr/>
        <p:txBody>
          <a:bodyPr/>
          <a:lstStyle/>
          <a:p>
            <a:pPr algn="l" eaLnBrk="1" hangingPunct="1"/>
            <a:r>
              <a:rPr lang="en-US" sz="4000" smtClean="0"/>
              <a:t>Lesson 2.2 Prokaryotic Cells</a:t>
            </a:r>
          </a:p>
        </p:txBody>
      </p:sp>
    </p:spTree>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Slide Number Placeholder 3"/>
          <p:cNvSpPr>
            <a:spLocks noGrp="1"/>
          </p:cNvSpPr>
          <p:nvPr>
            <p:ph type="sldNum" sz="quarter" idx="10"/>
          </p:nvPr>
        </p:nvSpPr>
        <p:spPr/>
        <p:txBody>
          <a:bodyPr/>
          <a:lstStyle/>
          <a:p>
            <a:pPr>
              <a:defRPr/>
            </a:pPr>
            <a:fld id="{DDD74FDD-6ED3-497C-8031-790591CB1E7C}" type="slidenum">
              <a:rPr lang="en-US"/>
              <a:pPr>
                <a:defRPr/>
              </a:pPr>
              <a:t>200</a:t>
            </a:fld>
            <a:endParaRPr lang="en-US"/>
          </a:p>
        </p:txBody>
      </p:sp>
      <p:sp>
        <p:nvSpPr>
          <p:cNvPr id="206851" name="Rectangle 2"/>
          <p:cNvSpPr>
            <a:spLocks noGrp="1" noChangeArrowheads="1"/>
          </p:cNvSpPr>
          <p:nvPr>
            <p:ph type="title"/>
          </p:nvPr>
        </p:nvSpPr>
        <p:spPr/>
        <p:txBody>
          <a:bodyPr/>
          <a:lstStyle/>
          <a:p>
            <a:pPr eaLnBrk="1" hangingPunct="1"/>
            <a:r>
              <a:rPr lang="en-US" sz="2800" smtClean="0"/>
              <a:t>6.1.3 State the source, substrate, product and optimum pH conditions for one amylase, one protease and one lipase.	</a:t>
            </a:r>
          </a:p>
        </p:txBody>
      </p:sp>
      <p:graphicFrame>
        <p:nvGraphicFramePr>
          <p:cNvPr id="366595" name="Group 3"/>
          <p:cNvGraphicFramePr>
            <a:graphicFrameLocks noGrp="1"/>
          </p:cNvGraphicFramePr>
          <p:nvPr>
            <p:ph idx="1"/>
          </p:nvPr>
        </p:nvGraphicFramePr>
        <p:xfrm>
          <a:off x="914400" y="2022475"/>
          <a:ext cx="7772400" cy="4530726"/>
        </p:xfrm>
        <a:graphic>
          <a:graphicData uri="http://schemas.openxmlformats.org/drawingml/2006/table">
            <a:tbl>
              <a:tblPr/>
              <a:tblGrid>
                <a:gridCol w="1943100"/>
                <a:gridCol w="1943100"/>
                <a:gridCol w="1943100"/>
                <a:gridCol w="1943100"/>
              </a:tblGrid>
              <a:tr h="481013">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en-US" sz="1800" b="0" i="0" u="none" strike="noStrike" cap="none" normalizeH="0" baseline="0" smtClean="0">
                        <a:ln>
                          <a:noFill/>
                        </a:ln>
                        <a:solidFill>
                          <a:schemeClr val="tx1"/>
                        </a:solidFill>
                        <a:effectLst/>
                        <a:latin typeface="ZapfHumnst BT"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1" i="0" u="none" strike="noStrike" cap="none" normalizeH="0" baseline="0" smtClean="0">
                          <a:ln>
                            <a:noFill/>
                          </a:ln>
                          <a:solidFill>
                            <a:schemeClr val="tx1"/>
                          </a:solidFill>
                          <a:effectLst/>
                          <a:latin typeface="ZapfHumnst BT" pitchFamily="34" charset="0"/>
                        </a:rPr>
                        <a:t>Amylase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1" i="0" u="none" strike="noStrike" cap="none" normalizeH="0" baseline="0" smtClean="0">
                          <a:ln>
                            <a:noFill/>
                          </a:ln>
                          <a:solidFill>
                            <a:schemeClr val="tx1"/>
                          </a:solidFill>
                          <a:effectLst/>
                          <a:latin typeface="ZapfHumnst BT" pitchFamily="34" charset="0"/>
                        </a:rPr>
                        <a:t>Protease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1" i="0" u="none" strike="noStrike" cap="none" normalizeH="0" baseline="0" smtClean="0">
                          <a:ln>
                            <a:noFill/>
                          </a:ln>
                          <a:solidFill>
                            <a:schemeClr val="tx1"/>
                          </a:solidFill>
                          <a:effectLst/>
                          <a:latin typeface="ZapfHumnst BT" pitchFamily="34" charset="0"/>
                        </a:rPr>
                        <a:t>Lipase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31850">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0" i="0" u="none" strike="noStrike" cap="none" normalizeH="0" baseline="0" smtClean="0">
                          <a:ln>
                            <a:noFill/>
                          </a:ln>
                          <a:solidFill>
                            <a:schemeClr val="tx1"/>
                          </a:solidFill>
                          <a:effectLst/>
                          <a:latin typeface="ZapfHumnst BT" pitchFamily="34" charset="0"/>
                        </a:rPr>
                        <a:t>Example of this enzyme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0" i="0" u="none" strike="noStrike" cap="none" normalizeH="0" baseline="0" smtClean="0">
                          <a:ln>
                            <a:noFill/>
                          </a:ln>
                          <a:solidFill>
                            <a:schemeClr val="tx1"/>
                          </a:solidFill>
                          <a:effectLst/>
                          <a:latin typeface="ZapfHumnst BT" pitchFamily="34" charset="0"/>
                        </a:rPr>
                        <a:t>Salivary amylase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0" i="0" u="none" strike="noStrike" cap="none" normalizeH="0" baseline="0" smtClean="0">
                          <a:ln>
                            <a:noFill/>
                          </a:ln>
                          <a:solidFill>
                            <a:schemeClr val="tx1"/>
                          </a:solidFill>
                          <a:effectLst/>
                          <a:latin typeface="ZapfHumnst BT" pitchFamily="34" charset="0"/>
                        </a:rPr>
                        <a:t>Pepsin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0" i="0" u="none" strike="noStrike" cap="none" normalizeH="0" baseline="0" smtClean="0">
                          <a:ln>
                            <a:noFill/>
                          </a:ln>
                          <a:solidFill>
                            <a:schemeClr val="tx1"/>
                          </a:solidFill>
                          <a:effectLst/>
                          <a:latin typeface="ZapfHumnst BT" pitchFamily="34" charset="0"/>
                        </a:rPr>
                        <a:t>Pancreatic lipase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33438">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0" i="0" u="none" strike="noStrike" cap="none" normalizeH="0" baseline="0" smtClean="0">
                          <a:ln>
                            <a:noFill/>
                          </a:ln>
                          <a:solidFill>
                            <a:schemeClr val="tx1"/>
                          </a:solidFill>
                          <a:effectLst/>
                          <a:latin typeface="ZapfHumnst BT" pitchFamily="34" charset="0"/>
                        </a:rPr>
                        <a:t>Source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0" i="0" u="none" strike="noStrike" cap="none" normalizeH="0" baseline="0" smtClean="0">
                          <a:ln>
                            <a:noFill/>
                          </a:ln>
                          <a:solidFill>
                            <a:schemeClr val="tx1"/>
                          </a:solidFill>
                          <a:effectLst/>
                          <a:latin typeface="ZapfHumnst BT" pitchFamily="34" charset="0"/>
                        </a:rPr>
                        <a:t>Salivary glands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0" i="0" u="none" strike="noStrike" cap="none" normalizeH="0" baseline="0" smtClean="0">
                          <a:ln>
                            <a:noFill/>
                          </a:ln>
                          <a:solidFill>
                            <a:schemeClr val="tx1"/>
                          </a:solidFill>
                          <a:effectLst/>
                          <a:latin typeface="ZapfHumnst BT" pitchFamily="34" charset="0"/>
                        </a:rPr>
                        <a:t>Wall of stomach</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0" i="0" u="none" strike="noStrike" cap="none" normalizeH="0" baseline="0" smtClean="0">
                          <a:ln>
                            <a:noFill/>
                          </a:ln>
                          <a:solidFill>
                            <a:schemeClr val="tx1"/>
                          </a:solidFill>
                          <a:effectLst/>
                          <a:latin typeface="ZapfHumnst BT" pitchFamily="34" charset="0"/>
                        </a:rPr>
                        <a:t>Pancreas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31850">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0" i="0" u="none" strike="noStrike" cap="none" normalizeH="0" baseline="0" smtClean="0">
                          <a:ln>
                            <a:noFill/>
                          </a:ln>
                          <a:solidFill>
                            <a:schemeClr val="tx1"/>
                          </a:solidFill>
                          <a:effectLst/>
                          <a:latin typeface="ZapfHumnst BT" pitchFamily="34" charset="0"/>
                        </a:rPr>
                        <a:t>Substrate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0" i="0" u="none" strike="noStrike" cap="none" normalizeH="0" baseline="0" smtClean="0">
                          <a:ln>
                            <a:noFill/>
                          </a:ln>
                          <a:solidFill>
                            <a:schemeClr val="tx1"/>
                          </a:solidFill>
                          <a:effectLst/>
                          <a:latin typeface="ZapfHumnst BT" pitchFamily="34" charset="0"/>
                        </a:rPr>
                        <a:t>Starch</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0" i="0" u="none" strike="noStrike" cap="none" normalizeH="0" baseline="0" smtClean="0">
                          <a:ln>
                            <a:noFill/>
                          </a:ln>
                          <a:solidFill>
                            <a:schemeClr val="tx1"/>
                          </a:solidFill>
                          <a:effectLst/>
                          <a:latin typeface="ZapfHumnst BT" pitchFamily="34" charset="0"/>
                        </a:rPr>
                        <a:t>Proteins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0" i="0" u="none" strike="noStrike" cap="none" normalizeH="0" baseline="0" smtClean="0">
                          <a:ln>
                            <a:noFill/>
                          </a:ln>
                          <a:solidFill>
                            <a:schemeClr val="tx1"/>
                          </a:solidFill>
                          <a:effectLst/>
                          <a:latin typeface="ZapfHumnst BT" pitchFamily="34" charset="0"/>
                        </a:rPr>
                        <a:t>Triglycerides (fats and oils)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31850">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0" i="0" u="none" strike="noStrike" cap="none" normalizeH="0" baseline="0" smtClean="0">
                          <a:ln>
                            <a:noFill/>
                          </a:ln>
                          <a:solidFill>
                            <a:schemeClr val="tx1"/>
                          </a:solidFill>
                          <a:effectLst/>
                          <a:latin typeface="ZapfHumnst BT" pitchFamily="34" charset="0"/>
                        </a:rPr>
                        <a:t>Product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0" i="0" u="none" strike="noStrike" cap="none" normalizeH="0" baseline="0" smtClean="0">
                          <a:ln>
                            <a:noFill/>
                          </a:ln>
                          <a:solidFill>
                            <a:schemeClr val="tx1"/>
                          </a:solidFill>
                          <a:effectLst/>
                          <a:latin typeface="ZapfHumnst BT" pitchFamily="34" charset="0"/>
                        </a:rPr>
                        <a:t>Maltose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0" i="0" u="none" strike="noStrike" cap="none" normalizeH="0" baseline="0" smtClean="0">
                          <a:ln>
                            <a:noFill/>
                          </a:ln>
                          <a:solidFill>
                            <a:schemeClr val="tx1"/>
                          </a:solidFill>
                          <a:effectLst/>
                          <a:latin typeface="ZapfHumnst BT" pitchFamily="34" charset="0"/>
                        </a:rPr>
                        <a:t>Small polypeptides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0" i="0" u="none" strike="noStrike" cap="none" normalizeH="0" baseline="0" smtClean="0">
                          <a:ln>
                            <a:noFill/>
                          </a:ln>
                          <a:solidFill>
                            <a:schemeClr val="tx1"/>
                          </a:solidFill>
                          <a:effectLst/>
                          <a:latin typeface="ZapfHumnst BT" pitchFamily="34" charset="0"/>
                        </a:rPr>
                        <a:t>Fatty acids and glycerol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0725">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0" i="0" u="none" strike="noStrike" cap="none" normalizeH="0" baseline="0" smtClean="0">
                          <a:ln>
                            <a:noFill/>
                          </a:ln>
                          <a:solidFill>
                            <a:schemeClr val="tx1"/>
                          </a:solidFill>
                          <a:effectLst/>
                          <a:latin typeface="ZapfHumnst BT" pitchFamily="34" charset="0"/>
                        </a:rPr>
                        <a:t>Optimum pH</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folHlink"/>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0" i="0" u="none" strike="noStrike" cap="none" normalizeH="0" baseline="0" smtClean="0">
                          <a:ln>
                            <a:noFill/>
                          </a:ln>
                          <a:solidFill>
                            <a:schemeClr val="tx1"/>
                          </a:solidFill>
                          <a:effectLst/>
                          <a:latin typeface="ZapfHumnst BT" pitchFamily="34" charset="0"/>
                        </a:rPr>
                        <a:t>7-8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0" i="0" u="none" strike="noStrike" cap="none" normalizeH="0" baseline="0" smtClean="0">
                          <a:ln>
                            <a:noFill/>
                          </a:ln>
                          <a:solidFill>
                            <a:schemeClr val="tx1"/>
                          </a:solidFill>
                          <a:effectLst/>
                          <a:latin typeface="ZapfHumnst BT" pitchFamily="34" charset="0"/>
                        </a:rPr>
                        <a:t>1.5-3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1800" b="0" i="0" u="none" strike="noStrike" cap="none" normalizeH="0" baseline="0" smtClean="0">
                          <a:ln>
                            <a:noFill/>
                          </a:ln>
                          <a:solidFill>
                            <a:schemeClr val="tx1"/>
                          </a:solidFill>
                          <a:effectLst/>
                          <a:latin typeface="ZapfHumnst BT" pitchFamily="34" charset="0"/>
                        </a:rPr>
                        <a:t>7-8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pPr>
              <a:defRPr/>
            </a:pPr>
            <a:fld id="{241D2503-DC6D-4AF3-A622-CAD22834B2BC}" type="slidenum">
              <a:rPr lang="en-US"/>
              <a:pPr>
                <a:defRPr/>
              </a:pPr>
              <a:t>201</a:t>
            </a:fld>
            <a:endParaRPr lang="en-US"/>
          </a:p>
        </p:txBody>
      </p:sp>
      <p:sp>
        <p:nvSpPr>
          <p:cNvPr id="207875" name="Rectangle 2"/>
          <p:cNvSpPr>
            <a:spLocks noGrp="1" noChangeArrowheads="1"/>
          </p:cNvSpPr>
          <p:nvPr>
            <p:ph type="title"/>
          </p:nvPr>
        </p:nvSpPr>
        <p:spPr/>
        <p:txBody>
          <a:bodyPr/>
          <a:lstStyle/>
          <a:p>
            <a:pPr eaLnBrk="1" hangingPunct="1"/>
            <a:r>
              <a:rPr lang="en-US" sz="2800" smtClean="0"/>
              <a:t>6.1.4 Draw and label a diagram of the digestive system.</a:t>
            </a:r>
          </a:p>
        </p:txBody>
      </p:sp>
      <p:pic>
        <p:nvPicPr>
          <p:cNvPr id="207876" name="Picture 3" descr="smallIntestine"/>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495800" y="1600200"/>
            <a:ext cx="2701925" cy="5011738"/>
          </a:xfrm>
        </p:spPr>
      </p:pic>
      <p:sp>
        <p:nvSpPr>
          <p:cNvPr id="207877" name="Rectangle 4"/>
          <p:cNvSpPr>
            <a:spLocks noGrp="1" noChangeArrowheads="1"/>
          </p:cNvSpPr>
          <p:nvPr>
            <p:ph type="body" idx="4294967295"/>
          </p:nvPr>
        </p:nvSpPr>
        <p:spPr>
          <a:xfrm>
            <a:off x="914400" y="1600200"/>
            <a:ext cx="3200400" cy="4419600"/>
          </a:xfrm>
        </p:spPr>
        <p:txBody>
          <a:bodyPr/>
          <a:lstStyle/>
          <a:p>
            <a:pPr eaLnBrk="1" hangingPunct="1"/>
            <a:r>
              <a:rPr lang="en-US" sz="2400" u="sng" smtClean="0"/>
              <a:t>Locate</a:t>
            </a:r>
            <a:r>
              <a:rPr lang="en-US" sz="2400" smtClean="0"/>
              <a:t>: mouth, esophagus, stomach, small intestine, large intestine, anus, liver, pancreas, gall bladder.</a:t>
            </a:r>
          </a:p>
        </p:txBody>
      </p:sp>
    </p:spTree>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B13FE6B0-D1BC-40A0-9090-FC600BB0B74C}" type="slidenum">
              <a:rPr lang="en-US"/>
              <a:pPr>
                <a:defRPr/>
              </a:pPr>
              <a:t>202</a:t>
            </a:fld>
            <a:endParaRPr lang="en-US"/>
          </a:p>
        </p:txBody>
      </p:sp>
      <p:sp>
        <p:nvSpPr>
          <p:cNvPr id="208899" name="Rectangle 2"/>
          <p:cNvSpPr>
            <a:spLocks noGrp="1" noChangeArrowheads="1"/>
          </p:cNvSpPr>
          <p:nvPr>
            <p:ph type="title"/>
          </p:nvPr>
        </p:nvSpPr>
        <p:spPr/>
        <p:txBody>
          <a:bodyPr/>
          <a:lstStyle/>
          <a:p>
            <a:pPr eaLnBrk="1" hangingPunct="1"/>
            <a:r>
              <a:rPr lang="en-US" sz="2800" smtClean="0"/>
              <a:t>6.1.5 Outline the function of the stomach, small intestine and large intestine.</a:t>
            </a:r>
          </a:p>
        </p:txBody>
      </p:sp>
      <p:sp>
        <p:nvSpPr>
          <p:cNvPr id="208900" name="Rectangle 3"/>
          <p:cNvSpPr>
            <a:spLocks noGrp="1" noChangeArrowheads="1"/>
          </p:cNvSpPr>
          <p:nvPr>
            <p:ph type="body" sz="half" idx="1"/>
          </p:nvPr>
        </p:nvSpPr>
        <p:spPr>
          <a:xfrm>
            <a:off x="914400" y="1752600"/>
            <a:ext cx="3810000" cy="4530725"/>
          </a:xfrm>
        </p:spPr>
        <p:txBody>
          <a:bodyPr/>
          <a:lstStyle/>
          <a:p>
            <a:pPr eaLnBrk="1" hangingPunct="1"/>
            <a:r>
              <a:rPr lang="en-US" sz="2400" u="sng" smtClean="0"/>
              <a:t>Stomach-</a:t>
            </a:r>
            <a:r>
              <a:rPr lang="en-US" sz="2400" smtClean="0"/>
              <a:t> primary site for protein digestion.</a:t>
            </a:r>
          </a:p>
          <a:p>
            <a:pPr eaLnBrk="1" hangingPunct="1"/>
            <a:r>
              <a:rPr lang="en-US" sz="2400" u="sng" smtClean="0"/>
              <a:t>Small</a:t>
            </a:r>
            <a:r>
              <a:rPr lang="en-US" sz="2400" smtClean="0"/>
              <a:t> intestine- primary site for nutrient absorption.</a:t>
            </a:r>
          </a:p>
          <a:p>
            <a:pPr eaLnBrk="1" hangingPunct="1"/>
            <a:r>
              <a:rPr lang="en-US" sz="2400" u="sng" smtClean="0"/>
              <a:t>Large intestine-</a:t>
            </a:r>
            <a:r>
              <a:rPr lang="en-US" sz="2400" smtClean="0"/>
              <a:t> water used in the digestive process is reabsorbed back into the body. </a:t>
            </a:r>
          </a:p>
        </p:txBody>
      </p:sp>
      <p:pic>
        <p:nvPicPr>
          <p:cNvPr id="208901" name="Picture 4" descr="Stomach_colon_rectum_diagram"/>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724400" y="1752600"/>
            <a:ext cx="3802063" cy="39687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pPr>
              <a:defRPr/>
            </a:pPr>
            <a:fld id="{92C907E6-77C8-4739-89D4-5151E60A5323}" type="slidenum">
              <a:rPr lang="en-US"/>
              <a:pPr>
                <a:defRPr/>
              </a:pPr>
              <a:t>203</a:t>
            </a:fld>
            <a:endParaRPr lang="en-US"/>
          </a:p>
        </p:txBody>
      </p:sp>
      <p:sp>
        <p:nvSpPr>
          <p:cNvPr id="209923" name="Rectangle 2"/>
          <p:cNvSpPr>
            <a:spLocks noGrp="1" noChangeArrowheads="1"/>
          </p:cNvSpPr>
          <p:nvPr>
            <p:ph type="title"/>
          </p:nvPr>
        </p:nvSpPr>
        <p:spPr/>
        <p:txBody>
          <a:bodyPr/>
          <a:lstStyle/>
          <a:p>
            <a:pPr eaLnBrk="1" hangingPunct="1"/>
            <a:r>
              <a:rPr lang="en-US" sz="2800" smtClean="0"/>
              <a:t>6.1.6 Distinguish between absorption and assimilation.</a:t>
            </a:r>
          </a:p>
        </p:txBody>
      </p:sp>
      <p:sp>
        <p:nvSpPr>
          <p:cNvPr id="209924" name="Rectangle 3"/>
          <p:cNvSpPr>
            <a:spLocks noGrp="1" noChangeArrowheads="1"/>
          </p:cNvSpPr>
          <p:nvPr>
            <p:ph type="body" sz="half" idx="1"/>
          </p:nvPr>
        </p:nvSpPr>
        <p:spPr/>
        <p:txBody>
          <a:bodyPr/>
          <a:lstStyle/>
          <a:p>
            <a:pPr eaLnBrk="1" hangingPunct="1">
              <a:lnSpc>
                <a:spcPct val="90000"/>
              </a:lnSpc>
            </a:pPr>
            <a:r>
              <a:rPr lang="en-US" sz="2400" u="sng" smtClean="0"/>
              <a:t>Absorption-</a:t>
            </a:r>
            <a:r>
              <a:rPr lang="en-US" sz="2400" smtClean="0"/>
              <a:t> the transfer of nutrients from the digestive tract into the blood stream, usually through villi in the small intestine.</a:t>
            </a:r>
          </a:p>
          <a:p>
            <a:pPr eaLnBrk="1" hangingPunct="1">
              <a:lnSpc>
                <a:spcPct val="90000"/>
              </a:lnSpc>
            </a:pPr>
            <a:endParaRPr lang="en-US" sz="2400" smtClean="0"/>
          </a:p>
          <a:p>
            <a:pPr eaLnBrk="1" hangingPunct="1">
              <a:lnSpc>
                <a:spcPct val="90000"/>
              </a:lnSpc>
            </a:pPr>
            <a:endParaRPr lang="en-US" sz="2400" smtClean="0"/>
          </a:p>
          <a:p>
            <a:pPr eaLnBrk="1" hangingPunct="1">
              <a:lnSpc>
                <a:spcPct val="90000"/>
              </a:lnSpc>
            </a:pPr>
            <a:r>
              <a:rPr lang="en-US" sz="2400" u="sng" smtClean="0"/>
              <a:t>Assimilation-</a:t>
            </a:r>
            <a:r>
              <a:rPr lang="en-US" sz="2400" smtClean="0"/>
              <a:t> uptake of nutrients from blood stream into body tissue.  Occurs after absorption.</a:t>
            </a:r>
          </a:p>
          <a:p>
            <a:pPr eaLnBrk="1" hangingPunct="1">
              <a:lnSpc>
                <a:spcPct val="90000"/>
              </a:lnSpc>
              <a:buFont typeface="Wingdings" pitchFamily="2" charset="2"/>
              <a:buNone/>
            </a:pPr>
            <a:endParaRPr lang="en-US" sz="2400" smtClean="0"/>
          </a:p>
        </p:txBody>
      </p:sp>
      <p:pic>
        <p:nvPicPr>
          <p:cNvPr id="209925" name="Picture 4" descr="800px-Nudemousejejunum_EM">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486400" y="1676400"/>
            <a:ext cx="2720975" cy="4802188"/>
          </a:xfrm>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9926" name="Text Box 5"/>
          <p:cNvSpPr txBox="1">
            <a:spLocks noChangeArrowheads="1"/>
          </p:cNvSpPr>
          <p:nvPr/>
        </p:nvSpPr>
        <p:spPr bwMode="auto">
          <a:xfrm>
            <a:off x="5562600" y="6491288"/>
            <a:ext cx="2971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600">
                <a:latin typeface="ZapfHumnst BT" pitchFamily="34" charset="0"/>
              </a:rPr>
              <a:t>Pictured: microvilli on a villus.</a:t>
            </a:r>
          </a:p>
        </p:txBody>
      </p:sp>
    </p:spTree>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C7A84C0F-6E5A-4651-808E-0CC9DD7E6AAF}" type="slidenum">
              <a:rPr lang="en-US"/>
              <a:pPr>
                <a:defRPr/>
              </a:pPr>
              <a:t>204</a:t>
            </a:fld>
            <a:endParaRPr lang="en-US"/>
          </a:p>
        </p:txBody>
      </p:sp>
      <p:sp>
        <p:nvSpPr>
          <p:cNvPr id="210947" name="Rectangle 2"/>
          <p:cNvSpPr>
            <a:spLocks noGrp="1" noChangeArrowheads="1"/>
          </p:cNvSpPr>
          <p:nvPr>
            <p:ph type="title"/>
          </p:nvPr>
        </p:nvSpPr>
        <p:spPr>
          <a:xfrm>
            <a:off x="914400" y="0"/>
            <a:ext cx="7772400" cy="1420813"/>
          </a:xfrm>
        </p:spPr>
        <p:txBody>
          <a:bodyPr/>
          <a:lstStyle/>
          <a:p>
            <a:pPr eaLnBrk="1" hangingPunct="1"/>
            <a:r>
              <a:rPr lang="en-US" sz="2800" smtClean="0"/>
              <a:t>6.1.7 Explain how the structure of the villus is related to its role in absorption of the end products of digestion.</a:t>
            </a:r>
          </a:p>
        </p:txBody>
      </p:sp>
      <p:sp>
        <p:nvSpPr>
          <p:cNvPr id="210948" name="Rectangle 3"/>
          <p:cNvSpPr>
            <a:spLocks noGrp="1" noChangeArrowheads="1"/>
          </p:cNvSpPr>
          <p:nvPr>
            <p:ph type="body" sz="half" idx="1"/>
          </p:nvPr>
        </p:nvSpPr>
        <p:spPr>
          <a:xfrm>
            <a:off x="1143000" y="1752600"/>
            <a:ext cx="7162800" cy="1828800"/>
          </a:xfrm>
        </p:spPr>
        <p:txBody>
          <a:bodyPr/>
          <a:lstStyle/>
          <a:p>
            <a:pPr eaLnBrk="1" hangingPunct="1"/>
            <a:r>
              <a:rPr lang="en-US" sz="2400" smtClean="0"/>
              <a:t>Villi have a large surface area, gated ion channels, and are dense in mitochondria, which provide energy for the active transport of nutrients.</a:t>
            </a:r>
          </a:p>
        </p:txBody>
      </p:sp>
      <p:pic>
        <p:nvPicPr>
          <p:cNvPr id="210949" name="Picture 4" descr="villi"/>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2433638" y="3652838"/>
            <a:ext cx="5103812" cy="2662237"/>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5"/>
          <p:cNvSpPr>
            <a:spLocks noGrp="1" noChangeArrowheads="1"/>
          </p:cNvSpPr>
          <p:nvPr>
            <p:ph type="sldNum" sz="quarter" idx="10"/>
          </p:nvPr>
        </p:nvSpPr>
        <p:spPr/>
        <p:txBody>
          <a:bodyPr/>
          <a:lstStyle/>
          <a:p>
            <a:pPr>
              <a:defRPr/>
            </a:pPr>
            <a:fld id="{169612B8-331F-4348-AD67-A18B5CC002BB}" type="slidenum">
              <a:rPr lang="en-US"/>
              <a:pPr>
                <a:defRPr/>
              </a:pPr>
              <a:t>205</a:t>
            </a:fld>
            <a:endParaRPr lang="en-US"/>
          </a:p>
        </p:txBody>
      </p:sp>
      <p:sp>
        <p:nvSpPr>
          <p:cNvPr id="211971" name="Rectangle 2"/>
          <p:cNvSpPr>
            <a:spLocks noGrp="1" noChangeArrowheads="1"/>
          </p:cNvSpPr>
          <p:nvPr>
            <p:ph type="ctrTitle"/>
          </p:nvPr>
        </p:nvSpPr>
        <p:spPr/>
        <p:txBody>
          <a:bodyPr/>
          <a:lstStyle/>
          <a:p>
            <a:pPr eaLnBrk="1" hangingPunct="1"/>
            <a:r>
              <a:rPr lang="en-US" i="1" smtClean="0"/>
              <a:t>Unit 6: Human Health And Physiology</a:t>
            </a:r>
          </a:p>
        </p:txBody>
      </p:sp>
      <p:sp>
        <p:nvSpPr>
          <p:cNvPr id="211972" name="Rectangle 3"/>
          <p:cNvSpPr>
            <a:spLocks noGrp="1" noChangeArrowheads="1"/>
          </p:cNvSpPr>
          <p:nvPr>
            <p:ph type="subTitle" idx="1"/>
          </p:nvPr>
        </p:nvSpPr>
        <p:spPr/>
        <p:txBody>
          <a:bodyPr/>
          <a:lstStyle/>
          <a:p>
            <a:pPr algn="l" eaLnBrk="1" hangingPunct="1"/>
            <a:r>
              <a:rPr lang="en-US" sz="3200" smtClean="0"/>
              <a:t>Lesson 6.2 The Transport System</a:t>
            </a:r>
          </a:p>
        </p:txBody>
      </p:sp>
    </p:spTree>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pPr>
              <a:defRPr/>
            </a:pPr>
            <a:fld id="{0F3AAB7A-C13D-4B96-AAF0-FE83BC5890B2}" type="slidenum">
              <a:rPr lang="en-US"/>
              <a:pPr>
                <a:defRPr/>
              </a:pPr>
              <a:t>206</a:t>
            </a:fld>
            <a:endParaRPr lang="en-US"/>
          </a:p>
        </p:txBody>
      </p:sp>
      <p:sp>
        <p:nvSpPr>
          <p:cNvPr id="212995" name="Rectangle 2"/>
          <p:cNvSpPr>
            <a:spLocks noGrp="1" noChangeArrowheads="1"/>
          </p:cNvSpPr>
          <p:nvPr>
            <p:ph type="title"/>
          </p:nvPr>
        </p:nvSpPr>
        <p:spPr/>
        <p:txBody>
          <a:bodyPr/>
          <a:lstStyle/>
          <a:p>
            <a:pPr eaLnBrk="1" hangingPunct="1"/>
            <a:r>
              <a:rPr lang="en-US" sz="2800" smtClean="0"/>
              <a:t>6.2.1 Draw a diagram of the heart showing all four chambers, associated blood vessels and valves.</a:t>
            </a:r>
          </a:p>
        </p:txBody>
      </p:sp>
      <p:sp>
        <p:nvSpPr>
          <p:cNvPr id="212996" name="Rectangle 3"/>
          <p:cNvSpPr>
            <a:spLocks noGrp="1" noChangeArrowheads="1"/>
          </p:cNvSpPr>
          <p:nvPr>
            <p:ph type="body" sz="half" idx="1"/>
          </p:nvPr>
        </p:nvSpPr>
        <p:spPr/>
        <p:txBody>
          <a:bodyPr/>
          <a:lstStyle/>
          <a:p>
            <a:pPr eaLnBrk="1" hangingPunct="1"/>
            <a:r>
              <a:rPr lang="en-US" sz="2400" smtClean="0"/>
              <a:t>Note that the left side is actually thicker than the right side. The left side pumps oxygenated blood to the rest of the body, whereas the right side pumps deoxygenated blood to the lungs.</a:t>
            </a:r>
          </a:p>
        </p:txBody>
      </p:sp>
      <p:pic>
        <p:nvPicPr>
          <p:cNvPr id="212997" name="Picture 4" descr="600px-Diagram_of_the_human_heart_%28cropped%29">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419600" y="1676400"/>
            <a:ext cx="4495800" cy="44958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12998" name="Text Box 5"/>
          <p:cNvSpPr txBox="1">
            <a:spLocks noChangeArrowheads="1"/>
          </p:cNvSpPr>
          <p:nvPr/>
        </p:nvSpPr>
        <p:spPr bwMode="auto">
          <a:xfrm>
            <a:off x="5029200" y="6400800"/>
            <a:ext cx="320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latin typeface="ZapfHumnst BT" pitchFamily="34" charset="0"/>
              </a:rPr>
              <a:t>Courtesy of Eric Pierce</a:t>
            </a:r>
          </a:p>
        </p:txBody>
      </p:sp>
    </p:spTree>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AB30CAB1-F7B3-4312-BE82-3B6D2028F074}" type="slidenum">
              <a:rPr lang="en-US"/>
              <a:pPr>
                <a:defRPr/>
              </a:pPr>
              <a:t>207</a:t>
            </a:fld>
            <a:endParaRPr lang="en-US"/>
          </a:p>
        </p:txBody>
      </p:sp>
      <p:sp>
        <p:nvSpPr>
          <p:cNvPr id="214019" name="Rectangle 2"/>
          <p:cNvSpPr>
            <a:spLocks noGrp="1" noChangeArrowheads="1"/>
          </p:cNvSpPr>
          <p:nvPr>
            <p:ph type="title"/>
          </p:nvPr>
        </p:nvSpPr>
        <p:spPr>
          <a:xfrm>
            <a:off x="914400" y="152400"/>
            <a:ext cx="7772400" cy="1143000"/>
          </a:xfrm>
        </p:spPr>
        <p:txBody>
          <a:bodyPr/>
          <a:lstStyle/>
          <a:p>
            <a:pPr eaLnBrk="1" hangingPunct="1"/>
            <a:r>
              <a:rPr lang="en-US" sz="3200" smtClean="0"/>
              <a:t>6.2.2 State that the coronary arteries supply heart muscle with oxygen and nutrients.</a:t>
            </a:r>
          </a:p>
        </p:txBody>
      </p:sp>
      <p:pic>
        <p:nvPicPr>
          <p:cNvPr id="214020" name="Picture 5" descr="Image:Gray492.png">
            <a:hlinkClick r:id="rId2"/>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2057400" y="1676400"/>
            <a:ext cx="5351463" cy="45307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pPr>
              <a:defRPr/>
            </a:pPr>
            <a:fld id="{7CD35354-7F49-4CDD-9F11-D4028450B5AA}" type="slidenum">
              <a:rPr lang="en-US"/>
              <a:pPr>
                <a:defRPr/>
              </a:pPr>
              <a:t>208</a:t>
            </a:fld>
            <a:endParaRPr lang="en-US"/>
          </a:p>
        </p:txBody>
      </p:sp>
      <p:sp>
        <p:nvSpPr>
          <p:cNvPr id="215043" name="Rectangle 2"/>
          <p:cNvSpPr>
            <a:spLocks noGrp="1" noChangeArrowheads="1"/>
          </p:cNvSpPr>
          <p:nvPr>
            <p:ph type="title"/>
          </p:nvPr>
        </p:nvSpPr>
        <p:spPr>
          <a:xfrm>
            <a:off x="914400" y="0"/>
            <a:ext cx="7772400" cy="1420813"/>
          </a:xfrm>
        </p:spPr>
        <p:txBody>
          <a:bodyPr/>
          <a:lstStyle/>
          <a:p>
            <a:pPr eaLnBrk="1" hangingPunct="1"/>
            <a:r>
              <a:rPr lang="en-US" sz="2800" smtClean="0"/>
              <a:t>6.2.3 Explain the action of the heart in terms of collecting blood, pumping blood, and opening and closing of valves.</a:t>
            </a:r>
          </a:p>
        </p:txBody>
      </p:sp>
      <p:sp>
        <p:nvSpPr>
          <p:cNvPr id="215044" name="Rectangle 3"/>
          <p:cNvSpPr>
            <a:spLocks noGrp="1" noChangeArrowheads="1"/>
          </p:cNvSpPr>
          <p:nvPr>
            <p:ph type="body" sz="half" idx="1"/>
          </p:nvPr>
        </p:nvSpPr>
        <p:spPr/>
        <p:txBody>
          <a:bodyPr/>
          <a:lstStyle/>
          <a:p>
            <a:pPr eaLnBrk="1" hangingPunct="1">
              <a:lnSpc>
                <a:spcPct val="90000"/>
              </a:lnSpc>
            </a:pPr>
            <a:r>
              <a:rPr lang="en-US" sz="2400" u="sng" smtClean="0"/>
              <a:t>Atria-</a:t>
            </a:r>
            <a:r>
              <a:rPr lang="en-US" sz="2400" smtClean="0"/>
              <a:t> collect blood into heart</a:t>
            </a:r>
          </a:p>
          <a:p>
            <a:pPr eaLnBrk="1" hangingPunct="1">
              <a:lnSpc>
                <a:spcPct val="90000"/>
              </a:lnSpc>
            </a:pPr>
            <a:r>
              <a:rPr lang="en-US" sz="2400" u="sng" smtClean="0"/>
              <a:t>Ventricles-</a:t>
            </a:r>
            <a:r>
              <a:rPr lang="en-US" sz="2400" smtClean="0"/>
              <a:t> send blood out of the heart.</a:t>
            </a:r>
          </a:p>
          <a:p>
            <a:pPr eaLnBrk="1" hangingPunct="1">
              <a:lnSpc>
                <a:spcPct val="90000"/>
              </a:lnSpc>
            </a:pPr>
            <a:r>
              <a:rPr lang="en-US" sz="2400" smtClean="0"/>
              <a:t>The direction of flow is controlled by atrio-ventricular and semilunar valves. When open, blood flows from the atrium to the ventricle. When closed, blood remains in the atrium.</a:t>
            </a:r>
          </a:p>
          <a:p>
            <a:pPr eaLnBrk="1" hangingPunct="1">
              <a:lnSpc>
                <a:spcPct val="90000"/>
              </a:lnSpc>
            </a:pPr>
            <a:endParaRPr lang="en-US" sz="2400" smtClean="0"/>
          </a:p>
        </p:txBody>
      </p:sp>
      <p:sp>
        <p:nvSpPr>
          <p:cNvPr id="215045" name="Rectangle 6"/>
          <p:cNvSpPr>
            <a:spLocks noGrp="1" noChangeArrowheads="1"/>
          </p:cNvSpPr>
          <p:nvPr>
            <p:ph sz="half" idx="2"/>
          </p:nvPr>
        </p:nvSpPr>
        <p:spPr/>
        <p:txBody>
          <a:bodyPr/>
          <a:lstStyle/>
          <a:p>
            <a:pPr eaLnBrk="1" hangingPunct="1"/>
            <a:endParaRPr lang="en-US" sz="2400" smtClean="0"/>
          </a:p>
        </p:txBody>
      </p:sp>
      <p:pic>
        <p:nvPicPr>
          <p:cNvPr id="215046" name="Picture 8" descr="Image:Heart diastole.pn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1905000"/>
            <a:ext cx="2835275"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B89B63B6-5A0E-4553-8BDF-11FAFEA3CA9D}" type="slidenum">
              <a:rPr lang="en-US"/>
              <a:pPr>
                <a:defRPr/>
              </a:pPr>
              <a:t>209</a:t>
            </a:fld>
            <a:endParaRPr lang="en-US"/>
          </a:p>
        </p:txBody>
      </p:sp>
      <p:sp>
        <p:nvSpPr>
          <p:cNvPr id="216067" name="Rectangle 2"/>
          <p:cNvSpPr>
            <a:spLocks noGrp="1" noChangeArrowheads="1"/>
          </p:cNvSpPr>
          <p:nvPr>
            <p:ph type="title"/>
          </p:nvPr>
        </p:nvSpPr>
        <p:spPr/>
        <p:txBody>
          <a:bodyPr/>
          <a:lstStyle/>
          <a:p>
            <a:pPr eaLnBrk="1" hangingPunct="1"/>
            <a:r>
              <a:rPr lang="en-US" sz="2400" smtClean="0"/>
              <a:t>6.2.4 Outline the control of the heartbeat in terms of myogenic muscle contraction, the pacemaker, nerves, the medulla of the brain and adrenalin.</a:t>
            </a:r>
          </a:p>
        </p:txBody>
      </p:sp>
      <p:sp>
        <p:nvSpPr>
          <p:cNvPr id="216068" name="Rectangle 3"/>
          <p:cNvSpPr>
            <a:spLocks noGrp="1" noChangeArrowheads="1"/>
          </p:cNvSpPr>
          <p:nvPr>
            <p:ph type="body" sz="half" idx="1"/>
          </p:nvPr>
        </p:nvSpPr>
        <p:spPr/>
        <p:txBody>
          <a:bodyPr/>
          <a:lstStyle/>
          <a:p>
            <a:pPr eaLnBrk="1" hangingPunct="1"/>
            <a:r>
              <a:rPr lang="en-US" sz="2000" u="sng" smtClean="0"/>
              <a:t>Myogenic-</a:t>
            </a:r>
            <a:r>
              <a:rPr lang="en-US" sz="2000" smtClean="0"/>
              <a:t> a term meaning the heart beats “of its own accord”. The signal for each heartbeat originates from the heart itself, not from the brain, through the SA node.</a:t>
            </a:r>
          </a:p>
          <a:p>
            <a:pPr eaLnBrk="1" hangingPunct="1">
              <a:buFont typeface="Wingdings" pitchFamily="2" charset="2"/>
              <a:buNone/>
            </a:pPr>
            <a:endParaRPr lang="en-US" sz="2000" smtClean="0"/>
          </a:p>
          <a:p>
            <a:pPr eaLnBrk="1" hangingPunct="1"/>
            <a:r>
              <a:rPr lang="en-US" sz="2000" smtClean="0"/>
              <a:t>The medulla of the brain does regulate heart rate, using nerves and hormones to speed it up (adrenaline) and slow it down.  </a:t>
            </a:r>
          </a:p>
        </p:txBody>
      </p:sp>
      <p:pic>
        <p:nvPicPr>
          <p:cNvPr id="216069" name="Picture 4" descr="Bundleofhis"/>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905375" y="1600200"/>
            <a:ext cx="3752850" cy="45307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pPr>
              <a:defRPr/>
            </a:pPr>
            <a:fld id="{10B88B48-4C90-4E1D-950B-C3DCF86DCC1D}" type="slidenum">
              <a:rPr lang="en-US"/>
              <a:pPr>
                <a:defRPr/>
              </a:pPr>
              <a:t>21</a:t>
            </a:fld>
            <a:endParaRPr lang="en-US"/>
          </a:p>
        </p:txBody>
      </p:sp>
      <p:sp>
        <p:nvSpPr>
          <p:cNvPr id="23555" name="Rectangle 2"/>
          <p:cNvSpPr>
            <a:spLocks noGrp="1" noChangeArrowheads="1"/>
          </p:cNvSpPr>
          <p:nvPr>
            <p:ph type="title"/>
          </p:nvPr>
        </p:nvSpPr>
        <p:spPr>
          <a:xfrm>
            <a:off x="762000" y="277813"/>
            <a:ext cx="8077200" cy="1093787"/>
          </a:xfrm>
        </p:spPr>
        <p:txBody>
          <a:bodyPr/>
          <a:lstStyle/>
          <a:p>
            <a:pPr eaLnBrk="1" hangingPunct="1"/>
            <a:r>
              <a:rPr lang="en-US" sz="2800" smtClean="0"/>
              <a:t>2.2.1 Draw and label a diagram of the ultrastructure of </a:t>
            </a:r>
            <a:r>
              <a:rPr lang="en-US" sz="2800" i="1" smtClean="0"/>
              <a:t>E. Coli</a:t>
            </a:r>
            <a:r>
              <a:rPr lang="en-US" sz="2800" smtClean="0"/>
              <a:t> as an example of a prokaryote.</a:t>
            </a:r>
          </a:p>
        </p:txBody>
      </p:sp>
      <p:sp>
        <p:nvSpPr>
          <p:cNvPr id="23556" name="Rectangle 9"/>
          <p:cNvSpPr>
            <a:spLocks noGrp="1" noChangeArrowheads="1"/>
          </p:cNvSpPr>
          <p:nvPr>
            <p:ph type="body" idx="4294967295"/>
          </p:nvPr>
        </p:nvSpPr>
        <p:spPr>
          <a:xfrm>
            <a:off x="914400" y="1600200"/>
            <a:ext cx="7772400" cy="1143000"/>
          </a:xfrm>
        </p:spPr>
        <p:txBody>
          <a:bodyPr/>
          <a:lstStyle/>
          <a:p>
            <a:pPr eaLnBrk="1" hangingPunct="1">
              <a:lnSpc>
                <a:spcPct val="90000"/>
              </a:lnSpc>
              <a:buFont typeface="Wingdings" pitchFamily="2" charset="2"/>
              <a:buNone/>
            </a:pPr>
            <a:r>
              <a:rPr lang="en-US" sz="2400" smtClean="0"/>
              <a:t>Locate the following:</a:t>
            </a:r>
          </a:p>
          <a:p>
            <a:pPr lvl="1" eaLnBrk="1" hangingPunct="1">
              <a:lnSpc>
                <a:spcPct val="90000"/>
              </a:lnSpc>
              <a:buFont typeface="Wingdings" pitchFamily="2" charset="2"/>
              <a:buNone/>
            </a:pPr>
            <a:r>
              <a:rPr lang="en-US" sz="2400" smtClean="0"/>
              <a:t>Cell wall, plasma membrane, cytoplasm, ribosomes, naked DNA (nucleoid), pili</a:t>
            </a:r>
          </a:p>
        </p:txBody>
      </p:sp>
      <p:pic>
        <p:nvPicPr>
          <p:cNvPr id="23557" name="Picture 11" descr="bacterial_cell"/>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286000" y="2895600"/>
            <a:ext cx="4953000" cy="3611563"/>
          </a:xfrm>
          <a:noFill/>
          <a:ln>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0"/>
          </p:nvPr>
        </p:nvSpPr>
        <p:spPr/>
        <p:txBody>
          <a:bodyPr/>
          <a:lstStyle/>
          <a:p>
            <a:pPr>
              <a:defRPr/>
            </a:pPr>
            <a:fld id="{55C37BD7-3A7C-49FC-93BB-B3523D05AA27}" type="slidenum">
              <a:rPr lang="en-US"/>
              <a:pPr>
                <a:defRPr/>
              </a:pPr>
              <a:t>210</a:t>
            </a:fld>
            <a:endParaRPr lang="en-US"/>
          </a:p>
        </p:txBody>
      </p:sp>
      <p:sp>
        <p:nvSpPr>
          <p:cNvPr id="217091" name="Rectangle 2"/>
          <p:cNvSpPr>
            <a:spLocks noGrp="1" noChangeArrowheads="1"/>
          </p:cNvSpPr>
          <p:nvPr>
            <p:ph type="title"/>
          </p:nvPr>
        </p:nvSpPr>
        <p:spPr/>
        <p:txBody>
          <a:bodyPr/>
          <a:lstStyle/>
          <a:p>
            <a:pPr eaLnBrk="1" hangingPunct="1"/>
            <a:r>
              <a:rPr lang="en-US" sz="2800" smtClean="0"/>
              <a:t>6.2.5 Explain the relationship between the structure and function of arteries, </a:t>
            </a:r>
            <a:br>
              <a:rPr lang="en-US" sz="2800" smtClean="0"/>
            </a:br>
            <a:r>
              <a:rPr lang="en-US" sz="2800" smtClean="0"/>
              <a:t>capillaries and veins.</a:t>
            </a:r>
          </a:p>
        </p:txBody>
      </p:sp>
      <p:sp>
        <p:nvSpPr>
          <p:cNvPr id="217092" name="Rectangle 3"/>
          <p:cNvSpPr>
            <a:spLocks noGrp="1" noChangeArrowheads="1"/>
          </p:cNvSpPr>
          <p:nvPr>
            <p:ph type="body" sz="half" idx="1"/>
          </p:nvPr>
        </p:nvSpPr>
        <p:spPr>
          <a:xfrm>
            <a:off x="914400" y="1600200"/>
            <a:ext cx="4495800" cy="4648200"/>
          </a:xfrm>
        </p:spPr>
        <p:txBody>
          <a:bodyPr/>
          <a:lstStyle/>
          <a:p>
            <a:pPr eaLnBrk="1" hangingPunct="1"/>
            <a:r>
              <a:rPr lang="en-US" sz="2400" u="sng" smtClean="0"/>
              <a:t>Arteries-</a:t>
            </a:r>
            <a:r>
              <a:rPr lang="en-US" sz="2400" smtClean="0"/>
              <a:t> generally move blood away from the heart. Have thick walls but no interior valves.</a:t>
            </a:r>
          </a:p>
          <a:p>
            <a:pPr eaLnBrk="1" hangingPunct="1"/>
            <a:r>
              <a:rPr lang="en-US" sz="2400" u="sng" smtClean="0"/>
              <a:t>Veins-</a:t>
            </a:r>
            <a:r>
              <a:rPr lang="en-US" sz="2400" smtClean="0"/>
              <a:t> generally move blood toward the heart. Have thinner walls and interior valves to prevent backflow.</a:t>
            </a:r>
          </a:p>
          <a:p>
            <a:pPr eaLnBrk="1" hangingPunct="1"/>
            <a:r>
              <a:rPr lang="en-US" sz="2400" u="sng" smtClean="0"/>
              <a:t>Capillaries-</a:t>
            </a:r>
            <a:r>
              <a:rPr lang="en-US" sz="2400" smtClean="0"/>
              <a:t> bridges between arteries and veins. Capillary tissue is only 1 cell width thick, enabling diffusion in and out of the vessels.</a:t>
            </a:r>
          </a:p>
        </p:txBody>
      </p:sp>
      <p:pic>
        <p:nvPicPr>
          <p:cNvPr id="217093" name="Picture 4" descr="Veincrosssection"/>
          <p:cNvPicPr>
            <a:picLocks noGrp="1" noChangeAspect="1" noChangeArrowheads="1"/>
          </p:cNvPicPr>
          <p:nvPr>
            <p:ph sz="quarter" idx="3"/>
          </p:nvPr>
        </p:nvPicPr>
        <p:blipFill>
          <a:blip r:embed="rId2">
            <a:extLst>
              <a:ext uri="{28A0092B-C50C-407E-A947-70E740481C1C}">
                <a14:useLocalDpi xmlns:a14="http://schemas.microsoft.com/office/drawing/2010/main" val="0"/>
              </a:ext>
            </a:extLst>
          </a:blip>
          <a:srcRect/>
          <a:stretch>
            <a:fillRect/>
          </a:stretch>
        </p:blipFill>
        <p:spPr>
          <a:xfrm>
            <a:off x="5638800" y="1676400"/>
            <a:ext cx="1900238" cy="4495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17094" name="Text Box 5"/>
          <p:cNvSpPr txBox="1">
            <a:spLocks noChangeArrowheads="1"/>
          </p:cNvSpPr>
          <p:nvPr/>
        </p:nvSpPr>
        <p:spPr bwMode="auto">
          <a:xfrm>
            <a:off x="5638800" y="6248400"/>
            <a:ext cx="22860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600">
                <a:latin typeface="ZapfHumnst BT" pitchFamily="34" charset="0"/>
              </a:rPr>
              <a:t>Courtesy of Pdefer.</a:t>
            </a:r>
          </a:p>
        </p:txBody>
      </p:sp>
    </p:spTree>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E4BDF27F-BD84-4CDB-B662-F6E4CB8A351F}" type="slidenum">
              <a:rPr lang="en-US"/>
              <a:pPr>
                <a:defRPr/>
              </a:pPr>
              <a:t>211</a:t>
            </a:fld>
            <a:endParaRPr lang="en-US"/>
          </a:p>
        </p:txBody>
      </p:sp>
      <p:sp>
        <p:nvSpPr>
          <p:cNvPr id="218115" name="Rectangle 2"/>
          <p:cNvSpPr>
            <a:spLocks noGrp="1" noChangeArrowheads="1"/>
          </p:cNvSpPr>
          <p:nvPr>
            <p:ph type="title"/>
          </p:nvPr>
        </p:nvSpPr>
        <p:spPr>
          <a:xfrm>
            <a:off x="914400" y="0"/>
            <a:ext cx="7772400" cy="1420813"/>
          </a:xfrm>
        </p:spPr>
        <p:txBody>
          <a:bodyPr/>
          <a:lstStyle/>
          <a:p>
            <a:pPr eaLnBrk="1" hangingPunct="1"/>
            <a:r>
              <a:rPr lang="en-US" sz="2800" smtClean="0"/>
              <a:t>6.2.6 State that blood is composed of plasma, erythrocytes, leucocytes (phagocytes and lymphocytes) and platelets.</a:t>
            </a:r>
          </a:p>
        </p:txBody>
      </p:sp>
      <p:sp>
        <p:nvSpPr>
          <p:cNvPr id="218116" name="Rectangle 3"/>
          <p:cNvSpPr>
            <a:spLocks noGrp="1" noChangeArrowheads="1"/>
          </p:cNvSpPr>
          <p:nvPr>
            <p:ph type="body" sz="half" idx="1"/>
          </p:nvPr>
        </p:nvSpPr>
        <p:spPr/>
        <p:txBody>
          <a:bodyPr/>
          <a:lstStyle/>
          <a:p>
            <a:pPr eaLnBrk="1" hangingPunct="1"/>
            <a:r>
              <a:rPr lang="en-US" sz="2400" u="sng" smtClean="0"/>
              <a:t>Plasma-</a:t>
            </a:r>
            <a:r>
              <a:rPr lang="en-US" sz="2400" smtClean="0"/>
              <a:t> fluid portion of blood</a:t>
            </a:r>
          </a:p>
          <a:p>
            <a:pPr eaLnBrk="1" hangingPunct="1"/>
            <a:r>
              <a:rPr lang="en-US" sz="2400" u="sng" smtClean="0"/>
              <a:t>Erythrocytes-</a:t>
            </a:r>
            <a:r>
              <a:rPr lang="en-US" sz="2400" smtClean="0"/>
              <a:t> red blood cells</a:t>
            </a:r>
          </a:p>
          <a:p>
            <a:pPr eaLnBrk="1" hangingPunct="1"/>
            <a:r>
              <a:rPr lang="en-US" sz="2400" u="sng" smtClean="0"/>
              <a:t>Leucocytes-</a:t>
            </a:r>
            <a:r>
              <a:rPr lang="en-US" sz="2400" smtClean="0"/>
              <a:t> white blood cells</a:t>
            </a:r>
          </a:p>
          <a:p>
            <a:pPr lvl="1" eaLnBrk="1" hangingPunct="1"/>
            <a:r>
              <a:rPr lang="en-US" sz="2200" smtClean="0"/>
              <a:t>Phagocytes- engulf and ingest antigens</a:t>
            </a:r>
          </a:p>
          <a:p>
            <a:pPr lvl="1" eaLnBrk="1" hangingPunct="1"/>
            <a:r>
              <a:rPr lang="en-US" sz="2200" smtClean="0"/>
              <a:t>Lymphocytes- produce antibodies</a:t>
            </a:r>
          </a:p>
          <a:p>
            <a:pPr eaLnBrk="1" hangingPunct="1"/>
            <a:r>
              <a:rPr lang="en-US" sz="2400" u="sng" smtClean="0"/>
              <a:t>Platelets-</a:t>
            </a:r>
            <a:r>
              <a:rPr lang="en-US" sz="2400" smtClean="0"/>
              <a:t> aid in blood clotting</a:t>
            </a:r>
          </a:p>
        </p:txBody>
      </p:sp>
      <p:pic>
        <p:nvPicPr>
          <p:cNvPr id="218117" name="Picture 4" descr="Redbloodcells"/>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953000" y="1905000"/>
            <a:ext cx="3768725" cy="4343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9ED7D140-5D72-4371-B630-277CCB89AD96}" type="slidenum">
              <a:rPr lang="en-US"/>
              <a:pPr>
                <a:defRPr/>
              </a:pPr>
              <a:t>212</a:t>
            </a:fld>
            <a:endParaRPr lang="en-US"/>
          </a:p>
        </p:txBody>
      </p:sp>
      <p:sp>
        <p:nvSpPr>
          <p:cNvPr id="219139" name="Rectangle 2"/>
          <p:cNvSpPr>
            <a:spLocks noGrp="1" noChangeArrowheads="1"/>
          </p:cNvSpPr>
          <p:nvPr>
            <p:ph type="title"/>
          </p:nvPr>
        </p:nvSpPr>
        <p:spPr>
          <a:xfrm>
            <a:off x="914400" y="0"/>
            <a:ext cx="7772400" cy="1420813"/>
          </a:xfrm>
        </p:spPr>
        <p:txBody>
          <a:bodyPr/>
          <a:lstStyle/>
          <a:p>
            <a:pPr eaLnBrk="1" hangingPunct="1"/>
            <a:r>
              <a:rPr lang="en-US" sz="2400" smtClean="0"/>
              <a:t>6.2.7 State that the following are transported by the blood: nutrients, oxygen, carbon dioxide, hormones, </a:t>
            </a:r>
            <a:br>
              <a:rPr lang="en-US" sz="2400" smtClean="0"/>
            </a:br>
            <a:r>
              <a:rPr lang="en-US" sz="2400" smtClean="0"/>
              <a:t>antibodies and urea.</a:t>
            </a:r>
          </a:p>
        </p:txBody>
      </p:sp>
      <p:pic>
        <p:nvPicPr>
          <p:cNvPr id="219140" name="Picture 3" descr="Graphic image of blood flow through damaged arteries."/>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209800" y="1752600"/>
            <a:ext cx="4632325" cy="4724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5"/>
          <p:cNvSpPr>
            <a:spLocks noGrp="1" noChangeArrowheads="1"/>
          </p:cNvSpPr>
          <p:nvPr>
            <p:ph type="sldNum" sz="quarter" idx="10"/>
          </p:nvPr>
        </p:nvSpPr>
        <p:spPr/>
        <p:txBody>
          <a:bodyPr/>
          <a:lstStyle/>
          <a:p>
            <a:pPr>
              <a:defRPr/>
            </a:pPr>
            <a:fld id="{D2DBA967-109A-47F1-8E17-202EC46BA872}" type="slidenum">
              <a:rPr lang="en-US"/>
              <a:pPr>
                <a:defRPr/>
              </a:pPr>
              <a:t>213</a:t>
            </a:fld>
            <a:endParaRPr lang="en-US"/>
          </a:p>
        </p:txBody>
      </p:sp>
      <p:sp>
        <p:nvSpPr>
          <p:cNvPr id="220163" name="Rectangle 2"/>
          <p:cNvSpPr>
            <a:spLocks noGrp="1" noChangeArrowheads="1"/>
          </p:cNvSpPr>
          <p:nvPr>
            <p:ph type="ctrTitle"/>
          </p:nvPr>
        </p:nvSpPr>
        <p:spPr/>
        <p:txBody>
          <a:bodyPr/>
          <a:lstStyle/>
          <a:p>
            <a:pPr eaLnBrk="1" hangingPunct="1"/>
            <a:r>
              <a:rPr lang="en-US" i="1" smtClean="0"/>
              <a:t>Unit 6: Human Health And Physiology</a:t>
            </a:r>
          </a:p>
        </p:txBody>
      </p:sp>
      <p:sp>
        <p:nvSpPr>
          <p:cNvPr id="220164" name="Rectangle 3"/>
          <p:cNvSpPr>
            <a:spLocks noGrp="1" noChangeArrowheads="1"/>
          </p:cNvSpPr>
          <p:nvPr>
            <p:ph type="subTitle" idx="1"/>
          </p:nvPr>
        </p:nvSpPr>
        <p:spPr/>
        <p:txBody>
          <a:bodyPr/>
          <a:lstStyle/>
          <a:p>
            <a:pPr algn="l" eaLnBrk="1" hangingPunct="1"/>
            <a:r>
              <a:rPr lang="en-US" sz="3200" smtClean="0"/>
              <a:t>Lesson 6.3 Defense Against Infectious Disease</a:t>
            </a:r>
          </a:p>
        </p:txBody>
      </p:sp>
    </p:spTree>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90E856A7-1256-4739-894A-A1EF3522CEC2}" type="slidenum">
              <a:rPr lang="en-US"/>
              <a:pPr>
                <a:defRPr/>
              </a:pPr>
              <a:t>214</a:t>
            </a:fld>
            <a:endParaRPr lang="en-US"/>
          </a:p>
        </p:txBody>
      </p:sp>
      <p:sp>
        <p:nvSpPr>
          <p:cNvPr id="221187" name="Rectangle 2"/>
          <p:cNvSpPr>
            <a:spLocks noGrp="1" noChangeArrowheads="1"/>
          </p:cNvSpPr>
          <p:nvPr>
            <p:ph type="title"/>
          </p:nvPr>
        </p:nvSpPr>
        <p:spPr/>
        <p:txBody>
          <a:bodyPr/>
          <a:lstStyle/>
          <a:p>
            <a:pPr eaLnBrk="1" hangingPunct="1"/>
            <a:r>
              <a:rPr lang="en-US" smtClean="0"/>
              <a:t>6.3.1 Define </a:t>
            </a:r>
            <a:r>
              <a:rPr lang="en-US" i="1" smtClean="0"/>
              <a:t>pathogen</a:t>
            </a:r>
            <a:r>
              <a:rPr lang="en-US" smtClean="0"/>
              <a:t>.</a:t>
            </a:r>
          </a:p>
        </p:txBody>
      </p:sp>
      <p:sp>
        <p:nvSpPr>
          <p:cNvPr id="221188" name="Rectangle 3"/>
          <p:cNvSpPr>
            <a:spLocks noGrp="1" noChangeArrowheads="1"/>
          </p:cNvSpPr>
          <p:nvPr>
            <p:ph type="body" sz="half" idx="1"/>
          </p:nvPr>
        </p:nvSpPr>
        <p:spPr>
          <a:xfrm>
            <a:off x="914400" y="1981200"/>
            <a:ext cx="3810000" cy="4149725"/>
          </a:xfrm>
        </p:spPr>
        <p:txBody>
          <a:bodyPr/>
          <a:lstStyle/>
          <a:p>
            <a:pPr eaLnBrk="1" hangingPunct="1"/>
            <a:r>
              <a:rPr lang="en-US" sz="2400" u="sng" smtClean="0"/>
              <a:t>Pathogen-</a:t>
            </a:r>
            <a:r>
              <a:rPr lang="en-US" sz="2400" smtClean="0"/>
              <a:t> an organism or virus that causes a disease.</a:t>
            </a:r>
          </a:p>
        </p:txBody>
      </p:sp>
      <p:pic>
        <p:nvPicPr>
          <p:cNvPr id="221189" name="Picture 4" descr="713px-EscherichiaColi_NIAID">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876800" y="2057400"/>
            <a:ext cx="3810000" cy="320675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BDC0DC98-D8B8-4F6E-8BA6-E373D9B08D04}" type="slidenum">
              <a:rPr lang="en-US"/>
              <a:pPr>
                <a:defRPr/>
              </a:pPr>
              <a:t>215</a:t>
            </a:fld>
            <a:endParaRPr lang="en-US"/>
          </a:p>
        </p:txBody>
      </p:sp>
      <p:sp>
        <p:nvSpPr>
          <p:cNvPr id="222211" name="Rectangle 2"/>
          <p:cNvSpPr>
            <a:spLocks noGrp="1" noChangeArrowheads="1"/>
          </p:cNvSpPr>
          <p:nvPr>
            <p:ph type="title"/>
          </p:nvPr>
        </p:nvSpPr>
        <p:spPr/>
        <p:txBody>
          <a:bodyPr/>
          <a:lstStyle/>
          <a:p>
            <a:pPr eaLnBrk="1" hangingPunct="1"/>
            <a:r>
              <a:rPr lang="en-US" sz="2800" smtClean="0"/>
              <a:t>6.3.2 Explain why antibiotics are effective against bacteria but not viruses.</a:t>
            </a:r>
          </a:p>
        </p:txBody>
      </p:sp>
      <p:sp>
        <p:nvSpPr>
          <p:cNvPr id="222212" name="Rectangle 3"/>
          <p:cNvSpPr>
            <a:spLocks noGrp="1" noChangeArrowheads="1"/>
          </p:cNvSpPr>
          <p:nvPr>
            <p:ph type="body" sz="half" idx="1"/>
          </p:nvPr>
        </p:nvSpPr>
        <p:spPr>
          <a:xfrm>
            <a:off x="914400" y="1828800"/>
            <a:ext cx="3810000" cy="4302125"/>
          </a:xfrm>
        </p:spPr>
        <p:txBody>
          <a:bodyPr/>
          <a:lstStyle/>
          <a:p>
            <a:pPr eaLnBrk="1" hangingPunct="1"/>
            <a:r>
              <a:rPr lang="en-US" sz="2400" smtClean="0"/>
              <a:t>Antibiotics block metabolic pathways found in bacteria, but not in eukaryotic cells.  Viruses reproduce using the metabolic pathways of the host cell and are not affected by antibiotics.</a:t>
            </a:r>
          </a:p>
        </p:txBody>
      </p:sp>
      <p:pic>
        <p:nvPicPr>
          <p:cNvPr id="222213" name="Picture 4" descr="800px-VariousPills">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876800" y="1981200"/>
            <a:ext cx="3886200" cy="2914650"/>
          </a:xfrm>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FF681A37-ACFC-478B-B9C5-450CDF448845}" type="slidenum">
              <a:rPr lang="en-US"/>
              <a:pPr>
                <a:defRPr/>
              </a:pPr>
              <a:t>216</a:t>
            </a:fld>
            <a:endParaRPr lang="en-US"/>
          </a:p>
        </p:txBody>
      </p:sp>
      <p:sp>
        <p:nvSpPr>
          <p:cNvPr id="223235" name="Rectangle 2"/>
          <p:cNvSpPr>
            <a:spLocks noGrp="1" noChangeArrowheads="1"/>
          </p:cNvSpPr>
          <p:nvPr>
            <p:ph type="title"/>
          </p:nvPr>
        </p:nvSpPr>
        <p:spPr/>
        <p:txBody>
          <a:bodyPr/>
          <a:lstStyle/>
          <a:p>
            <a:pPr eaLnBrk="1" hangingPunct="1"/>
            <a:r>
              <a:rPr lang="en-US" sz="3200" smtClean="0"/>
              <a:t>6.3.3 Outline the role of skin and mucous membranes in defense against pathogens.</a:t>
            </a:r>
          </a:p>
        </p:txBody>
      </p:sp>
      <p:sp>
        <p:nvSpPr>
          <p:cNvPr id="223236" name="Rectangle 3"/>
          <p:cNvSpPr>
            <a:spLocks noGrp="1" noChangeArrowheads="1"/>
          </p:cNvSpPr>
          <p:nvPr>
            <p:ph type="body" sz="half" idx="1"/>
          </p:nvPr>
        </p:nvSpPr>
        <p:spPr>
          <a:xfrm>
            <a:off x="914400" y="1828800"/>
            <a:ext cx="3276600" cy="4572000"/>
          </a:xfrm>
        </p:spPr>
        <p:txBody>
          <a:bodyPr/>
          <a:lstStyle/>
          <a:p>
            <a:pPr eaLnBrk="1" hangingPunct="1"/>
            <a:r>
              <a:rPr lang="en-US" sz="2400" smtClean="0"/>
              <a:t>The skin is a physical, waterproof barrier to pathogens.  Mucus is continually secreted by mucous membranes, which flush out pathogens from openings into the body.</a:t>
            </a:r>
          </a:p>
        </p:txBody>
      </p:sp>
      <p:pic>
        <p:nvPicPr>
          <p:cNvPr id="223237" name="Picture 4" descr="Human_skin_structure"/>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267200" y="1981200"/>
            <a:ext cx="4648200" cy="3195638"/>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pPr>
              <a:defRPr/>
            </a:pPr>
            <a:fld id="{857E4A26-1FD6-49F6-93AD-84890C598A62}" type="slidenum">
              <a:rPr lang="en-US"/>
              <a:pPr>
                <a:defRPr/>
              </a:pPr>
              <a:t>217</a:t>
            </a:fld>
            <a:endParaRPr lang="en-US"/>
          </a:p>
        </p:txBody>
      </p:sp>
      <p:sp>
        <p:nvSpPr>
          <p:cNvPr id="224259" name="Rectangle 2"/>
          <p:cNvSpPr>
            <a:spLocks noGrp="1" noChangeArrowheads="1"/>
          </p:cNvSpPr>
          <p:nvPr>
            <p:ph type="title"/>
          </p:nvPr>
        </p:nvSpPr>
        <p:spPr/>
        <p:txBody>
          <a:bodyPr/>
          <a:lstStyle/>
          <a:p>
            <a:pPr eaLnBrk="1" hangingPunct="1"/>
            <a:r>
              <a:rPr lang="en-US" sz="2400" smtClean="0"/>
              <a:t>6.3.4 Outline how phagocytic leucocytes ingest pathogens in the blood and in body tissues.</a:t>
            </a:r>
          </a:p>
        </p:txBody>
      </p:sp>
      <p:pic>
        <p:nvPicPr>
          <p:cNvPr id="224260" name="Picture 3" descr="WBCeatsBacteria"/>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572000" y="1981200"/>
            <a:ext cx="3514725" cy="28971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24261" name="Rectangle 4"/>
          <p:cNvSpPr>
            <a:spLocks noGrp="1" noChangeArrowheads="1"/>
          </p:cNvSpPr>
          <p:nvPr>
            <p:ph type="body" idx="4294967295"/>
          </p:nvPr>
        </p:nvSpPr>
        <p:spPr>
          <a:xfrm>
            <a:off x="838200" y="1981200"/>
            <a:ext cx="3581400" cy="3962400"/>
          </a:xfrm>
        </p:spPr>
        <p:txBody>
          <a:bodyPr/>
          <a:lstStyle/>
          <a:p>
            <a:pPr eaLnBrk="1" hangingPunct="1"/>
            <a:r>
              <a:rPr lang="en-US" sz="2400" smtClean="0"/>
              <a:t>Phagocytes engulf pathogens which have managed to cross the bodies barriers and penetrated into tissue.</a:t>
            </a:r>
          </a:p>
        </p:txBody>
      </p:sp>
    </p:spTree>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41D2E0D4-3912-46C5-8893-43CC4FF3BBDD}" type="slidenum">
              <a:rPr lang="en-US"/>
              <a:pPr>
                <a:defRPr/>
              </a:pPr>
              <a:t>218</a:t>
            </a:fld>
            <a:endParaRPr lang="en-US"/>
          </a:p>
        </p:txBody>
      </p:sp>
      <p:sp>
        <p:nvSpPr>
          <p:cNvPr id="225283" name="Rectangle 2"/>
          <p:cNvSpPr>
            <a:spLocks noGrp="1" noChangeArrowheads="1"/>
          </p:cNvSpPr>
          <p:nvPr>
            <p:ph type="title"/>
          </p:nvPr>
        </p:nvSpPr>
        <p:spPr/>
        <p:txBody>
          <a:bodyPr/>
          <a:lstStyle/>
          <a:p>
            <a:pPr eaLnBrk="1" hangingPunct="1"/>
            <a:r>
              <a:rPr lang="en-US" sz="2800" smtClean="0"/>
              <a:t>6.3.5 Distinguish between antigens and antibodies.</a:t>
            </a:r>
          </a:p>
        </p:txBody>
      </p:sp>
      <p:sp>
        <p:nvSpPr>
          <p:cNvPr id="225284" name="Rectangle 3"/>
          <p:cNvSpPr>
            <a:spLocks noGrp="1" noChangeArrowheads="1"/>
          </p:cNvSpPr>
          <p:nvPr>
            <p:ph type="body" sz="half" idx="1"/>
          </p:nvPr>
        </p:nvSpPr>
        <p:spPr>
          <a:xfrm>
            <a:off x="914400" y="1828800"/>
            <a:ext cx="3810000" cy="4302125"/>
          </a:xfrm>
        </p:spPr>
        <p:txBody>
          <a:bodyPr/>
          <a:lstStyle/>
          <a:p>
            <a:pPr eaLnBrk="1" hangingPunct="1">
              <a:lnSpc>
                <a:spcPct val="90000"/>
              </a:lnSpc>
            </a:pPr>
            <a:r>
              <a:rPr lang="en-US" sz="2400" u="sng" smtClean="0"/>
              <a:t>Antigen-</a:t>
            </a:r>
            <a:r>
              <a:rPr lang="en-US" sz="2400" smtClean="0"/>
              <a:t> a molecule considered foreign by the body’s immune system.</a:t>
            </a:r>
          </a:p>
          <a:p>
            <a:pPr eaLnBrk="1" hangingPunct="1">
              <a:lnSpc>
                <a:spcPct val="90000"/>
              </a:lnSpc>
              <a:buFont typeface="Wingdings" pitchFamily="2" charset="2"/>
              <a:buNone/>
            </a:pPr>
            <a:endParaRPr lang="en-US" sz="2400" smtClean="0"/>
          </a:p>
          <a:p>
            <a:pPr eaLnBrk="1" hangingPunct="1">
              <a:lnSpc>
                <a:spcPct val="90000"/>
              </a:lnSpc>
            </a:pPr>
            <a:r>
              <a:rPr lang="en-US" sz="2400" u="sng" smtClean="0"/>
              <a:t>Antibody-</a:t>
            </a:r>
            <a:r>
              <a:rPr lang="en-US" sz="2400" smtClean="0"/>
              <a:t> a globular protein manufactured by the immune system which recognizes and targets a specific antigen.</a:t>
            </a:r>
          </a:p>
        </p:txBody>
      </p:sp>
      <p:pic>
        <p:nvPicPr>
          <p:cNvPr id="225285" name="Picture 4" descr="Antibody"/>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029200" y="1905000"/>
            <a:ext cx="3089275" cy="4360863"/>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pPr>
              <a:defRPr/>
            </a:pPr>
            <a:fld id="{2492E878-CB8D-4614-BED1-32103B821C72}" type="slidenum">
              <a:rPr lang="en-US"/>
              <a:pPr>
                <a:defRPr/>
              </a:pPr>
              <a:t>219</a:t>
            </a:fld>
            <a:endParaRPr lang="en-US"/>
          </a:p>
        </p:txBody>
      </p:sp>
      <p:sp>
        <p:nvSpPr>
          <p:cNvPr id="226307" name="Rectangle 2"/>
          <p:cNvSpPr>
            <a:spLocks noGrp="1" noChangeArrowheads="1"/>
          </p:cNvSpPr>
          <p:nvPr>
            <p:ph type="title"/>
          </p:nvPr>
        </p:nvSpPr>
        <p:spPr/>
        <p:txBody>
          <a:bodyPr/>
          <a:lstStyle/>
          <a:p>
            <a:pPr eaLnBrk="1" hangingPunct="1"/>
            <a:r>
              <a:rPr lang="en-US" sz="3200" smtClean="0"/>
              <a:t>6.3.6 Explain antibody production.</a:t>
            </a:r>
          </a:p>
        </p:txBody>
      </p:sp>
      <p:sp>
        <p:nvSpPr>
          <p:cNvPr id="226308" name="Rectangle 3"/>
          <p:cNvSpPr>
            <a:spLocks noGrp="1" noChangeArrowheads="1"/>
          </p:cNvSpPr>
          <p:nvPr>
            <p:ph type="body" sz="half" idx="1"/>
          </p:nvPr>
        </p:nvSpPr>
        <p:spPr>
          <a:xfrm>
            <a:off x="609600" y="1600200"/>
            <a:ext cx="3505200" cy="4495800"/>
          </a:xfrm>
        </p:spPr>
        <p:txBody>
          <a:bodyPr/>
          <a:lstStyle/>
          <a:p>
            <a:pPr eaLnBrk="1" hangingPunct="1"/>
            <a:r>
              <a:rPr lang="en-US" sz="2400" smtClean="0"/>
              <a:t>Many different types of lymphocytes exist. Each type recognizes one specific antigen and responds, upon encountering such antigen, by dividing rapidy to form clones. The clones then secrete specific antibodies against the antigen.</a:t>
            </a:r>
          </a:p>
        </p:txBody>
      </p:sp>
      <p:pic>
        <p:nvPicPr>
          <p:cNvPr id="226309" name="Picture 4" descr="15_10"/>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267200" y="2286000"/>
            <a:ext cx="4572000" cy="3255963"/>
          </a:xfrm>
          <a:noFill/>
          <a:ln>
            <a:solidFill>
              <a:schemeClr val="tx2"/>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26310" name="Text Box 5"/>
          <p:cNvSpPr txBox="1">
            <a:spLocks noChangeArrowheads="1"/>
          </p:cNvSpPr>
          <p:nvPr/>
        </p:nvSpPr>
        <p:spPr bwMode="auto">
          <a:xfrm>
            <a:off x="4419600" y="5638800"/>
            <a:ext cx="3657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600">
                <a:latin typeface="ZapfHumnst BT" pitchFamily="34" charset="0"/>
              </a:rPr>
              <a:t>Courtesy of the University of Florida</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987806A2-EE6C-46BF-84F7-46C366D30FA7}" type="slidenum">
              <a:rPr lang="en-US"/>
              <a:pPr>
                <a:defRPr/>
              </a:pPr>
              <a:t>22</a:t>
            </a:fld>
            <a:endParaRPr lang="en-US"/>
          </a:p>
        </p:txBody>
      </p:sp>
      <p:sp>
        <p:nvSpPr>
          <p:cNvPr id="24579" name="Rectangle 2"/>
          <p:cNvSpPr>
            <a:spLocks noGrp="1" noChangeArrowheads="1"/>
          </p:cNvSpPr>
          <p:nvPr>
            <p:ph type="title"/>
          </p:nvPr>
        </p:nvSpPr>
        <p:spPr/>
        <p:txBody>
          <a:bodyPr/>
          <a:lstStyle/>
          <a:p>
            <a:pPr eaLnBrk="1" hangingPunct="1"/>
            <a:r>
              <a:rPr lang="en-US" sz="2800" smtClean="0"/>
              <a:t>2.2.2 Annotate the diagram from 2.2.1 with the functions of each named structure.</a:t>
            </a:r>
          </a:p>
        </p:txBody>
      </p:sp>
      <p:sp>
        <p:nvSpPr>
          <p:cNvPr id="24580" name="Rectangle 6"/>
          <p:cNvSpPr>
            <a:spLocks noGrp="1" noChangeArrowheads="1"/>
          </p:cNvSpPr>
          <p:nvPr>
            <p:ph type="body" sz="half" idx="1"/>
          </p:nvPr>
        </p:nvSpPr>
        <p:spPr/>
        <p:txBody>
          <a:bodyPr/>
          <a:lstStyle/>
          <a:p>
            <a:pPr eaLnBrk="1" hangingPunct="1">
              <a:spcBef>
                <a:spcPct val="0"/>
              </a:spcBef>
              <a:buClrTx/>
              <a:buSzTx/>
              <a:buFontTx/>
              <a:buNone/>
            </a:pPr>
            <a:r>
              <a:rPr lang="en-US" sz="1800" u="sng" smtClean="0"/>
              <a:t>Cell wall-</a:t>
            </a:r>
            <a:r>
              <a:rPr lang="en-US" sz="1800" smtClean="0"/>
              <a:t> protection.</a:t>
            </a:r>
          </a:p>
          <a:p>
            <a:pPr eaLnBrk="1" hangingPunct="1">
              <a:spcBef>
                <a:spcPct val="0"/>
              </a:spcBef>
              <a:buClrTx/>
              <a:buSzTx/>
              <a:buFontTx/>
              <a:buNone/>
            </a:pPr>
            <a:endParaRPr lang="en-US" sz="1800" smtClean="0"/>
          </a:p>
          <a:p>
            <a:pPr eaLnBrk="1" hangingPunct="1">
              <a:spcBef>
                <a:spcPct val="0"/>
              </a:spcBef>
              <a:buClrTx/>
              <a:buSzTx/>
              <a:buFontTx/>
              <a:buNone/>
            </a:pPr>
            <a:r>
              <a:rPr lang="en-US" sz="1800" u="sng" smtClean="0"/>
              <a:t>Cytoplasm-</a:t>
            </a:r>
            <a:r>
              <a:rPr lang="en-US" sz="1800" smtClean="0"/>
              <a:t>  intracellular fluid containing organelles, enzymes, and other molecules.</a:t>
            </a:r>
          </a:p>
          <a:p>
            <a:pPr eaLnBrk="1" hangingPunct="1">
              <a:spcBef>
                <a:spcPct val="0"/>
              </a:spcBef>
              <a:buClrTx/>
              <a:buSzTx/>
              <a:buFontTx/>
              <a:buNone/>
            </a:pPr>
            <a:endParaRPr lang="en-US" sz="1800" smtClean="0"/>
          </a:p>
          <a:p>
            <a:pPr eaLnBrk="1" hangingPunct="1">
              <a:spcBef>
                <a:spcPct val="0"/>
              </a:spcBef>
              <a:buClrTx/>
              <a:buSzTx/>
              <a:buFontTx/>
              <a:buNone/>
            </a:pPr>
            <a:r>
              <a:rPr lang="en-US" sz="1800" u="sng" smtClean="0"/>
              <a:t>Nucleoid-</a:t>
            </a:r>
            <a:r>
              <a:rPr lang="en-US" sz="1800" smtClean="0"/>
              <a:t> contains naked (non-membrane bound) DNA.</a:t>
            </a:r>
          </a:p>
          <a:p>
            <a:pPr eaLnBrk="1" hangingPunct="1">
              <a:spcBef>
                <a:spcPct val="0"/>
              </a:spcBef>
              <a:buClrTx/>
              <a:buSzTx/>
              <a:buFontTx/>
              <a:buNone/>
            </a:pPr>
            <a:endParaRPr lang="en-US" sz="1800" smtClean="0"/>
          </a:p>
          <a:p>
            <a:pPr eaLnBrk="1" hangingPunct="1">
              <a:spcBef>
                <a:spcPct val="0"/>
              </a:spcBef>
              <a:buClrTx/>
              <a:buSzTx/>
              <a:buFontTx/>
              <a:buNone/>
            </a:pPr>
            <a:r>
              <a:rPr lang="en-US" sz="1800" u="sng" smtClean="0"/>
              <a:t>Ribosomes-</a:t>
            </a:r>
            <a:r>
              <a:rPr lang="en-US" sz="1800" smtClean="0"/>
              <a:t> synthesize proteins.</a:t>
            </a:r>
          </a:p>
          <a:p>
            <a:pPr eaLnBrk="1" hangingPunct="1">
              <a:spcBef>
                <a:spcPct val="0"/>
              </a:spcBef>
              <a:buClrTx/>
              <a:buSzTx/>
              <a:buFontTx/>
              <a:buNone/>
            </a:pPr>
            <a:endParaRPr lang="en-US" sz="1800" smtClean="0"/>
          </a:p>
          <a:p>
            <a:pPr eaLnBrk="1" hangingPunct="1">
              <a:spcBef>
                <a:spcPct val="0"/>
              </a:spcBef>
              <a:buClrTx/>
              <a:buSzTx/>
              <a:buFontTx/>
              <a:buNone/>
            </a:pPr>
            <a:r>
              <a:rPr lang="en-US" sz="1800" u="sng" smtClean="0"/>
              <a:t>Plasma membrane-</a:t>
            </a:r>
            <a:r>
              <a:rPr lang="en-US" sz="1800" smtClean="0"/>
              <a:t> controls what enters and leaves the cell.</a:t>
            </a:r>
          </a:p>
          <a:p>
            <a:pPr eaLnBrk="1" hangingPunct="1">
              <a:spcBef>
                <a:spcPct val="0"/>
              </a:spcBef>
              <a:buClrTx/>
              <a:buSzTx/>
              <a:buFontTx/>
              <a:buNone/>
            </a:pPr>
            <a:endParaRPr lang="en-US" sz="1800" smtClean="0"/>
          </a:p>
          <a:p>
            <a:pPr eaLnBrk="1" hangingPunct="1">
              <a:spcBef>
                <a:spcPct val="0"/>
              </a:spcBef>
              <a:buClrTx/>
              <a:buSzTx/>
              <a:buFontTx/>
              <a:buNone/>
            </a:pPr>
            <a:r>
              <a:rPr lang="en-US" sz="1800" u="sng" smtClean="0"/>
              <a:t>Flagella-</a:t>
            </a:r>
            <a:r>
              <a:rPr lang="en-US" sz="1800" smtClean="0"/>
              <a:t> cell motility.</a:t>
            </a:r>
            <a:endParaRPr lang="en-US" sz="1800" u="sng" smtClean="0"/>
          </a:p>
          <a:p>
            <a:pPr eaLnBrk="1" hangingPunct="1">
              <a:spcBef>
                <a:spcPct val="0"/>
              </a:spcBef>
              <a:buClrTx/>
              <a:buSzTx/>
              <a:buFontTx/>
              <a:buNone/>
            </a:pPr>
            <a:endParaRPr lang="en-US" sz="1800" u="sng" smtClean="0"/>
          </a:p>
          <a:p>
            <a:pPr eaLnBrk="1" hangingPunct="1">
              <a:spcBef>
                <a:spcPct val="0"/>
              </a:spcBef>
              <a:buClrTx/>
              <a:buSzTx/>
              <a:buFontTx/>
              <a:buNone/>
            </a:pPr>
            <a:r>
              <a:rPr lang="en-US" sz="1800" u="sng" smtClean="0"/>
              <a:t>Pili-</a:t>
            </a:r>
            <a:r>
              <a:rPr lang="en-US" sz="1800" smtClean="0"/>
              <a:t> adhesion to other cells and sexual reproduction.</a:t>
            </a:r>
          </a:p>
          <a:p>
            <a:pPr eaLnBrk="1" hangingPunct="1"/>
            <a:endParaRPr lang="en-US" smtClean="0"/>
          </a:p>
        </p:txBody>
      </p:sp>
      <p:pic>
        <p:nvPicPr>
          <p:cNvPr id="24581" name="Picture 8" descr="e_coli"/>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876800" y="2263775"/>
            <a:ext cx="3810000" cy="32035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001B1AA2-0C67-4DF4-8BF4-9D4CF0C8803A}" type="slidenum">
              <a:rPr lang="en-US"/>
              <a:pPr>
                <a:defRPr/>
              </a:pPr>
              <a:t>220</a:t>
            </a:fld>
            <a:endParaRPr lang="en-US"/>
          </a:p>
        </p:txBody>
      </p:sp>
      <p:sp>
        <p:nvSpPr>
          <p:cNvPr id="227331" name="Rectangle 2"/>
          <p:cNvSpPr>
            <a:spLocks noGrp="1" noChangeArrowheads="1"/>
          </p:cNvSpPr>
          <p:nvPr>
            <p:ph type="title"/>
          </p:nvPr>
        </p:nvSpPr>
        <p:spPr/>
        <p:txBody>
          <a:bodyPr/>
          <a:lstStyle/>
          <a:p>
            <a:pPr eaLnBrk="1" hangingPunct="1"/>
            <a:r>
              <a:rPr lang="en-US" sz="2800" smtClean="0"/>
              <a:t>6.3.7 Outline the effects of HIV on the immune system.</a:t>
            </a:r>
          </a:p>
        </p:txBody>
      </p:sp>
      <p:sp>
        <p:nvSpPr>
          <p:cNvPr id="227332" name="Rectangle 3"/>
          <p:cNvSpPr>
            <a:spLocks noGrp="1" noChangeArrowheads="1"/>
          </p:cNvSpPr>
          <p:nvPr>
            <p:ph type="body" sz="half" idx="1"/>
          </p:nvPr>
        </p:nvSpPr>
        <p:spPr>
          <a:xfrm>
            <a:off x="914400" y="1752600"/>
            <a:ext cx="4114800" cy="4800600"/>
          </a:xfrm>
        </p:spPr>
        <p:txBody>
          <a:bodyPr/>
          <a:lstStyle/>
          <a:p>
            <a:pPr eaLnBrk="1" hangingPunct="1">
              <a:buFont typeface="Wingdings" pitchFamily="2" charset="2"/>
              <a:buNone/>
            </a:pPr>
            <a:r>
              <a:rPr lang="en-US" sz="2400" smtClean="0"/>
              <a:t>HIV destroys cd-4 T-cells, which impairs the body’s ability to fight pathogens.</a:t>
            </a:r>
          </a:p>
        </p:txBody>
      </p:sp>
      <p:pic>
        <p:nvPicPr>
          <p:cNvPr id="227333" name="Picture 4" descr="Aids_virus"/>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257800" y="1981200"/>
            <a:ext cx="3581400" cy="34940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0"/>
          </p:nvPr>
        </p:nvSpPr>
        <p:spPr/>
        <p:txBody>
          <a:bodyPr/>
          <a:lstStyle/>
          <a:p>
            <a:pPr>
              <a:defRPr/>
            </a:pPr>
            <a:fld id="{891D6F5B-1E2D-4C8F-A92D-5CE12CBF35F5}" type="slidenum">
              <a:rPr lang="en-US"/>
              <a:pPr>
                <a:defRPr/>
              </a:pPr>
              <a:t>221</a:t>
            </a:fld>
            <a:endParaRPr lang="en-US"/>
          </a:p>
        </p:txBody>
      </p:sp>
      <p:sp>
        <p:nvSpPr>
          <p:cNvPr id="228355" name="Rectangle 2"/>
          <p:cNvSpPr>
            <a:spLocks noGrp="1" noChangeArrowheads="1"/>
          </p:cNvSpPr>
          <p:nvPr>
            <p:ph type="title"/>
          </p:nvPr>
        </p:nvSpPr>
        <p:spPr/>
        <p:txBody>
          <a:bodyPr/>
          <a:lstStyle/>
          <a:p>
            <a:pPr eaLnBrk="1" hangingPunct="1"/>
            <a:r>
              <a:rPr lang="en-US" sz="2800" smtClean="0"/>
              <a:t>6.3.8 Describe the cause, transmission and social implications of AIDS.</a:t>
            </a:r>
          </a:p>
        </p:txBody>
      </p:sp>
      <p:sp>
        <p:nvSpPr>
          <p:cNvPr id="228356" name="Rectangle 3"/>
          <p:cNvSpPr>
            <a:spLocks noGrp="1" noChangeArrowheads="1"/>
          </p:cNvSpPr>
          <p:nvPr>
            <p:ph type="body" sz="half" idx="1"/>
          </p:nvPr>
        </p:nvSpPr>
        <p:spPr/>
        <p:txBody>
          <a:bodyPr/>
          <a:lstStyle/>
          <a:p>
            <a:pPr eaLnBrk="1" hangingPunct="1">
              <a:lnSpc>
                <a:spcPct val="90000"/>
              </a:lnSpc>
            </a:pPr>
            <a:r>
              <a:rPr lang="en-US" sz="2000" u="sng" smtClean="0"/>
              <a:t>Cause-</a:t>
            </a:r>
            <a:r>
              <a:rPr lang="en-US" sz="2000" smtClean="0"/>
              <a:t> RNA based virus which attacks human CD-4 T cells.</a:t>
            </a:r>
          </a:p>
          <a:p>
            <a:pPr eaLnBrk="1" hangingPunct="1">
              <a:lnSpc>
                <a:spcPct val="90000"/>
              </a:lnSpc>
              <a:buFont typeface="Wingdings" pitchFamily="2" charset="2"/>
              <a:buNone/>
            </a:pPr>
            <a:endParaRPr lang="en-US" sz="2000" smtClean="0"/>
          </a:p>
          <a:p>
            <a:pPr eaLnBrk="1" hangingPunct="1">
              <a:lnSpc>
                <a:spcPct val="90000"/>
              </a:lnSpc>
            </a:pPr>
            <a:r>
              <a:rPr lang="en-US" sz="2000" u="sng" smtClean="0"/>
              <a:t>Transmission</a:t>
            </a:r>
            <a:r>
              <a:rPr lang="en-US" sz="2000" smtClean="0"/>
              <a:t>: through sexual contact and blood.</a:t>
            </a:r>
          </a:p>
          <a:p>
            <a:pPr eaLnBrk="1" hangingPunct="1">
              <a:lnSpc>
                <a:spcPct val="90000"/>
              </a:lnSpc>
              <a:buFont typeface="Wingdings" pitchFamily="2" charset="2"/>
              <a:buNone/>
            </a:pPr>
            <a:endParaRPr lang="en-US" sz="2000" smtClean="0"/>
          </a:p>
          <a:p>
            <a:pPr eaLnBrk="1" hangingPunct="1">
              <a:lnSpc>
                <a:spcPct val="90000"/>
              </a:lnSpc>
            </a:pPr>
            <a:r>
              <a:rPr lang="en-US" sz="2000" u="sng" smtClean="0"/>
              <a:t>Social Implications:</a:t>
            </a:r>
            <a:r>
              <a:rPr lang="en-US" sz="2000" smtClean="0"/>
              <a:t> was first stigmatized as a “gay” disease, although currently more heterosexuals worldwide are affected than homosexuals. In sub-saharan Africa (as well as several other locations), AIDS has reached crisis epidemic proportions.</a:t>
            </a:r>
          </a:p>
          <a:p>
            <a:pPr eaLnBrk="1" hangingPunct="1">
              <a:lnSpc>
                <a:spcPct val="90000"/>
              </a:lnSpc>
              <a:buFont typeface="Wingdings" pitchFamily="2" charset="2"/>
              <a:buNone/>
            </a:pPr>
            <a:endParaRPr lang="en-US" sz="2000" smtClean="0"/>
          </a:p>
        </p:txBody>
      </p:sp>
      <p:pic>
        <p:nvPicPr>
          <p:cNvPr id="228357" name="Picture 7" descr="Image:Aids virus.jpg">
            <a:hlinkClick r:id="rId2"/>
          </p:cNvPr>
          <p:cNvPicPr>
            <a:picLocks noGrp="1" noChangeAspect="1" noChangeArrowheads="1"/>
          </p:cNvPicPr>
          <p:nvPr>
            <p:ph sz="quarter" idx="3"/>
          </p:nvPr>
        </p:nvPicPr>
        <p:blipFill>
          <a:blip r:embed="rId3">
            <a:extLst>
              <a:ext uri="{28A0092B-C50C-407E-A947-70E740481C1C}">
                <a14:useLocalDpi xmlns:a14="http://schemas.microsoft.com/office/drawing/2010/main" val="0"/>
              </a:ext>
            </a:extLst>
          </a:blip>
          <a:srcRect/>
          <a:stretch>
            <a:fillRect/>
          </a:stretch>
        </p:blipFill>
        <p:spPr>
          <a:xfrm>
            <a:off x="5029200" y="2209800"/>
            <a:ext cx="3505200" cy="342106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28358" name="Rectangle 9"/>
          <p:cNvSpPr>
            <a:spLocks noGrp="1" noChangeArrowheads="1"/>
          </p:cNvSpPr>
          <p:nvPr>
            <p:ph sz="quarter" idx="2"/>
          </p:nvPr>
        </p:nvSpPr>
        <p:spPr/>
        <p:txBody>
          <a:bodyPr/>
          <a:lstStyle/>
          <a:p>
            <a:pPr eaLnBrk="1" hangingPunct="1"/>
            <a:endParaRPr lang="en-US" sz="2000" smtClean="0"/>
          </a:p>
        </p:txBody>
      </p:sp>
    </p:spTree>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5"/>
          <p:cNvSpPr>
            <a:spLocks noGrp="1" noChangeArrowheads="1"/>
          </p:cNvSpPr>
          <p:nvPr>
            <p:ph type="sldNum" sz="quarter" idx="10"/>
          </p:nvPr>
        </p:nvSpPr>
        <p:spPr/>
        <p:txBody>
          <a:bodyPr/>
          <a:lstStyle/>
          <a:p>
            <a:pPr>
              <a:defRPr/>
            </a:pPr>
            <a:fld id="{37E7959E-C3B3-49C0-82C3-35FC592BE0D9}" type="slidenum">
              <a:rPr lang="en-US"/>
              <a:pPr>
                <a:defRPr/>
              </a:pPr>
              <a:t>222</a:t>
            </a:fld>
            <a:endParaRPr lang="en-US"/>
          </a:p>
        </p:txBody>
      </p:sp>
      <p:sp>
        <p:nvSpPr>
          <p:cNvPr id="229379" name="Rectangle 2"/>
          <p:cNvSpPr>
            <a:spLocks noGrp="1" noChangeArrowheads="1"/>
          </p:cNvSpPr>
          <p:nvPr>
            <p:ph type="ctrTitle"/>
          </p:nvPr>
        </p:nvSpPr>
        <p:spPr/>
        <p:txBody>
          <a:bodyPr/>
          <a:lstStyle/>
          <a:p>
            <a:pPr eaLnBrk="1" hangingPunct="1"/>
            <a:r>
              <a:rPr lang="en-US" i="1" smtClean="0"/>
              <a:t>Unit 6: Human Health And Physiology</a:t>
            </a:r>
          </a:p>
        </p:txBody>
      </p:sp>
      <p:sp>
        <p:nvSpPr>
          <p:cNvPr id="229380" name="Rectangle 3"/>
          <p:cNvSpPr>
            <a:spLocks noGrp="1" noChangeArrowheads="1"/>
          </p:cNvSpPr>
          <p:nvPr>
            <p:ph type="subTitle" idx="1"/>
          </p:nvPr>
        </p:nvSpPr>
        <p:spPr/>
        <p:txBody>
          <a:bodyPr/>
          <a:lstStyle/>
          <a:p>
            <a:pPr algn="l" eaLnBrk="1" hangingPunct="1"/>
            <a:r>
              <a:rPr lang="en-US" sz="3600" smtClean="0"/>
              <a:t>Lesson 6.4 Gas Exchange</a:t>
            </a:r>
          </a:p>
        </p:txBody>
      </p:sp>
    </p:spTree>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D982D73C-DC9A-489F-A429-F98ECF8803D7}" type="slidenum">
              <a:rPr lang="en-US"/>
              <a:pPr>
                <a:defRPr/>
              </a:pPr>
              <a:t>223</a:t>
            </a:fld>
            <a:endParaRPr lang="en-US"/>
          </a:p>
        </p:txBody>
      </p:sp>
      <p:sp>
        <p:nvSpPr>
          <p:cNvPr id="230403" name="Rectangle 2"/>
          <p:cNvSpPr>
            <a:spLocks noGrp="1" noChangeArrowheads="1"/>
          </p:cNvSpPr>
          <p:nvPr>
            <p:ph type="title"/>
          </p:nvPr>
        </p:nvSpPr>
        <p:spPr/>
        <p:txBody>
          <a:bodyPr/>
          <a:lstStyle/>
          <a:p>
            <a:pPr eaLnBrk="1" hangingPunct="1"/>
            <a:r>
              <a:rPr lang="en-US" sz="3200" smtClean="0"/>
              <a:t>6.4.1 Distinguish between ventilation, gas exchange and cell respiration.</a:t>
            </a:r>
          </a:p>
        </p:txBody>
      </p:sp>
      <p:sp>
        <p:nvSpPr>
          <p:cNvPr id="230404" name="Rectangle 3"/>
          <p:cNvSpPr>
            <a:spLocks noGrp="1" noChangeArrowheads="1"/>
          </p:cNvSpPr>
          <p:nvPr>
            <p:ph type="body" sz="half" idx="1"/>
          </p:nvPr>
        </p:nvSpPr>
        <p:spPr>
          <a:xfrm>
            <a:off x="609600" y="1600200"/>
            <a:ext cx="5181600" cy="4648200"/>
          </a:xfrm>
        </p:spPr>
        <p:txBody>
          <a:bodyPr/>
          <a:lstStyle/>
          <a:p>
            <a:pPr eaLnBrk="1" hangingPunct="1">
              <a:lnSpc>
                <a:spcPct val="90000"/>
              </a:lnSpc>
              <a:buFont typeface="Wingdings" pitchFamily="2" charset="2"/>
              <a:buNone/>
            </a:pPr>
            <a:r>
              <a:rPr lang="en-US" sz="2400" u="sng" smtClean="0"/>
              <a:t>Ventilation-</a:t>
            </a:r>
            <a:r>
              <a:rPr lang="en-US" sz="2400" smtClean="0"/>
              <a:t> the movement of air into and out of the lungs from muscular contractions of the rib cage and diaphram. Ventilation leads to…</a:t>
            </a:r>
          </a:p>
          <a:p>
            <a:pPr eaLnBrk="1" hangingPunct="1">
              <a:lnSpc>
                <a:spcPct val="90000"/>
              </a:lnSpc>
              <a:buFont typeface="Wingdings" pitchFamily="2" charset="2"/>
              <a:buNone/>
            </a:pPr>
            <a:endParaRPr lang="en-US" sz="1400" smtClean="0"/>
          </a:p>
          <a:p>
            <a:pPr eaLnBrk="1" hangingPunct="1">
              <a:lnSpc>
                <a:spcPct val="90000"/>
              </a:lnSpc>
              <a:buFont typeface="Wingdings" pitchFamily="2" charset="2"/>
              <a:buNone/>
            </a:pPr>
            <a:r>
              <a:rPr lang="en-US" sz="2400" u="sng" smtClean="0"/>
              <a:t>Gas exchange-</a:t>
            </a:r>
            <a:r>
              <a:rPr lang="en-US" sz="2400" smtClean="0"/>
              <a:t> the transfer of gas between alveoli and capillaries in the lung due to concentration gradients. Gas exchange leads to…</a:t>
            </a:r>
          </a:p>
          <a:p>
            <a:pPr eaLnBrk="1" hangingPunct="1">
              <a:lnSpc>
                <a:spcPct val="90000"/>
              </a:lnSpc>
              <a:buFont typeface="Wingdings" pitchFamily="2" charset="2"/>
              <a:buNone/>
            </a:pPr>
            <a:endParaRPr lang="en-US" sz="1400" smtClean="0"/>
          </a:p>
          <a:p>
            <a:pPr eaLnBrk="1" hangingPunct="1">
              <a:lnSpc>
                <a:spcPct val="90000"/>
              </a:lnSpc>
              <a:buFont typeface="Wingdings" pitchFamily="2" charset="2"/>
              <a:buNone/>
            </a:pPr>
            <a:r>
              <a:rPr lang="en-US" sz="2400" u="sng" smtClean="0"/>
              <a:t>Cell respiration-</a:t>
            </a:r>
            <a:r>
              <a:rPr lang="en-US" sz="2400" smtClean="0"/>
              <a:t> the harvesting of glucose to convert ADP</a:t>
            </a:r>
            <a:r>
              <a:rPr lang="en-US" sz="2400" smtClean="0">
                <a:sym typeface="Wingdings" pitchFamily="2" charset="2"/>
              </a:rPr>
              <a:t>ATP. Cell respiration occurs in the cellular tissue.</a:t>
            </a:r>
            <a:endParaRPr lang="en-US" sz="2400" smtClean="0"/>
          </a:p>
        </p:txBody>
      </p:sp>
      <p:pic>
        <p:nvPicPr>
          <p:cNvPr id="230405" name="Picture 4" descr="Lungs"/>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715000" y="2286000"/>
            <a:ext cx="3124200" cy="2611438"/>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544635D3-43D9-4050-8040-3895479E1773}" type="slidenum">
              <a:rPr lang="en-US"/>
              <a:pPr>
                <a:defRPr/>
              </a:pPr>
              <a:t>224</a:t>
            </a:fld>
            <a:endParaRPr lang="en-US"/>
          </a:p>
        </p:txBody>
      </p:sp>
      <p:sp>
        <p:nvSpPr>
          <p:cNvPr id="231427" name="Rectangle 2"/>
          <p:cNvSpPr>
            <a:spLocks noGrp="1" noChangeArrowheads="1"/>
          </p:cNvSpPr>
          <p:nvPr>
            <p:ph type="title"/>
          </p:nvPr>
        </p:nvSpPr>
        <p:spPr/>
        <p:txBody>
          <a:bodyPr/>
          <a:lstStyle/>
          <a:p>
            <a:pPr eaLnBrk="1" hangingPunct="1"/>
            <a:r>
              <a:rPr lang="en-US" smtClean="0"/>
              <a:t>6.4.2 Explain the need for a ventilation system.</a:t>
            </a:r>
          </a:p>
        </p:txBody>
      </p:sp>
      <p:sp>
        <p:nvSpPr>
          <p:cNvPr id="231428" name="Rectangle 3"/>
          <p:cNvSpPr>
            <a:spLocks noGrp="1" noChangeArrowheads="1"/>
          </p:cNvSpPr>
          <p:nvPr>
            <p:ph type="body" sz="half" idx="1"/>
          </p:nvPr>
        </p:nvSpPr>
        <p:spPr>
          <a:xfrm>
            <a:off x="914400" y="1828800"/>
            <a:ext cx="2895600" cy="4343400"/>
          </a:xfrm>
        </p:spPr>
        <p:txBody>
          <a:bodyPr/>
          <a:lstStyle/>
          <a:p>
            <a:pPr eaLnBrk="1" hangingPunct="1"/>
            <a:r>
              <a:rPr lang="en-US" sz="2400" smtClean="0"/>
              <a:t>A ventilation system is needed to maintain concentration gradients in the alveoli.</a:t>
            </a:r>
          </a:p>
        </p:txBody>
      </p:sp>
      <p:pic>
        <p:nvPicPr>
          <p:cNvPr id="231429" name="Picture 4" descr="gasexch_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3886200" y="1733550"/>
            <a:ext cx="4800600" cy="35337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3CBBFFDA-427E-45C4-B806-E4CD7E629E59}" type="slidenum">
              <a:rPr lang="en-US"/>
              <a:pPr>
                <a:defRPr/>
              </a:pPr>
              <a:t>225</a:t>
            </a:fld>
            <a:endParaRPr lang="en-US"/>
          </a:p>
        </p:txBody>
      </p:sp>
      <p:sp>
        <p:nvSpPr>
          <p:cNvPr id="232451" name="Rectangle 2"/>
          <p:cNvSpPr>
            <a:spLocks noGrp="1" noChangeArrowheads="1"/>
          </p:cNvSpPr>
          <p:nvPr>
            <p:ph type="title"/>
          </p:nvPr>
        </p:nvSpPr>
        <p:spPr/>
        <p:txBody>
          <a:bodyPr/>
          <a:lstStyle/>
          <a:p>
            <a:pPr eaLnBrk="1" hangingPunct="1"/>
            <a:r>
              <a:rPr lang="en-US" sz="3200" smtClean="0"/>
              <a:t>6.4.3 Describe the features of alveoli that adapt them to gas exchange.</a:t>
            </a:r>
          </a:p>
        </p:txBody>
      </p:sp>
      <p:sp>
        <p:nvSpPr>
          <p:cNvPr id="232452" name="Rectangle 3"/>
          <p:cNvSpPr>
            <a:spLocks noGrp="1" noChangeArrowheads="1"/>
          </p:cNvSpPr>
          <p:nvPr>
            <p:ph type="body" sz="half" idx="1"/>
          </p:nvPr>
        </p:nvSpPr>
        <p:spPr>
          <a:xfrm>
            <a:off x="914400" y="1828800"/>
            <a:ext cx="3200400" cy="4302125"/>
          </a:xfrm>
        </p:spPr>
        <p:txBody>
          <a:bodyPr/>
          <a:lstStyle/>
          <a:p>
            <a:pPr eaLnBrk="1" hangingPunct="1"/>
            <a:r>
              <a:rPr lang="en-US" sz="2400" smtClean="0"/>
              <a:t>1) large total surface area</a:t>
            </a:r>
          </a:p>
          <a:p>
            <a:pPr eaLnBrk="1" hangingPunct="1"/>
            <a:r>
              <a:rPr lang="en-US" sz="2400" smtClean="0"/>
              <a:t>2) a wall consisting of a single layer of flattened cells</a:t>
            </a:r>
          </a:p>
          <a:p>
            <a:pPr eaLnBrk="1" hangingPunct="1"/>
            <a:r>
              <a:rPr lang="en-US" sz="2400" smtClean="0"/>
              <a:t>3) moist lining</a:t>
            </a:r>
          </a:p>
          <a:p>
            <a:pPr eaLnBrk="1" hangingPunct="1"/>
            <a:r>
              <a:rPr lang="en-US" sz="2400" smtClean="0"/>
              <a:t>4) dense network of capillaries</a:t>
            </a:r>
          </a:p>
        </p:txBody>
      </p:sp>
      <p:pic>
        <p:nvPicPr>
          <p:cNvPr id="232453" name="Picture 4" descr="Alveoli_diagram"/>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343400" y="2057400"/>
            <a:ext cx="4495800" cy="3768725"/>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3AA40E11-405C-46A8-9FC0-3F0189AA8D11}" type="slidenum">
              <a:rPr lang="en-US"/>
              <a:pPr>
                <a:defRPr/>
              </a:pPr>
              <a:t>226</a:t>
            </a:fld>
            <a:endParaRPr lang="en-US"/>
          </a:p>
        </p:txBody>
      </p:sp>
      <p:sp>
        <p:nvSpPr>
          <p:cNvPr id="233475" name="Rectangle 2"/>
          <p:cNvSpPr>
            <a:spLocks noGrp="1" noChangeArrowheads="1"/>
          </p:cNvSpPr>
          <p:nvPr>
            <p:ph type="title"/>
          </p:nvPr>
        </p:nvSpPr>
        <p:spPr>
          <a:xfrm>
            <a:off x="914400" y="0"/>
            <a:ext cx="7772400" cy="1420813"/>
          </a:xfrm>
        </p:spPr>
        <p:txBody>
          <a:bodyPr/>
          <a:lstStyle/>
          <a:p>
            <a:pPr eaLnBrk="1" hangingPunct="1"/>
            <a:r>
              <a:rPr lang="en-US" sz="2800" smtClean="0"/>
              <a:t>6.4.4 Draw a diagram of the ventilation system including trachea, bronchi, bronchioles and lungs.</a:t>
            </a:r>
          </a:p>
        </p:txBody>
      </p:sp>
      <p:pic>
        <p:nvPicPr>
          <p:cNvPr id="233476" name="Picture 3" descr="humrespsys_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828800" y="1600200"/>
            <a:ext cx="5867400" cy="49911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825C04BC-52D0-4DF7-955B-864D11887E4E}" type="slidenum">
              <a:rPr lang="en-US"/>
              <a:pPr>
                <a:defRPr/>
              </a:pPr>
              <a:t>227</a:t>
            </a:fld>
            <a:endParaRPr lang="en-US"/>
          </a:p>
        </p:txBody>
      </p:sp>
      <p:sp>
        <p:nvSpPr>
          <p:cNvPr id="234499" name="Rectangle 2"/>
          <p:cNvSpPr>
            <a:spLocks noGrp="1" noChangeArrowheads="1"/>
          </p:cNvSpPr>
          <p:nvPr>
            <p:ph type="title"/>
          </p:nvPr>
        </p:nvSpPr>
        <p:spPr/>
        <p:txBody>
          <a:bodyPr/>
          <a:lstStyle/>
          <a:p>
            <a:pPr eaLnBrk="1" hangingPunct="1"/>
            <a:r>
              <a:rPr lang="en-US" sz="2800" smtClean="0"/>
              <a:t>6.4.5 Explain the mechanism of ventilation </a:t>
            </a:r>
            <a:br>
              <a:rPr lang="en-US" sz="2800" smtClean="0"/>
            </a:br>
            <a:r>
              <a:rPr lang="en-US" sz="2800" smtClean="0"/>
              <a:t>in human lungs.</a:t>
            </a:r>
          </a:p>
        </p:txBody>
      </p:sp>
      <p:sp>
        <p:nvSpPr>
          <p:cNvPr id="234500" name="Rectangle 3"/>
          <p:cNvSpPr>
            <a:spLocks noGrp="1" noChangeArrowheads="1"/>
          </p:cNvSpPr>
          <p:nvPr>
            <p:ph type="body" sz="half" idx="1"/>
          </p:nvPr>
        </p:nvSpPr>
        <p:spPr>
          <a:xfrm>
            <a:off x="914400" y="1600200"/>
            <a:ext cx="3810000" cy="5029200"/>
          </a:xfrm>
        </p:spPr>
        <p:txBody>
          <a:bodyPr/>
          <a:lstStyle/>
          <a:p>
            <a:pPr eaLnBrk="1" hangingPunct="1">
              <a:lnSpc>
                <a:spcPct val="80000"/>
              </a:lnSpc>
            </a:pPr>
            <a:r>
              <a:rPr lang="en-US" sz="1800" u="sng" smtClean="0"/>
              <a:t>Inhalation</a:t>
            </a:r>
          </a:p>
          <a:p>
            <a:pPr lvl="1" eaLnBrk="1" hangingPunct="1">
              <a:lnSpc>
                <a:spcPct val="80000"/>
              </a:lnSpc>
            </a:pPr>
            <a:r>
              <a:rPr lang="en-US" sz="1800" smtClean="0"/>
              <a:t>External intercostal muscles- contract</a:t>
            </a:r>
          </a:p>
          <a:p>
            <a:pPr lvl="1" eaLnBrk="1" hangingPunct="1">
              <a:lnSpc>
                <a:spcPct val="80000"/>
              </a:lnSpc>
            </a:pPr>
            <a:r>
              <a:rPr lang="en-US" sz="1800" smtClean="0"/>
              <a:t>Internal intercostal muscles- relax</a:t>
            </a:r>
          </a:p>
          <a:p>
            <a:pPr lvl="1" eaLnBrk="1" hangingPunct="1">
              <a:lnSpc>
                <a:spcPct val="80000"/>
              </a:lnSpc>
            </a:pPr>
            <a:r>
              <a:rPr lang="en-US" sz="1800" smtClean="0"/>
              <a:t>Diaphram- contracts</a:t>
            </a:r>
          </a:p>
          <a:p>
            <a:pPr lvl="1" eaLnBrk="1" hangingPunct="1">
              <a:lnSpc>
                <a:spcPct val="80000"/>
              </a:lnSpc>
            </a:pPr>
            <a:r>
              <a:rPr lang="en-US" sz="1800" smtClean="0"/>
              <a:t>(positive) Pressure decreases</a:t>
            </a:r>
          </a:p>
          <a:p>
            <a:pPr lvl="1" eaLnBrk="1" hangingPunct="1">
              <a:lnSpc>
                <a:spcPct val="80000"/>
              </a:lnSpc>
            </a:pPr>
            <a:r>
              <a:rPr lang="en-US" sz="1800" smtClean="0"/>
              <a:t>Volume increases</a:t>
            </a:r>
          </a:p>
          <a:p>
            <a:pPr eaLnBrk="1" hangingPunct="1">
              <a:lnSpc>
                <a:spcPct val="80000"/>
              </a:lnSpc>
            </a:pPr>
            <a:r>
              <a:rPr lang="en-US" sz="1800" u="sng" smtClean="0"/>
              <a:t>Exhalation</a:t>
            </a:r>
          </a:p>
          <a:p>
            <a:pPr lvl="1" eaLnBrk="1" hangingPunct="1">
              <a:lnSpc>
                <a:spcPct val="80000"/>
              </a:lnSpc>
            </a:pPr>
            <a:r>
              <a:rPr lang="en-US" sz="1800" smtClean="0"/>
              <a:t>External intercostal muscles- relax</a:t>
            </a:r>
          </a:p>
          <a:p>
            <a:pPr lvl="1" eaLnBrk="1" hangingPunct="1">
              <a:lnSpc>
                <a:spcPct val="80000"/>
              </a:lnSpc>
            </a:pPr>
            <a:r>
              <a:rPr lang="en-US" sz="1800" smtClean="0"/>
              <a:t>Internal intercostal muscles- contract</a:t>
            </a:r>
          </a:p>
          <a:p>
            <a:pPr lvl="1" eaLnBrk="1" hangingPunct="1">
              <a:lnSpc>
                <a:spcPct val="80000"/>
              </a:lnSpc>
            </a:pPr>
            <a:r>
              <a:rPr lang="en-US" sz="1800" smtClean="0"/>
              <a:t>Diaphram- relax</a:t>
            </a:r>
          </a:p>
          <a:p>
            <a:pPr lvl="1" eaLnBrk="1" hangingPunct="1">
              <a:lnSpc>
                <a:spcPct val="80000"/>
              </a:lnSpc>
            </a:pPr>
            <a:r>
              <a:rPr lang="en-US" sz="1800" smtClean="0"/>
              <a:t>(positive) Pressure increases</a:t>
            </a:r>
          </a:p>
          <a:p>
            <a:pPr lvl="1" eaLnBrk="1" hangingPunct="1">
              <a:lnSpc>
                <a:spcPct val="80000"/>
              </a:lnSpc>
            </a:pPr>
            <a:r>
              <a:rPr lang="en-US" sz="1800" smtClean="0"/>
              <a:t>Volume decreases</a:t>
            </a:r>
          </a:p>
        </p:txBody>
      </p:sp>
      <p:pic>
        <p:nvPicPr>
          <p:cNvPr id="234501" name="Picture 4" descr="hold your breath #1"/>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419600" y="1752600"/>
            <a:ext cx="3790950" cy="45720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5"/>
          <p:cNvSpPr>
            <a:spLocks noGrp="1" noChangeArrowheads="1"/>
          </p:cNvSpPr>
          <p:nvPr>
            <p:ph type="sldNum" sz="quarter" idx="10"/>
          </p:nvPr>
        </p:nvSpPr>
        <p:spPr/>
        <p:txBody>
          <a:bodyPr/>
          <a:lstStyle/>
          <a:p>
            <a:pPr>
              <a:defRPr/>
            </a:pPr>
            <a:fld id="{583315C7-CF70-449E-BF7C-BCB8E01C60E3}" type="slidenum">
              <a:rPr lang="en-US"/>
              <a:pPr>
                <a:defRPr/>
              </a:pPr>
              <a:t>228</a:t>
            </a:fld>
            <a:endParaRPr lang="en-US"/>
          </a:p>
        </p:txBody>
      </p:sp>
      <p:sp>
        <p:nvSpPr>
          <p:cNvPr id="235523" name="Rectangle 2"/>
          <p:cNvSpPr>
            <a:spLocks noGrp="1" noChangeArrowheads="1"/>
          </p:cNvSpPr>
          <p:nvPr>
            <p:ph type="ctrTitle"/>
          </p:nvPr>
        </p:nvSpPr>
        <p:spPr/>
        <p:txBody>
          <a:bodyPr/>
          <a:lstStyle/>
          <a:p>
            <a:pPr eaLnBrk="1" hangingPunct="1"/>
            <a:r>
              <a:rPr lang="en-US" i="1" smtClean="0"/>
              <a:t>Unit 6: Human Health And Physiology</a:t>
            </a:r>
          </a:p>
        </p:txBody>
      </p:sp>
      <p:sp>
        <p:nvSpPr>
          <p:cNvPr id="235524" name="Rectangle 3"/>
          <p:cNvSpPr>
            <a:spLocks noGrp="1" noChangeArrowheads="1"/>
          </p:cNvSpPr>
          <p:nvPr>
            <p:ph type="subTitle" idx="1"/>
          </p:nvPr>
        </p:nvSpPr>
        <p:spPr/>
        <p:txBody>
          <a:bodyPr/>
          <a:lstStyle/>
          <a:p>
            <a:pPr algn="l" eaLnBrk="1" hangingPunct="1"/>
            <a:r>
              <a:rPr lang="en-US" sz="3600" smtClean="0"/>
              <a:t>Lesson 6.5 Nerves, Hormones and Homeostasis.</a:t>
            </a:r>
          </a:p>
        </p:txBody>
      </p:sp>
    </p:spTree>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25A14FEC-51B2-485C-9CE8-EAC6942D8248}" type="slidenum">
              <a:rPr lang="en-US"/>
              <a:pPr>
                <a:defRPr/>
              </a:pPr>
              <a:t>229</a:t>
            </a:fld>
            <a:endParaRPr lang="en-US"/>
          </a:p>
        </p:txBody>
      </p:sp>
      <p:sp>
        <p:nvSpPr>
          <p:cNvPr id="236547" name="Rectangle 2"/>
          <p:cNvSpPr>
            <a:spLocks noGrp="1" noChangeArrowheads="1"/>
          </p:cNvSpPr>
          <p:nvPr>
            <p:ph type="title"/>
          </p:nvPr>
        </p:nvSpPr>
        <p:spPr>
          <a:xfrm>
            <a:off x="914400" y="0"/>
            <a:ext cx="7772400" cy="1420813"/>
          </a:xfrm>
        </p:spPr>
        <p:txBody>
          <a:bodyPr/>
          <a:lstStyle/>
          <a:p>
            <a:pPr eaLnBrk="1" hangingPunct="1"/>
            <a:r>
              <a:rPr lang="en-US" sz="2800" smtClean="0"/>
              <a:t>6.5.1 State that the nervous system consists of the CNS, PNS and cell called neurons that can carry rapid electrical impulses.</a:t>
            </a:r>
          </a:p>
        </p:txBody>
      </p:sp>
      <p:sp>
        <p:nvSpPr>
          <p:cNvPr id="236548" name="Rectangle 3"/>
          <p:cNvSpPr>
            <a:spLocks noGrp="1" noChangeArrowheads="1"/>
          </p:cNvSpPr>
          <p:nvPr>
            <p:ph type="body" idx="4294967295"/>
          </p:nvPr>
        </p:nvSpPr>
        <p:spPr>
          <a:xfrm>
            <a:off x="914400" y="1828800"/>
            <a:ext cx="3200400" cy="1981200"/>
          </a:xfrm>
        </p:spPr>
        <p:txBody>
          <a:bodyPr/>
          <a:lstStyle/>
          <a:p>
            <a:pPr eaLnBrk="1" hangingPunct="1"/>
            <a:r>
              <a:rPr lang="en-US" sz="2400" u="sng" smtClean="0">
                <a:sym typeface="Wingdings" pitchFamily="2" charset="2"/>
              </a:rPr>
              <a:t>CNS = Central Nervous System: (</a:t>
            </a:r>
            <a:r>
              <a:rPr lang="en-US" sz="2400" smtClean="0">
                <a:sym typeface="Wingdings" pitchFamily="2" charset="2"/>
              </a:rPr>
              <a:t>brain and spinal cord)</a:t>
            </a:r>
          </a:p>
          <a:p>
            <a:pPr eaLnBrk="1" hangingPunct="1"/>
            <a:endParaRPr lang="en-US" sz="2400" smtClean="0">
              <a:sym typeface="Wingdings" pitchFamily="2" charset="2"/>
            </a:endParaRPr>
          </a:p>
          <a:p>
            <a:pPr eaLnBrk="1" hangingPunct="1"/>
            <a:r>
              <a:rPr lang="en-US" sz="2400" u="sng" smtClean="0">
                <a:sym typeface="Wingdings" pitchFamily="2" charset="2"/>
              </a:rPr>
              <a:t>PNS= Peripheral Nervous System</a:t>
            </a:r>
            <a:r>
              <a:rPr lang="en-US" sz="2400" smtClean="0">
                <a:sym typeface="Wingdings" pitchFamily="2" charset="2"/>
              </a:rPr>
              <a:t>.</a:t>
            </a:r>
          </a:p>
          <a:p>
            <a:pPr eaLnBrk="1" hangingPunct="1">
              <a:buFont typeface="Wingdings" pitchFamily="2" charset="2"/>
              <a:buNone/>
            </a:pPr>
            <a:endParaRPr lang="en-US" smtClean="0">
              <a:sym typeface="Wingdings" pitchFamily="2" charset="2"/>
            </a:endParaRPr>
          </a:p>
        </p:txBody>
      </p:sp>
      <p:pic>
        <p:nvPicPr>
          <p:cNvPr id="236549" name="Picture 4" descr="fourparts"/>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3962400" y="1676400"/>
            <a:ext cx="4138613" cy="49530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pPr>
              <a:defRPr/>
            </a:pPr>
            <a:fld id="{5A903C1A-72E5-451A-B4FE-D1A3BFA3E501}" type="slidenum">
              <a:rPr lang="en-US"/>
              <a:pPr>
                <a:defRPr/>
              </a:pPr>
              <a:t>23</a:t>
            </a:fld>
            <a:endParaRPr lang="en-US"/>
          </a:p>
        </p:txBody>
      </p:sp>
      <p:sp>
        <p:nvSpPr>
          <p:cNvPr id="25603" name="Rectangle 2"/>
          <p:cNvSpPr>
            <a:spLocks noGrp="1" noChangeArrowheads="1"/>
          </p:cNvSpPr>
          <p:nvPr>
            <p:ph type="title"/>
          </p:nvPr>
        </p:nvSpPr>
        <p:spPr/>
        <p:txBody>
          <a:bodyPr/>
          <a:lstStyle/>
          <a:p>
            <a:pPr eaLnBrk="1" hangingPunct="1"/>
            <a:r>
              <a:rPr lang="en-US" sz="3200" smtClean="0"/>
              <a:t>2.2.3 Identify structures from 2.2.1 in electron micrographs of </a:t>
            </a:r>
            <a:r>
              <a:rPr lang="en-US" sz="3200" i="1" smtClean="0"/>
              <a:t>E. Coli</a:t>
            </a:r>
            <a:r>
              <a:rPr lang="en-US" sz="3200" smtClean="0"/>
              <a:t>.</a:t>
            </a:r>
          </a:p>
        </p:txBody>
      </p:sp>
      <p:pic>
        <p:nvPicPr>
          <p:cNvPr id="25604" name="Picture 5" descr="ecoli"/>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362200" y="1905000"/>
            <a:ext cx="4800600" cy="3744913"/>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5605" name="Text Box 7"/>
          <p:cNvSpPr txBox="1">
            <a:spLocks noChangeArrowheads="1"/>
          </p:cNvSpPr>
          <p:nvPr/>
        </p:nvSpPr>
        <p:spPr bwMode="auto">
          <a:xfrm>
            <a:off x="2971800" y="5867400"/>
            <a:ext cx="3810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t>Courtesy of Ohio State University</a:t>
            </a:r>
          </a:p>
        </p:txBody>
      </p:sp>
    </p:spTree>
  </p:cSld>
  <p:clrMapOvr>
    <a:masterClrMapping/>
  </p:clrMapOvr>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5F8ABC70-4EE0-4CFB-8933-E1078CF01569}" type="slidenum">
              <a:rPr lang="en-US"/>
              <a:pPr>
                <a:defRPr/>
              </a:pPr>
              <a:t>230</a:t>
            </a:fld>
            <a:endParaRPr lang="en-US"/>
          </a:p>
        </p:txBody>
      </p:sp>
      <p:sp>
        <p:nvSpPr>
          <p:cNvPr id="237571" name="Rectangle 2"/>
          <p:cNvSpPr>
            <a:spLocks noGrp="1" noChangeArrowheads="1"/>
          </p:cNvSpPr>
          <p:nvPr>
            <p:ph type="title"/>
          </p:nvPr>
        </p:nvSpPr>
        <p:spPr/>
        <p:txBody>
          <a:bodyPr/>
          <a:lstStyle/>
          <a:p>
            <a:pPr eaLnBrk="1" hangingPunct="1"/>
            <a:r>
              <a:rPr lang="en-US" sz="3200" smtClean="0">
                <a:sym typeface="Wingdings" pitchFamily="2" charset="2"/>
              </a:rPr>
              <a:t>6.5.2 Draw and label a diagram of the structure of a motor neuron.</a:t>
            </a:r>
          </a:p>
        </p:txBody>
      </p:sp>
      <p:sp>
        <p:nvSpPr>
          <p:cNvPr id="237572" name="Rectangle 3"/>
          <p:cNvSpPr>
            <a:spLocks noGrp="1" noChangeArrowheads="1"/>
          </p:cNvSpPr>
          <p:nvPr>
            <p:ph type="body" sz="half" idx="1"/>
          </p:nvPr>
        </p:nvSpPr>
        <p:spPr>
          <a:xfrm>
            <a:off x="914400" y="1600200"/>
            <a:ext cx="7620000" cy="1371600"/>
          </a:xfrm>
        </p:spPr>
        <p:txBody>
          <a:bodyPr/>
          <a:lstStyle/>
          <a:p>
            <a:pPr eaLnBrk="1" hangingPunct="1"/>
            <a:r>
              <a:rPr lang="en-US" sz="2400" smtClean="0">
                <a:sym typeface="Wingdings" pitchFamily="2" charset="2"/>
              </a:rPr>
              <a:t>Show dendrites, cell body with nucleus, elongated axon, myelin sheath, nodes of Ranvier and motor end plates.</a:t>
            </a:r>
          </a:p>
        </p:txBody>
      </p:sp>
      <p:pic>
        <p:nvPicPr>
          <p:cNvPr id="237573" name="Picture 4" descr="Neuron"/>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2514600" y="2743200"/>
            <a:ext cx="5181600" cy="3535363"/>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338D43A0-4090-4B58-A1D9-37C978248326}" type="slidenum">
              <a:rPr lang="en-US"/>
              <a:pPr>
                <a:defRPr/>
              </a:pPr>
              <a:t>231</a:t>
            </a:fld>
            <a:endParaRPr lang="en-US"/>
          </a:p>
        </p:txBody>
      </p:sp>
      <p:sp>
        <p:nvSpPr>
          <p:cNvPr id="238595" name="Rectangle 2"/>
          <p:cNvSpPr>
            <a:spLocks noGrp="1" noChangeArrowheads="1"/>
          </p:cNvSpPr>
          <p:nvPr>
            <p:ph type="title"/>
          </p:nvPr>
        </p:nvSpPr>
        <p:spPr/>
        <p:txBody>
          <a:bodyPr/>
          <a:lstStyle/>
          <a:p>
            <a:pPr eaLnBrk="1" hangingPunct="1"/>
            <a:r>
              <a:rPr lang="en-US" sz="2400" smtClean="0"/>
              <a:t>6.5.3 State that nerve impulses are conducted from receptors to the CNS by sensory neurons, and from the CNS to effectors by motor neurons.</a:t>
            </a:r>
          </a:p>
        </p:txBody>
      </p:sp>
      <p:pic>
        <p:nvPicPr>
          <p:cNvPr id="238596" name="Picture 11" descr="spine_ar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7400" y="1752600"/>
            <a:ext cx="45339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6DA6E9C7-7097-46D7-A211-239D76CF50AE}" type="slidenum">
              <a:rPr lang="en-US"/>
              <a:pPr>
                <a:defRPr/>
              </a:pPr>
              <a:t>232</a:t>
            </a:fld>
            <a:endParaRPr lang="en-US"/>
          </a:p>
        </p:txBody>
      </p:sp>
      <p:sp>
        <p:nvSpPr>
          <p:cNvPr id="239619" name="Rectangle 2"/>
          <p:cNvSpPr>
            <a:spLocks noGrp="1" noChangeArrowheads="1"/>
          </p:cNvSpPr>
          <p:nvPr>
            <p:ph type="title"/>
          </p:nvPr>
        </p:nvSpPr>
        <p:spPr/>
        <p:txBody>
          <a:bodyPr/>
          <a:lstStyle/>
          <a:p>
            <a:pPr eaLnBrk="1" hangingPunct="1"/>
            <a:r>
              <a:rPr lang="en-US" sz="3200" smtClean="0">
                <a:sym typeface="Wingdings" pitchFamily="2" charset="2"/>
              </a:rPr>
              <a:t>6.5.4 Define </a:t>
            </a:r>
            <a:r>
              <a:rPr lang="en-US" sz="3200" i="1" smtClean="0">
                <a:sym typeface="Wingdings" pitchFamily="2" charset="2"/>
              </a:rPr>
              <a:t>resting potential</a:t>
            </a:r>
            <a:r>
              <a:rPr lang="en-US" sz="3200" smtClean="0">
                <a:sym typeface="Wingdings" pitchFamily="2" charset="2"/>
              </a:rPr>
              <a:t> and </a:t>
            </a:r>
            <a:r>
              <a:rPr lang="en-US" sz="3200" i="1" smtClean="0">
                <a:sym typeface="Wingdings" pitchFamily="2" charset="2"/>
              </a:rPr>
              <a:t>action potential</a:t>
            </a:r>
            <a:r>
              <a:rPr lang="en-US" sz="3200" smtClean="0">
                <a:sym typeface="Wingdings" pitchFamily="2" charset="2"/>
              </a:rPr>
              <a:t>.</a:t>
            </a:r>
          </a:p>
        </p:txBody>
      </p:sp>
      <p:sp>
        <p:nvSpPr>
          <p:cNvPr id="239620" name="Rectangle 3"/>
          <p:cNvSpPr>
            <a:spLocks noGrp="1" noChangeArrowheads="1"/>
          </p:cNvSpPr>
          <p:nvPr>
            <p:ph type="body" sz="half" idx="1"/>
          </p:nvPr>
        </p:nvSpPr>
        <p:spPr>
          <a:xfrm>
            <a:off x="609600" y="1600200"/>
            <a:ext cx="8534400" cy="1752600"/>
          </a:xfrm>
        </p:spPr>
        <p:txBody>
          <a:bodyPr/>
          <a:lstStyle/>
          <a:p>
            <a:pPr eaLnBrk="1" hangingPunct="1">
              <a:lnSpc>
                <a:spcPct val="90000"/>
              </a:lnSpc>
              <a:buFont typeface="Wingdings" pitchFamily="2" charset="2"/>
              <a:buNone/>
            </a:pPr>
            <a:r>
              <a:rPr lang="en-US" sz="2400" u="sng" smtClean="0"/>
              <a:t>Resting potential-</a:t>
            </a:r>
            <a:r>
              <a:rPr lang="en-US" sz="2400" smtClean="0"/>
              <a:t> the difference in charge between the inside and outside of a neuron when an electrical impulse is </a:t>
            </a:r>
            <a:r>
              <a:rPr lang="en-US" sz="2400" i="1" smtClean="0"/>
              <a:t>not</a:t>
            </a:r>
            <a:r>
              <a:rPr lang="en-US" sz="2400" smtClean="0"/>
              <a:t> being propagated. Usually about -70 mv.</a:t>
            </a:r>
          </a:p>
          <a:p>
            <a:pPr eaLnBrk="1" hangingPunct="1">
              <a:lnSpc>
                <a:spcPct val="90000"/>
              </a:lnSpc>
              <a:buFont typeface="Wingdings" pitchFamily="2" charset="2"/>
              <a:buNone/>
            </a:pPr>
            <a:r>
              <a:rPr lang="en-US" sz="2400" u="sng" smtClean="0"/>
              <a:t>Action potential-</a:t>
            </a:r>
            <a:r>
              <a:rPr lang="en-US" sz="2400" smtClean="0"/>
              <a:t> the reversal and restoration of an electrical difference between the inside and outside of a nerve cell </a:t>
            </a:r>
            <a:r>
              <a:rPr lang="en-US" sz="2400" i="1" smtClean="0"/>
              <a:t>during</a:t>
            </a:r>
            <a:r>
              <a:rPr lang="en-US" sz="2400" smtClean="0"/>
              <a:t> propagation of an impulse.</a:t>
            </a:r>
            <a:endParaRPr lang="en-US" sz="2400" u="sng" smtClean="0"/>
          </a:p>
        </p:txBody>
      </p:sp>
      <p:pic>
        <p:nvPicPr>
          <p:cNvPr id="239621" name="Picture 4" descr="422px-Action_potential_vert">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2971800" y="3886200"/>
            <a:ext cx="3886200" cy="2686050"/>
          </a:xfrm>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1D4E754C-7480-4944-ABD1-DD488538009C}" type="slidenum">
              <a:rPr lang="en-US"/>
              <a:pPr>
                <a:defRPr/>
              </a:pPr>
              <a:t>233</a:t>
            </a:fld>
            <a:endParaRPr lang="en-US"/>
          </a:p>
        </p:txBody>
      </p:sp>
      <p:sp>
        <p:nvSpPr>
          <p:cNvPr id="240643" name="Rectangle 2"/>
          <p:cNvSpPr>
            <a:spLocks noGrp="1" noChangeArrowheads="1"/>
          </p:cNvSpPr>
          <p:nvPr>
            <p:ph type="title"/>
          </p:nvPr>
        </p:nvSpPr>
        <p:spPr/>
        <p:txBody>
          <a:bodyPr/>
          <a:lstStyle/>
          <a:p>
            <a:pPr eaLnBrk="1" hangingPunct="1"/>
            <a:r>
              <a:rPr lang="en-US" sz="3200" smtClean="0">
                <a:sym typeface="Wingdings" pitchFamily="2" charset="2"/>
              </a:rPr>
              <a:t>6.5.5 Explain how a nerve impulse passes along a non-myelinated neuron (axon).</a:t>
            </a:r>
          </a:p>
        </p:txBody>
      </p:sp>
      <p:sp>
        <p:nvSpPr>
          <p:cNvPr id="240644" name="Rectangle 3"/>
          <p:cNvSpPr>
            <a:spLocks noGrp="1" noChangeArrowheads="1"/>
          </p:cNvSpPr>
          <p:nvPr>
            <p:ph type="body" sz="half" idx="1"/>
          </p:nvPr>
        </p:nvSpPr>
        <p:spPr>
          <a:xfrm>
            <a:off x="838200" y="3581400"/>
            <a:ext cx="7315200" cy="3048000"/>
          </a:xfrm>
        </p:spPr>
        <p:txBody>
          <a:bodyPr/>
          <a:lstStyle/>
          <a:p>
            <a:pPr eaLnBrk="1" hangingPunct="1">
              <a:lnSpc>
                <a:spcPct val="90000"/>
              </a:lnSpc>
            </a:pPr>
            <a:r>
              <a:rPr lang="en-US" sz="1800" u="sng" smtClean="0"/>
              <a:t>Na</a:t>
            </a:r>
            <a:r>
              <a:rPr lang="en-US" sz="1800" u="sng" baseline="30000" smtClean="0"/>
              <a:t>+</a:t>
            </a:r>
            <a:r>
              <a:rPr lang="en-US" sz="1800" u="sng" smtClean="0"/>
              <a:t> ions-</a:t>
            </a:r>
            <a:r>
              <a:rPr lang="en-US" sz="1800" smtClean="0"/>
              <a:t> upon stimulation, Na</a:t>
            </a:r>
            <a:r>
              <a:rPr lang="en-US" sz="1800" baseline="30000" smtClean="0"/>
              <a:t>+</a:t>
            </a:r>
            <a:r>
              <a:rPr lang="en-US" sz="1800" smtClean="0"/>
              <a:t> ion channels open and Na</a:t>
            </a:r>
            <a:r>
              <a:rPr lang="en-US" sz="1800" baseline="30000" smtClean="0"/>
              <a:t>+</a:t>
            </a:r>
            <a:r>
              <a:rPr lang="en-US" sz="1800" smtClean="0"/>
              <a:t> rushes into the cell.</a:t>
            </a:r>
          </a:p>
          <a:p>
            <a:pPr eaLnBrk="1" hangingPunct="1">
              <a:lnSpc>
                <a:spcPct val="90000"/>
              </a:lnSpc>
            </a:pPr>
            <a:r>
              <a:rPr lang="en-US" sz="1800" u="sng" smtClean="0"/>
              <a:t>K</a:t>
            </a:r>
            <a:r>
              <a:rPr lang="en-US" sz="1800" u="sng" baseline="30000" smtClean="0"/>
              <a:t>+</a:t>
            </a:r>
            <a:r>
              <a:rPr lang="en-US" sz="1800" u="sng" smtClean="0"/>
              <a:t> ions-</a:t>
            </a:r>
            <a:r>
              <a:rPr lang="en-US" sz="1800" smtClean="0"/>
              <a:t> Shortly after Na</a:t>
            </a:r>
            <a:r>
              <a:rPr lang="en-US" sz="1800" baseline="30000" smtClean="0"/>
              <a:t>+</a:t>
            </a:r>
            <a:r>
              <a:rPr lang="en-US" sz="1800" smtClean="0"/>
              <a:t> rushes in, K</a:t>
            </a:r>
            <a:r>
              <a:rPr lang="en-US" sz="1800" baseline="30000" smtClean="0"/>
              <a:t>+</a:t>
            </a:r>
            <a:r>
              <a:rPr lang="en-US" sz="1800" smtClean="0"/>
              <a:t> ion channels open and K</a:t>
            </a:r>
            <a:r>
              <a:rPr lang="en-US" sz="1800" baseline="30000" smtClean="0"/>
              <a:t>+</a:t>
            </a:r>
            <a:r>
              <a:rPr lang="en-US" sz="1800" smtClean="0"/>
              <a:t> rushes out of the cell.</a:t>
            </a:r>
          </a:p>
          <a:p>
            <a:pPr eaLnBrk="1" hangingPunct="1">
              <a:lnSpc>
                <a:spcPct val="90000"/>
              </a:lnSpc>
            </a:pPr>
            <a:r>
              <a:rPr lang="en-US" sz="1800" u="sng" smtClean="0"/>
              <a:t>Voltage gated ion channels-</a:t>
            </a:r>
            <a:r>
              <a:rPr lang="en-US" sz="1800" smtClean="0"/>
              <a:t> control when ions cross the membrane.</a:t>
            </a:r>
          </a:p>
          <a:p>
            <a:pPr eaLnBrk="1" hangingPunct="1">
              <a:lnSpc>
                <a:spcPct val="90000"/>
              </a:lnSpc>
            </a:pPr>
            <a:r>
              <a:rPr lang="en-US" sz="1800" u="sng" smtClean="0"/>
              <a:t>Active transport-</a:t>
            </a:r>
            <a:r>
              <a:rPr lang="en-US" sz="1800" smtClean="0"/>
              <a:t> restores Na</a:t>
            </a:r>
            <a:r>
              <a:rPr lang="en-US" sz="1800" baseline="30000" smtClean="0"/>
              <a:t>+</a:t>
            </a:r>
            <a:r>
              <a:rPr lang="en-US" sz="1800" smtClean="0"/>
              <a:t> and K</a:t>
            </a:r>
            <a:r>
              <a:rPr lang="en-US" sz="1800" baseline="30000" smtClean="0"/>
              <a:t>+</a:t>
            </a:r>
            <a:r>
              <a:rPr lang="en-US" sz="1800" smtClean="0"/>
              <a:t> to their original place, via the sodium/potassium pump.</a:t>
            </a:r>
          </a:p>
          <a:p>
            <a:pPr eaLnBrk="1" hangingPunct="1">
              <a:lnSpc>
                <a:spcPct val="90000"/>
              </a:lnSpc>
            </a:pPr>
            <a:r>
              <a:rPr lang="en-US" sz="1800" u="sng" smtClean="0"/>
              <a:t>Changes in membrane polarization-</a:t>
            </a:r>
            <a:r>
              <a:rPr lang="en-US" sz="1800" smtClean="0"/>
              <a:t> happen in sequence, starting with stimulation of the sensory nerve.</a:t>
            </a:r>
          </a:p>
        </p:txBody>
      </p:sp>
      <p:pic>
        <p:nvPicPr>
          <p:cNvPr id="240645" name="Picture 9" descr="Image:Neuron-no labels.png">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3124200" y="1600200"/>
            <a:ext cx="3810000" cy="204787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DFEF913D-F2E8-452B-AAF8-B0170970953C}" type="slidenum">
              <a:rPr lang="en-US"/>
              <a:pPr>
                <a:defRPr/>
              </a:pPr>
              <a:t>234</a:t>
            </a:fld>
            <a:endParaRPr lang="en-US"/>
          </a:p>
        </p:txBody>
      </p:sp>
      <p:sp>
        <p:nvSpPr>
          <p:cNvPr id="241667" name="Rectangle 2"/>
          <p:cNvSpPr>
            <a:spLocks noGrp="1" noChangeArrowheads="1"/>
          </p:cNvSpPr>
          <p:nvPr>
            <p:ph type="title"/>
          </p:nvPr>
        </p:nvSpPr>
        <p:spPr/>
        <p:txBody>
          <a:bodyPr/>
          <a:lstStyle/>
          <a:p>
            <a:pPr eaLnBrk="1" hangingPunct="1"/>
            <a:r>
              <a:rPr lang="en-US" sz="3200" smtClean="0"/>
              <a:t>6.5.6 Explain the principles of synaptic transmission.</a:t>
            </a:r>
          </a:p>
        </p:txBody>
      </p:sp>
      <p:sp>
        <p:nvSpPr>
          <p:cNvPr id="241668" name="Rectangle 3"/>
          <p:cNvSpPr>
            <a:spLocks noGrp="1" noChangeArrowheads="1"/>
          </p:cNvSpPr>
          <p:nvPr>
            <p:ph type="body" sz="half" idx="1"/>
          </p:nvPr>
        </p:nvSpPr>
        <p:spPr>
          <a:xfrm>
            <a:off x="914400" y="2057400"/>
            <a:ext cx="3429000" cy="4419600"/>
          </a:xfrm>
        </p:spPr>
        <p:txBody>
          <a:bodyPr/>
          <a:lstStyle/>
          <a:p>
            <a:pPr eaLnBrk="1" hangingPunct="1"/>
            <a:r>
              <a:rPr lang="en-US" sz="2400" smtClean="0"/>
              <a:t>Ca</a:t>
            </a:r>
            <a:r>
              <a:rPr lang="en-US" sz="2400" baseline="30000" smtClean="0"/>
              <a:t>+</a:t>
            </a:r>
            <a:r>
              <a:rPr lang="en-US" sz="2400" smtClean="0"/>
              <a:t> influx</a:t>
            </a:r>
          </a:p>
          <a:p>
            <a:pPr eaLnBrk="1" hangingPunct="1"/>
            <a:r>
              <a:rPr lang="en-US" sz="2400" smtClean="0"/>
              <a:t>Release, diffusion and binding of the neurotransmitter</a:t>
            </a:r>
          </a:p>
          <a:p>
            <a:pPr eaLnBrk="1" hangingPunct="1"/>
            <a:r>
              <a:rPr lang="en-US" sz="2400" smtClean="0"/>
              <a:t>Depolarization of the post-synaptic membrane</a:t>
            </a:r>
          </a:p>
          <a:p>
            <a:pPr eaLnBrk="1" hangingPunct="1"/>
            <a:r>
              <a:rPr lang="en-US" sz="2400" smtClean="0"/>
              <a:t>Subsequent removal of neurotransmitter</a:t>
            </a:r>
          </a:p>
        </p:txBody>
      </p:sp>
      <p:pic>
        <p:nvPicPr>
          <p:cNvPr id="241669" name="Picture 4" descr="800px-SynapseIllustration">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495800" y="2133600"/>
            <a:ext cx="4343400" cy="2871788"/>
          </a:xfrm>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pPr>
              <a:defRPr/>
            </a:pPr>
            <a:fld id="{62274DC6-325C-4784-90AE-C3A718E43E58}" type="slidenum">
              <a:rPr lang="en-US"/>
              <a:pPr>
                <a:defRPr/>
              </a:pPr>
              <a:t>235</a:t>
            </a:fld>
            <a:endParaRPr lang="en-US"/>
          </a:p>
        </p:txBody>
      </p:sp>
      <p:sp>
        <p:nvSpPr>
          <p:cNvPr id="242691" name="Rectangle 2"/>
          <p:cNvSpPr>
            <a:spLocks noGrp="1" noChangeArrowheads="1"/>
          </p:cNvSpPr>
          <p:nvPr>
            <p:ph type="title"/>
          </p:nvPr>
        </p:nvSpPr>
        <p:spPr>
          <a:xfrm>
            <a:off x="914400" y="0"/>
            <a:ext cx="7772400" cy="1420813"/>
          </a:xfrm>
        </p:spPr>
        <p:txBody>
          <a:bodyPr/>
          <a:lstStyle/>
          <a:p>
            <a:pPr eaLnBrk="1" hangingPunct="1"/>
            <a:r>
              <a:rPr lang="en-US" sz="2800" smtClean="0"/>
              <a:t>6.5.7 State that the endocrine system consists of glands which release hormones that are transported in the blood.</a:t>
            </a:r>
          </a:p>
        </p:txBody>
      </p:sp>
      <p:pic>
        <p:nvPicPr>
          <p:cNvPr id="242692" name="Picture 3" descr="Adrenaline_structure"/>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828800" y="1981200"/>
            <a:ext cx="5715000" cy="2960688"/>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2693" name="Text Box 4"/>
          <p:cNvSpPr txBox="1">
            <a:spLocks noChangeArrowheads="1"/>
          </p:cNvSpPr>
          <p:nvPr/>
        </p:nvSpPr>
        <p:spPr bwMode="auto">
          <a:xfrm>
            <a:off x="2362200" y="5105400"/>
            <a:ext cx="5029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latin typeface="ZapfHumnst BT" pitchFamily="34" charset="0"/>
              </a:rPr>
              <a:t>Epinephrine- released by the adrenal glands.</a:t>
            </a:r>
          </a:p>
        </p:txBody>
      </p:sp>
    </p:spTree>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B29AFF5E-946F-4F07-8925-1B7A4C3FB894}" type="slidenum">
              <a:rPr lang="en-US"/>
              <a:pPr>
                <a:defRPr/>
              </a:pPr>
              <a:t>236</a:t>
            </a:fld>
            <a:endParaRPr lang="en-US"/>
          </a:p>
        </p:txBody>
      </p:sp>
      <p:sp>
        <p:nvSpPr>
          <p:cNvPr id="243715" name="Rectangle 2"/>
          <p:cNvSpPr>
            <a:spLocks noGrp="1" noChangeArrowheads="1"/>
          </p:cNvSpPr>
          <p:nvPr>
            <p:ph type="title"/>
          </p:nvPr>
        </p:nvSpPr>
        <p:spPr>
          <a:xfrm>
            <a:off x="914400" y="228600"/>
            <a:ext cx="7772400" cy="1192213"/>
          </a:xfrm>
        </p:spPr>
        <p:txBody>
          <a:bodyPr/>
          <a:lstStyle/>
          <a:p>
            <a:pPr eaLnBrk="1" hangingPunct="1"/>
            <a:r>
              <a:rPr lang="en-US" sz="2800" smtClean="0"/>
              <a:t>6.5.8 State that homeostasis involves maintaining the internal environment at a constant level or between narrow limits.</a:t>
            </a:r>
          </a:p>
        </p:txBody>
      </p:sp>
      <p:sp>
        <p:nvSpPr>
          <p:cNvPr id="243716" name="Rectangle 3"/>
          <p:cNvSpPr>
            <a:spLocks noGrp="1" noChangeArrowheads="1"/>
          </p:cNvSpPr>
          <p:nvPr>
            <p:ph type="body" sz="half" idx="1"/>
          </p:nvPr>
        </p:nvSpPr>
        <p:spPr>
          <a:xfrm>
            <a:off x="914400" y="1828800"/>
            <a:ext cx="3810000" cy="4302125"/>
          </a:xfrm>
        </p:spPr>
        <p:txBody>
          <a:bodyPr/>
          <a:lstStyle/>
          <a:p>
            <a:pPr eaLnBrk="1" hangingPunct="1"/>
            <a:r>
              <a:rPr lang="en-US" sz="2400" smtClean="0"/>
              <a:t>Homeostatic Factors:</a:t>
            </a:r>
          </a:p>
          <a:p>
            <a:pPr lvl="1" eaLnBrk="1" hangingPunct="1"/>
            <a:r>
              <a:rPr lang="en-US" sz="2200" smtClean="0"/>
              <a:t>1) blood pH</a:t>
            </a:r>
          </a:p>
          <a:p>
            <a:pPr lvl="1" eaLnBrk="1" hangingPunct="1"/>
            <a:r>
              <a:rPr lang="en-US" sz="2200" smtClean="0"/>
              <a:t>2) oxygen and CO</a:t>
            </a:r>
            <a:r>
              <a:rPr lang="en-US" sz="2200" baseline="-25000" smtClean="0"/>
              <a:t>2</a:t>
            </a:r>
            <a:r>
              <a:rPr lang="en-US" sz="2200" smtClean="0"/>
              <a:t> concentrations</a:t>
            </a:r>
          </a:p>
          <a:p>
            <a:pPr lvl="1" eaLnBrk="1" hangingPunct="1"/>
            <a:r>
              <a:rPr lang="en-US" sz="2200" smtClean="0"/>
              <a:t>3) blood glucose</a:t>
            </a:r>
          </a:p>
          <a:p>
            <a:pPr lvl="1" eaLnBrk="1" hangingPunct="1"/>
            <a:r>
              <a:rPr lang="en-US" sz="2200" smtClean="0"/>
              <a:t>4) body temperature</a:t>
            </a:r>
          </a:p>
          <a:p>
            <a:pPr lvl="1" eaLnBrk="1" hangingPunct="1"/>
            <a:r>
              <a:rPr lang="en-US" sz="2200" smtClean="0"/>
              <a:t>5) water balance</a:t>
            </a:r>
          </a:p>
        </p:txBody>
      </p:sp>
      <p:pic>
        <p:nvPicPr>
          <p:cNvPr id="243717" name="Picture 4" descr="man_sick"/>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724400" y="1981200"/>
            <a:ext cx="3448050" cy="342265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672FF38F-63D4-41FE-8A3E-3FBFF81544CA}" type="slidenum">
              <a:rPr lang="en-US"/>
              <a:pPr>
                <a:defRPr/>
              </a:pPr>
              <a:t>237</a:t>
            </a:fld>
            <a:endParaRPr lang="en-US"/>
          </a:p>
        </p:txBody>
      </p:sp>
      <p:sp>
        <p:nvSpPr>
          <p:cNvPr id="244739" name="Rectangle 2"/>
          <p:cNvSpPr>
            <a:spLocks noGrp="1" noChangeArrowheads="1"/>
          </p:cNvSpPr>
          <p:nvPr>
            <p:ph type="title"/>
          </p:nvPr>
        </p:nvSpPr>
        <p:spPr>
          <a:xfrm>
            <a:off x="914400" y="0"/>
            <a:ext cx="7772400" cy="1420813"/>
          </a:xfrm>
        </p:spPr>
        <p:txBody>
          <a:bodyPr/>
          <a:lstStyle/>
          <a:p>
            <a:pPr eaLnBrk="1" hangingPunct="1"/>
            <a:r>
              <a:rPr lang="en-US" sz="2400" smtClean="0"/>
              <a:t>6.5.9 Explain that homeostasis involves monitering levels of variables and correcting changes in levels by negative feedback mechanisms.</a:t>
            </a:r>
          </a:p>
        </p:txBody>
      </p:sp>
      <p:pic>
        <p:nvPicPr>
          <p:cNvPr id="244740" name="Picture 3" descr="01stages_negativefdback"/>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905000" y="1905000"/>
            <a:ext cx="5715000" cy="47101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E180F4F1-8937-49ED-96BF-867A592D2BAC}" type="slidenum">
              <a:rPr lang="en-US"/>
              <a:pPr>
                <a:defRPr/>
              </a:pPr>
              <a:t>238</a:t>
            </a:fld>
            <a:endParaRPr lang="en-US"/>
          </a:p>
        </p:txBody>
      </p:sp>
      <p:sp>
        <p:nvSpPr>
          <p:cNvPr id="245763" name="Rectangle 2"/>
          <p:cNvSpPr>
            <a:spLocks noGrp="1" noChangeArrowheads="1"/>
          </p:cNvSpPr>
          <p:nvPr>
            <p:ph type="title"/>
          </p:nvPr>
        </p:nvSpPr>
        <p:spPr/>
        <p:txBody>
          <a:bodyPr/>
          <a:lstStyle/>
          <a:p>
            <a:pPr eaLnBrk="1" hangingPunct="1"/>
            <a:r>
              <a:rPr lang="en-US" sz="3200" smtClean="0"/>
              <a:t>6.5.10 Explain the control of </a:t>
            </a:r>
            <a:br>
              <a:rPr lang="en-US" sz="3200" smtClean="0"/>
            </a:br>
            <a:r>
              <a:rPr lang="en-US" sz="3200" smtClean="0"/>
              <a:t>body temperature, including:</a:t>
            </a:r>
          </a:p>
        </p:txBody>
      </p:sp>
      <p:sp>
        <p:nvSpPr>
          <p:cNvPr id="245764" name="Rectangle 3"/>
          <p:cNvSpPr>
            <a:spLocks noGrp="1" noChangeArrowheads="1"/>
          </p:cNvSpPr>
          <p:nvPr>
            <p:ph type="body" sz="half" idx="1"/>
          </p:nvPr>
        </p:nvSpPr>
        <p:spPr/>
        <p:txBody>
          <a:bodyPr/>
          <a:lstStyle/>
          <a:p>
            <a:pPr eaLnBrk="1" hangingPunct="1"/>
            <a:r>
              <a:rPr lang="en-US" sz="2000" u="sng" smtClean="0"/>
              <a:t>Blood-</a:t>
            </a:r>
            <a:r>
              <a:rPr lang="en-US" sz="2000" smtClean="0"/>
              <a:t> transfers heat between tissues of the body.</a:t>
            </a:r>
          </a:p>
          <a:p>
            <a:pPr eaLnBrk="1" hangingPunct="1">
              <a:buFont typeface="Wingdings" pitchFamily="2" charset="2"/>
              <a:buNone/>
            </a:pPr>
            <a:endParaRPr lang="en-US" sz="2000" smtClean="0"/>
          </a:p>
          <a:p>
            <a:pPr eaLnBrk="1" hangingPunct="1"/>
            <a:r>
              <a:rPr lang="en-US" sz="2000" u="sng" smtClean="0"/>
              <a:t>Hypothalamus-</a:t>
            </a:r>
            <a:r>
              <a:rPr lang="en-US" sz="2000" smtClean="0"/>
              <a:t> regulates with hormones.</a:t>
            </a:r>
          </a:p>
          <a:p>
            <a:pPr eaLnBrk="1" hangingPunct="1"/>
            <a:endParaRPr lang="en-US" sz="2000" smtClean="0"/>
          </a:p>
          <a:p>
            <a:pPr eaLnBrk="1" hangingPunct="1"/>
            <a:r>
              <a:rPr lang="en-US" sz="2000" u="sng" smtClean="0"/>
              <a:t>Sweat glands/skin arterioles-</a:t>
            </a:r>
            <a:r>
              <a:rPr lang="en-US" sz="2000" smtClean="0"/>
              <a:t> release heat from body.</a:t>
            </a:r>
          </a:p>
          <a:p>
            <a:pPr eaLnBrk="1" hangingPunct="1"/>
            <a:endParaRPr lang="en-US" sz="2000" smtClean="0"/>
          </a:p>
          <a:p>
            <a:pPr eaLnBrk="1" hangingPunct="1"/>
            <a:r>
              <a:rPr lang="en-US" sz="2000" u="sng" smtClean="0"/>
              <a:t>Shivering-</a:t>
            </a:r>
            <a:r>
              <a:rPr lang="en-US" sz="2000" smtClean="0"/>
              <a:t> generates heat in muscle tissue to warm body.</a:t>
            </a:r>
          </a:p>
        </p:txBody>
      </p:sp>
      <p:pic>
        <p:nvPicPr>
          <p:cNvPr id="245765" name="Picture 4" descr="sugarp1"/>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029200" y="1763713"/>
            <a:ext cx="2587625" cy="4103687"/>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CE531650-9820-4128-B88C-67C1E280D66C}" type="slidenum">
              <a:rPr lang="en-US"/>
              <a:pPr>
                <a:defRPr/>
              </a:pPr>
              <a:t>239</a:t>
            </a:fld>
            <a:endParaRPr lang="en-US"/>
          </a:p>
        </p:txBody>
      </p:sp>
      <p:sp>
        <p:nvSpPr>
          <p:cNvPr id="246787" name="Rectangle 2"/>
          <p:cNvSpPr>
            <a:spLocks noGrp="1" noChangeArrowheads="1"/>
          </p:cNvSpPr>
          <p:nvPr>
            <p:ph type="title"/>
          </p:nvPr>
        </p:nvSpPr>
        <p:spPr/>
        <p:txBody>
          <a:bodyPr/>
          <a:lstStyle/>
          <a:p>
            <a:pPr eaLnBrk="1" hangingPunct="1"/>
            <a:r>
              <a:rPr lang="en-US" sz="3200" smtClean="0"/>
              <a:t>6.5.11 Explain the control of blood glucose concentration.</a:t>
            </a:r>
          </a:p>
        </p:txBody>
      </p:sp>
      <p:sp>
        <p:nvSpPr>
          <p:cNvPr id="246788" name="Rectangle 3"/>
          <p:cNvSpPr>
            <a:spLocks noGrp="1" noChangeArrowheads="1"/>
          </p:cNvSpPr>
          <p:nvPr>
            <p:ph type="body" sz="half" idx="1"/>
          </p:nvPr>
        </p:nvSpPr>
        <p:spPr>
          <a:xfrm>
            <a:off x="685800" y="1600200"/>
            <a:ext cx="4343400" cy="4876800"/>
          </a:xfrm>
        </p:spPr>
        <p:txBody>
          <a:bodyPr/>
          <a:lstStyle/>
          <a:p>
            <a:pPr eaLnBrk="1" hangingPunct="1"/>
            <a:r>
              <a:rPr lang="en-US" sz="2000" u="sng" smtClean="0"/>
              <a:t>Glucagon-</a:t>
            </a:r>
            <a:r>
              <a:rPr lang="en-US" sz="2000" smtClean="0"/>
              <a:t> raises blood sugar by triggering the release of glycogen.</a:t>
            </a:r>
          </a:p>
          <a:p>
            <a:pPr eaLnBrk="1" hangingPunct="1">
              <a:buFont typeface="Wingdings" pitchFamily="2" charset="2"/>
              <a:buNone/>
            </a:pPr>
            <a:endParaRPr lang="en-US" sz="2000" smtClean="0"/>
          </a:p>
          <a:p>
            <a:pPr eaLnBrk="1" hangingPunct="1"/>
            <a:r>
              <a:rPr lang="en-US" sz="2000" u="sng" smtClean="0"/>
              <a:t>Insulin-</a:t>
            </a:r>
            <a:r>
              <a:rPr lang="en-US" sz="2000" smtClean="0"/>
              <a:t> lowers blood sugar.</a:t>
            </a:r>
          </a:p>
          <a:p>
            <a:pPr eaLnBrk="1" hangingPunct="1">
              <a:buFont typeface="Wingdings" pitchFamily="2" charset="2"/>
              <a:buNone/>
            </a:pPr>
            <a:endParaRPr lang="en-US" sz="2000" smtClean="0"/>
          </a:p>
          <a:p>
            <a:pPr eaLnBrk="1" hangingPunct="1"/>
            <a:r>
              <a:rPr lang="en-US" sz="2000" u="sng" smtClean="0"/>
              <a:t>Alpha islet cells-</a:t>
            </a:r>
            <a:r>
              <a:rPr lang="en-US" sz="2000" smtClean="0"/>
              <a:t> produce glucagon.</a:t>
            </a:r>
          </a:p>
          <a:p>
            <a:pPr eaLnBrk="1" hangingPunct="1">
              <a:buFont typeface="Wingdings" pitchFamily="2" charset="2"/>
              <a:buNone/>
            </a:pPr>
            <a:endParaRPr lang="en-US" sz="2000" smtClean="0"/>
          </a:p>
          <a:p>
            <a:pPr eaLnBrk="1" hangingPunct="1"/>
            <a:r>
              <a:rPr lang="en-US" sz="2000" u="sng" smtClean="0"/>
              <a:t>Beta islet cells-</a:t>
            </a:r>
            <a:r>
              <a:rPr lang="en-US" sz="2000" smtClean="0"/>
              <a:t> produce insulin.</a:t>
            </a:r>
          </a:p>
          <a:p>
            <a:pPr eaLnBrk="1" hangingPunct="1">
              <a:buFont typeface="Wingdings" pitchFamily="2" charset="2"/>
              <a:buNone/>
            </a:pPr>
            <a:endParaRPr lang="en-US" sz="2000" smtClean="0"/>
          </a:p>
          <a:p>
            <a:pPr eaLnBrk="1" hangingPunct="1"/>
            <a:r>
              <a:rPr lang="en-US" sz="2000" smtClean="0"/>
              <a:t>Islet cells are located in the pancreas.</a:t>
            </a:r>
          </a:p>
          <a:p>
            <a:pPr eaLnBrk="1" hangingPunct="1">
              <a:buFont typeface="Wingdings" pitchFamily="2" charset="2"/>
              <a:buNone/>
            </a:pPr>
            <a:endParaRPr lang="en-US" sz="2000" smtClean="0"/>
          </a:p>
          <a:p>
            <a:pPr eaLnBrk="1" hangingPunct="1"/>
            <a:r>
              <a:rPr lang="en-US" sz="2000" smtClean="0"/>
              <a:t>Glycogen is stored in the liver.</a:t>
            </a:r>
          </a:p>
        </p:txBody>
      </p:sp>
      <p:pic>
        <p:nvPicPr>
          <p:cNvPr id="246789" name="Picture 4" descr="Digestive_system_showing_bile_duct"/>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876800" y="1828800"/>
            <a:ext cx="3733800" cy="276225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2325A0ED-B23D-4BD7-A9DF-0B4489F57E8C}" type="slidenum">
              <a:rPr lang="en-US"/>
              <a:pPr>
                <a:defRPr/>
              </a:pPr>
              <a:t>24</a:t>
            </a:fld>
            <a:endParaRPr lang="en-US"/>
          </a:p>
        </p:txBody>
      </p:sp>
      <p:sp>
        <p:nvSpPr>
          <p:cNvPr id="26627" name="Rectangle 2"/>
          <p:cNvSpPr>
            <a:spLocks noGrp="1" noChangeArrowheads="1"/>
          </p:cNvSpPr>
          <p:nvPr>
            <p:ph type="title"/>
          </p:nvPr>
        </p:nvSpPr>
        <p:spPr/>
        <p:txBody>
          <a:bodyPr/>
          <a:lstStyle/>
          <a:p>
            <a:pPr eaLnBrk="1" hangingPunct="1"/>
            <a:r>
              <a:rPr lang="en-US" sz="3200" smtClean="0"/>
              <a:t>2.2.4 State that prokaryotic cells divide by binary fission.</a:t>
            </a:r>
          </a:p>
        </p:txBody>
      </p:sp>
      <p:pic>
        <p:nvPicPr>
          <p:cNvPr id="26628" name="Picture 5" descr="Image:Binary fission.png">
            <a:hlinkClick r:id="rId2"/>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3729038" y="1674813"/>
            <a:ext cx="2143125" cy="4381500"/>
          </a:xfrm>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0"/>
          </p:nvPr>
        </p:nvSpPr>
        <p:spPr/>
        <p:txBody>
          <a:bodyPr/>
          <a:lstStyle/>
          <a:p>
            <a:pPr>
              <a:defRPr/>
            </a:pPr>
            <a:fld id="{5AE5CFD8-7FC5-4B9B-94CC-1BDE3A3D09CF}" type="slidenum">
              <a:rPr lang="en-US"/>
              <a:pPr>
                <a:defRPr/>
              </a:pPr>
              <a:t>240</a:t>
            </a:fld>
            <a:endParaRPr lang="en-US"/>
          </a:p>
        </p:txBody>
      </p:sp>
      <p:sp>
        <p:nvSpPr>
          <p:cNvPr id="247811" name="Rectangle 2"/>
          <p:cNvSpPr>
            <a:spLocks noGrp="1" noChangeArrowheads="1"/>
          </p:cNvSpPr>
          <p:nvPr>
            <p:ph type="title"/>
          </p:nvPr>
        </p:nvSpPr>
        <p:spPr/>
        <p:txBody>
          <a:bodyPr/>
          <a:lstStyle/>
          <a:p>
            <a:pPr eaLnBrk="1" hangingPunct="1"/>
            <a:r>
              <a:rPr lang="en-US" sz="3200" smtClean="0"/>
              <a:t>6.5.12 Distinguish between Type I and Type II Diabetes.</a:t>
            </a:r>
          </a:p>
        </p:txBody>
      </p:sp>
      <p:sp>
        <p:nvSpPr>
          <p:cNvPr id="247812" name="Rectangle 3"/>
          <p:cNvSpPr>
            <a:spLocks noGrp="1" noChangeArrowheads="1"/>
          </p:cNvSpPr>
          <p:nvPr>
            <p:ph type="body" idx="1"/>
          </p:nvPr>
        </p:nvSpPr>
        <p:spPr>
          <a:xfrm>
            <a:off x="914400" y="1600200"/>
            <a:ext cx="4114800" cy="4572000"/>
          </a:xfrm>
        </p:spPr>
        <p:txBody>
          <a:bodyPr/>
          <a:lstStyle/>
          <a:p>
            <a:pPr eaLnBrk="1" hangingPunct="1">
              <a:lnSpc>
                <a:spcPct val="90000"/>
              </a:lnSpc>
            </a:pPr>
            <a:r>
              <a:rPr lang="en-US" sz="2000" u="sng" smtClean="0"/>
              <a:t>Type I Diabetes-</a:t>
            </a:r>
            <a:r>
              <a:rPr lang="en-US" sz="2000" smtClean="0"/>
              <a:t> often begins in childhood, caused by inability of beta islet cells to produce insulin. Most likely genetically caused.</a:t>
            </a:r>
          </a:p>
          <a:p>
            <a:pPr eaLnBrk="1" hangingPunct="1">
              <a:lnSpc>
                <a:spcPct val="90000"/>
              </a:lnSpc>
              <a:buFont typeface="Wingdings" pitchFamily="2" charset="2"/>
              <a:buNone/>
            </a:pPr>
            <a:endParaRPr lang="en-US" sz="2000" smtClean="0"/>
          </a:p>
          <a:p>
            <a:pPr eaLnBrk="1" hangingPunct="1">
              <a:lnSpc>
                <a:spcPct val="90000"/>
              </a:lnSpc>
            </a:pPr>
            <a:r>
              <a:rPr lang="en-US" sz="2000" u="sng" smtClean="0"/>
              <a:t>Type II Diabetes-</a:t>
            </a:r>
            <a:r>
              <a:rPr lang="en-US" sz="2000" smtClean="0"/>
              <a:t> often has onset in adulthood, usually due to inefficient insulin secretion or decreased insulin sensitivity. May be due to obesity and other environmental factors.</a:t>
            </a:r>
          </a:p>
        </p:txBody>
      </p:sp>
      <p:pic>
        <p:nvPicPr>
          <p:cNvPr id="247813" name="Picture 5" descr="Image:Insulincrystal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1600" y="2057400"/>
            <a:ext cx="3733800" cy="261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7814" name="Text Box 6"/>
          <p:cNvSpPr txBox="1">
            <a:spLocks noChangeArrowheads="1"/>
          </p:cNvSpPr>
          <p:nvPr/>
        </p:nvSpPr>
        <p:spPr bwMode="auto">
          <a:xfrm>
            <a:off x="5715000" y="4876800"/>
            <a:ext cx="2209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t>Insulin crystals</a:t>
            </a:r>
          </a:p>
        </p:txBody>
      </p:sp>
    </p:spTree>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5"/>
          <p:cNvSpPr>
            <a:spLocks noGrp="1" noChangeArrowheads="1"/>
          </p:cNvSpPr>
          <p:nvPr>
            <p:ph type="sldNum" sz="quarter" idx="10"/>
          </p:nvPr>
        </p:nvSpPr>
        <p:spPr/>
        <p:txBody>
          <a:bodyPr/>
          <a:lstStyle/>
          <a:p>
            <a:pPr>
              <a:defRPr/>
            </a:pPr>
            <a:fld id="{86C1A319-E222-470F-B289-48251F28D67A}" type="slidenum">
              <a:rPr lang="en-US"/>
              <a:pPr>
                <a:defRPr/>
              </a:pPr>
              <a:t>241</a:t>
            </a:fld>
            <a:endParaRPr lang="en-US"/>
          </a:p>
        </p:txBody>
      </p:sp>
      <p:sp>
        <p:nvSpPr>
          <p:cNvPr id="248835" name="Rectangle 2"/>
          <p:cNvSpPr>
            <a:spLocks noGrp="1" noChangeArrowheads="1"/>
          </p:cNvSpPr>
          <p:nvPr>
            <p:ph type="ctrTitle"/>
          </p:nvPr>
        </p:nvSpPr>
        <p:spPr/>
        <p:txBody>
          <a:bodyPr/>
          <a:lstStyle/>
          <a:p>
            <a:pPr eaLnBrk="1" hangingPunct="1"/>
            <a:r>
              <a:rPr lang="en-US" i="1" smtClean="0"/>
              <a:t>Unit 6: Human Health And Physiology </a:t>
            </a:r>
          </a:p>
        </p:txBody>
      </p:sp>
      <p:sp>
        <p:nvSpPr>
          <p:cNvPr id="248836" name="Rectangle 3"/>
          <p:cNvSpPr>
            <a:spLocks noGrp="1" noChangeArrowheads="1"/>
          </p:cNvSpPr>
          <p:nvPr>
            <p:ph type="subTitle" idx="1"/>
          </p:nvPr>
        </p:nvSpPr>
        <p:spPr/>
        <p:txBody>
          <a:bodyPr/>
          <a:lstStyle/>
          <a:p>
            <a:pPr algn="l" eaLnBrk="1" hangingPunct="1"/>
            <a:r>
              <a:rPr lang="en-US" sz="3600" smtClean="0"/>
              <a:t>Lesson 6.6 Reproduction</a:t>
            </a:r>
          </a:p>
        </p:txBody>
      </p:sp>
    </p:spTree>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pPr>
              <a:defRPr/>
            </a:pPr>
            <a:fld id="{E29800B2-532B-4273-8A4F-9F9139BE4413}" type="slidenum">
              <a:rPr lang="en-US"/>
              <a:pPr>
                <a:defRPr/>
              </a:pPr>
              <a:t>242</a:t>
            </a:fld>
            <a:endParaRPr lang="en-US"/>
          </a:p>
        </p:txBody>
      </p:sp>
      <p:sp>
        <p:nvSpPr>
          <p:cNvPr id="249859" name="Rectangle 2"/>
          <p:cNvSpPr>
            <a:spLocks noGrp="1" noChangeArrowheads="1"/>
          </p:cNvSpPr>
          <p:nvPr>
            <p:ph type="title"/>
          </p:nvPr>
        </p:nvSpPr>
        <p:spPr/>
        <p:txBody>
          <a:bodyPr/>
          <a:lstStyle/>
          <a:p>
            <a:pPr eaLnBrk="1" hangingPunct="1"/>
            <a:r>
              <a:rPr lang="en-US" sz="2800" smtClean="0"/>
              <a:t>6.6.1a Draw and label diagrams of the adult male and female reproductive systems.</a:t>
            </a:r>
          </a:p>
        </p:txBody>
      </p:sp>
      <p:pic>
        <p:nvPicPr>
          <p:cNvPr id="249860" name="Picture 3" descr="Maleana_int"/>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191000" y="1600200"/>
            <a:ext cx="4441825" cy="4724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9861" name="Rectangle 4"/>
          <p:cNvSpPr>
            <a:spLocks noGrp="1" noChangeArrowheads="1"/>
          </p:cNvSpPr>
          <p:nvPr>
            <p:ph type="body" idx="4294967295"/>
          </p:nvPr>
        </p:nvSpPr>
        <p:spPr>
          <a:xfrm>
            <a:off x="685800" y="1752600"/>
            <a:ext cx="3352800" cy="4495800"/>
          </a:xfrm>
        </p:spPr>
        <p:txBody>
          <a:bodyPr/>
          <a:lstStyle/>
          <a:p>
            <a:pPr eaLnBrk="1" hangingPunct="1">
              <a:lnSpc>
                <a:spcPct val="80000"/>
              </a:lnSpc>
              <a:buFont typeface="Wingdings" pitchFamily="2" charset="2"/>
              <a:buNone/>
            </a:pPr>
            <a:r>
              <a:rPr lang="en-US" sz="2400" smtClean="0"/>
              <a:t>Locate the following:</a:t>
            </a:r>
          </a:p>
          <a:p>
            <a:pPr lvl="1" eaLnBrk="1" hangingPunct="1">
              <a:lnSpc>
                <a:spcPct val="80000"/>
              </a:lnSpc>
            </a:pPr>
            <a:r>
              <a:rPr lang="en-US" sz="2400" smtClean="0"/>
              <a:t>penis</a:t>
            </a:r>
          </a:p>
          <a:p>
            <a:pPr lvl="1" eaLnBrk="1" hangingPunct="1">
              <a:lnSpc>
                <a:spcPct val="80000"/>
              </a:lnSpc>
            </a:pPr>
            <a:r>
              <a:rPr lang="en-US" sz="2400" smtClean="0"/>
              <a:t>urethra</a:t>
            </a:r>
          </a:p>
          <a:p>
            <a:pPr lvl="1" eaLnBrk="1" hangingPunct="1">
              <a:lnSpc>
                <a:spcPct val="80000"/>
              </a:lnSpc>
            </a:pPr>
            <a:r>
              <a:rPr lang="en-US" sz="2400" smtClean="0"/>
              <a:t>testis</a:t>
            </a:r>
          </a:p>
          <a:p>
            <a:pPr lvl="1" eaLnBrk="1" hangingPunct="1">
              <a:lnSpc>
                <a:spcPct val="80000"/>
              </a:lnSpc>
            </a:pPr>
            <a:r>
              <a:rPr lang="en-US" sz="2400" smtClean="0"/>
              <a:t>epididymis</a:t>
            </a:r>
          </a:p>
          <a:p>
            <a:pPr lvl="1" eaLnBrk="1" hangingPunct="1">
              <a:lnSpc>
                <a:spcPct val="80000"/>
              </a:lnSpc>
            </a:pPr>
            <a:r>
              <a:rPr lang="en-US" sz="2400" smtClean="0"/>
              <a:t>scrotum</a:t>
            </a:r>
          </a:p>
          <a:p>
            <a:pPr lvl="1" eaLnBrk="1" hangingPunct="1">
              <a:lnSpc>
                <a:spcPct val="80000"/>
              </a:lnSpc>
            </a:pPr>
            <a:r>
              <a:rPr lang="en-US" sz="2400" smtClean="0"/>
              <a:t>vas deferens</a:t>
            </a:r>
          </a:p>
          <a:p>
            <a:pPr lvl="1" eaLnBrk="1" hangingPunct="1">
              <a:lnSpc>
                <a:spcPct val="80000"/>
              </a:lnSpc>
            </a:pPr>
            <a:r>
              <a:rPr lang="en-US" sz="2400" smtClean="0"/>
              <a:t>bladder</a:t>
            </a:r>
          </a:p>
          <a:p>
            <a:pPr lvl="1" eaLnBrk="1" hangingPunct="1">
              <a:lnSpc>
                <a:spcPct val="80000"/>
              </a:lnSpc>
            </a:pPr>
            <a:r>
              <a:rPr lang="en-US" sz="2400" smtClean="0"/>
              <a:t>seminal vesicle</a:t>
            </a:r>
          </a:p>
          <a:p>
            <a:pPr lvl="1" eaLnBrk="1" hangingPunct="1">
              <a:lnSpc>
                <a:spcPct val="80000"/>
              </a:lnSpc>
            </a:pPr>
            <a:r>
              <a:rPr lang="en-US" sz="2400" smtClean="0"/>
              <a:t>cowper’s gland</a:t>
            </a:r>
          </a:p>
          <a:p>
            <a:pPr lvl="1" eaLnBrk="1" hangingPunct="1">
              <a:lnSpc>
                <a:spcPct val="80000"/>
              </a:lnSpc>
            </a:pPr>
            <a:r>
              <a:rPr lang="en-US" sz="2400" smtClean="0"/>
              <a:t>prostate gland</a:t>
            </a:r>
          </a:p>
          <a:p>
            <a:pPr lvl="1" eaLnBrk="1" hangingPunct="1">
              <a:lnSpc>
                <a:spcPct val="80000"/>
              </a:lnSpc>
            </a:pPr>
            <a:r>
              <a:rPr lang="en-US" sz="2400" smtClean="0"/>
              <a:t>anus</a:t>
            </a:r>
          </a:p>
        </p:txBody>
      </p:sp>
    </p:spTree>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43F03FB2-1A10-4FEC-AEB9-E356C687F021}" type="slidenum">
              <a:rPr lang="en-US"/>
              <a:pPr>
                <a:defRPr/>
              </a:pPr>
              <a:t>243</a:t>
            </a:fld>
            <a:endParaRPr lang="en-US"/>
          </a:p>
        </p:txBody>
      </p:sp>
      <p:sp>
        <p:nvSpPr>
          <p:cNvPr id="250883" name="Rectangle 2"/>
          <p:cNvSpPr>
            <a:spLocks noGrp="1" noChangeArrowheads="1"/>
          </p:cNvSpPr>
          <p:nvPr>
            <p:ph type="title"/>
          </p:nvPr>
        </p:nvSpPr>
        <p:spPr/>
        <p:txBody>
          <a:bodyPr/>
          <a:lstStyle/>
          <a:p>
            <a:pPr eaLnBrk="1" hangingPunct="1"/>
            <a:r>
              <a:rPr lang="en-US" sz="2800" smtClean="0"/>
              <a:t>6.6.1b Draw diagrams of the adult male and female reproductive systems.</a:t>
            </a:r>
          </a:p>
        </p:txBody>
      </p:sp>
      <p:pic>
        <p:nvPicPr>
          <p:cNvPr id="250884" name="Picture 3" descr="Fem_isa_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990600" y="1676400"/>
            <a:ext cx="7620000" cy="4545013"/>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4"/>
          <p:cNvSpPr>
            <a:spLocks noGrp="1"/>
          </p:cNvSpPr>
          <p:nvPr>
            <p:ph type="sldNum" sz="quarter" idx="10"/>
          </p:nvPr>
        </p:nvSpPr>
        <p:spPr/>
        <p:txBody>
          <a:bodyPr/>
          <a:lstStyle/>
          <a:p>
            <a:pPr>
              <a:defRPr/>
            </a:pPr>
            <a:fld id="{2C9A623A-B07B-464C-B097-3970B9064968}" type="slidenum">
              <a:rPr lang="en-US"/>
              <a:pPr>
                <a:defRPr/>
              </a:pPr>
              <a:t>244</a:t>
            </a:fld>
            <a:endParaRPr lang="en-US"/>
          </a:p>
        </p:txBody>
      </p:sp>
      <p:sp>
        <p:nvSpPr>
          <p:cNvPr id="251907" name="Rectangle 2"/>
          <p:cNvSpPr>
            <a:spLocks noGrp="1" noChangeArrowheads="1"/>
          </p:cNvSpPr>
          <p:nvPr>
            <p:ph type="title"/>
          </p:nvPr>
        </p:nvSpPr>
        <p:spPr/>
        <p:txBody>
          <a:bodyPr/>
          <a:lstStyle/>
          <a:p>
            <a:pPr eaLnBrk="1" hangingPunct="1"/>
            <a:r>
              <a:rPr lang="en-US" sz="2800" smtClean="0"/>
              <a:t>6.6.2 Outline the role of hormones in the menstrual cycle.</a:t>
            </a:r>
          </a:p>
        </p:txBody>
      </p:sp>
      <p:sp>
        <p:nvSpPr>
          <p:cNvPr id="251908" name="Rectangle 3"/>
          <p:cNvSpPr>
            <a:spLocks noGrp="1" noChangeArrowheads="1"/>
          </p:cNvSpPr>
          <p:nvPr>
            <p:ph type="body" sz="half" idx="1"/>
          </p:nvPr>
        </p:nvSpPr>
        <p:spPr>
          <a:xfrm>
            <a:off x="609600" y="1600200"/>
            <a:ext cx="4953000" cy="4953000"/>
          </a:xfrm>
        </p:spPr>
        <p:txBody>
          <a:bodyPr/>
          <a:lstStyle/>
          <a:p>
            <a:pPr lvl="1" eaLnBrk="1" hangingPunct="1">
              <a:lnSpc>
                <a:spcPct val="90000"/>
              </a:lnSpc>
              <a:buFont typeface="Wingdings" pitchFamily="2" charset="2"/>
              <a:buNone/>
            </a:pPr>
            <a:r>
              <a:rPr lang="en-US" sz="2400" u="sng" smtClean="0"/>
              <a:t>Estrogen-</a:t>
            </a:r>
            <a:r>
              <a:rPr lang="en-US" sz="2400" smtClean="0"/>
              <a:t> promotes secondary sexual characteristics, thickens uterine lining.</a:t>
            </a:r>
          </a:p>
          <a:p>
            <a:pPr lvl="1" eaLnBrk="1" hangingPunct="1">
              <a:lnSpc>
                <a:spcPct val="90000"/>
              </a:lnSpc>
              <a:buFont typeface="Wingdings" pitchFamily="2" charset="2"/>
              <a:buNone/>
            </a:pPr>
            <a:endParaRPr lang="en-US" sz="2400" smtClean="0"/>
          </a:p>
          <a:p>
            <a:pPr lvl="1" eaLnBrk="1" hangingPunct="1">
              <a:lnSpc>
                <a:spcPct val="90000"/>
              </a:lnSpc>
              <a:buFont typeface="Wingdings" pitchFamily="2" charset="2"/>
              <a:buNone/>
            </a:pPr>
            <a:r>
              <a:rPr lang="en-US" sz="2400" u="sng" smtClean="0"/>
              <a:t>FSH-</a:t>
            </a:r>
            <a:r>
              <a:rPr lang="en-US" sz="2400" smtClean="0"/>
              <a:t> stimulates development of follicle</a:t>
            </a:r>
          </a:p>
          <a:p>
            <a:pPr lvl="1" eaLnBrk="1" hangingPunct="1">
              <a:lnSpc>
                <a:spcPct val="90000"/>
              </a:lnSpc>
              <a:buFont typeface="Wingdings" pitchFamily="2" charset="2"/>
              <a:buNone/>
            </a:pPr>
            <a:endParaRPr lang="en-US" sz="2400" smtClean="0"/>
          </a:p>
          <a:p>
            <a:pPr lvl="1" eaLnBrk="1" hangingPunct="1">
              <a:lnSpc>
                <a:spcPct val="90000"/>
              </a:lnSpc>
              <a:buFont typeface="Wingdings" pitchFamily="2" charset="2"/>
              <a:buNone/>
            </a:pPr>
            <a:r>
              <a:rPr lang="en-US" sz="2400" u="sng" smtClean="0"/>
              <a:t>LH-</a:t>
            </a:r>
            <a:r>
              <a:rPr lang="en-US" sz="2400" smtClean="0"/>
              <a:t> stimulates the release of egg from follicles</a:t>
            </a:r>
          </a:p>
          <a:p>
            <a:pPr lvl="1" eaLnBrk="1" hangingPunct="1">
              <a:lnSpc>
                <a:spcPct val="90000"/>
              </a:lnSpc>
              <a:buFont typeface="Wingdings" pitchFamily="2" charset="2"/>
              <a:buNone/>
            </a:pPr>
            <a:endParaRPr lang="en-US" sz="2400" smtClean="0"/>
          </a:p>
          <a:p>
            <a:pPr lvl="1" eaLnBrk="1" hangingPunct="1">
              <a:lnSpc>
                <a:spcPct val="90000"/>
              </a:lnSpc>
              <a:buFont typeface="Wingdings" pitchFamily="2" charset="2"/>
              <a:buNone/>
            </a:pPr>
            <a:r>
              <a:rPr lang="en-US" sz="2400" u="sng" smtClean="0"/>
              <a:t>Progesterone-</a:t>
            </a:r>
            <a:r>
              <a:rPr lang="en-US" sz="2400" smtClean="0"/>
              <a:t> maintains thickening of uterine lining.</a:t>
            </a:r>
          </a:p>
        </p:txBody>
      </p:sp>
      <p:sp>
        <p:nvSpPr>
          <p:cNvPr id="251909" name="Text Box 5"/>
          <p:cNvSpPr txBox="1">
            <a:spLocks noChangeArrowheads="1"/>
          </p:cNvSpPr>
          <p:nvPr/>
        </p:nvSpPr>
        <p:spPr bwMode="auto">
          <a:xfrm>
            <a:off x="3260725" y="6294438"/>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atin typeface="ZapfHumnst BT" pitchFamily="34" charset="0"/>
            </a:endParaRPr>
          </a:p>
        </p:txBody>
      </p:sp>
      <p:sp>
        <p:nvSpPr>
          <p:cNvPr id="251910" name="Text Box 6"/>
          <p:cNvSpPr txBox="1">
            <a:spLocks noChangeArrowheads="1"/>
          </p:cNvSpPr>
          <p:nvPr/>
        </p:nvSpPr>
        <p:spPr bwMode="auto">
          <a:xfrm>
            <a:off x="4191000" y="6400800"/>
            <a:ext cx="2971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a:latin typeface="ZapfHumnst BT" pitchFamily="34" charset="0"/>
            </a:endParaRPr>
          </a:p>
        </p:txBody>
      </p:sp>
      <p:sp>
        <p:nvSpPr>
          <p:cNvPr id="251911" name="Text Box 7"/>
          <p:cNvSpPr txBox="1">
            <a:spLocks noChangeArrowheads="1"/>
          </p:cNvSpPr>
          <p:nvPr/>
        </p:nvSpPr>
        <p:spPr bwMode="auto">
          <a:xfrm>
            <a:off x="6096000" y="5334000"/>
            <a:ext cx="20574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400">
                <a:latin typeface="ZapfHumnst BT" pitchFamily="34" charset="0"/>
              </a:rPr>
              <a:t>Ovulation</a:t>
            </a:r>
          </a:p>
        </p:txBody>
      </p:sp>
      <p:pic>
        <p:nvPicPr>
          <p:cNvPr id="251912" name="Picture 10" descr="Image:Ovulation.jpg">
            <a:hlinkClick r:id="rId2"/>
          </p:cNvPr>
          <p:cNvPicPr>
            <a:picLocks noChangeAspect="1" noChangeArrowheads="1"/>
          </p:cNvPicPr>
          <p:nvPr/>
        </p:nvPicPr>
        <p:blipFill>
          <a:blip r:embed="rId3">
            <a:lum contrast="-6000"/>
            <a:extLst>
              <a:ext uri="{28A0092B-C50C-407E-A947-70E740481C1C}">
                <a14:useLocalDpi xmlns:a14="http://schemas.microsoft.com/office/drawing/2010/main" val="0"/>
              </a:ext>
            </a:extLst>
          </a:blip>
          <a:srcRect/>
          <a:stretch>
            <a:fillRect/>
          </a:stretch>
        </p:blipFill>
        <p:spPr bwMode="auto">
          <a:xfrm>
            <a:off x="5867400" y="1981200"/>
            <a:ext cx="2262188" cy="3200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163904B3-9879-4A4F-AF93-E9385506BFBB}" type="slidenum">
              <a:rPr lang="en-US"/>
              <a:pPr>
                <a:defRPr/>
              </a:pPr>
              <a:t>245</a:t>
            </a:fld>
            <a:endParaRPr lang="en-US"/>
          </a:p>
        </p:txBody>
      </p:sp>
      <p:sp>
        <p:nvSpPr>
          <p:cNvPr id="252931" name="Rectangle 2"/>
          <p:cNvSpPr>
            <a:spLocks noGrp="1" noChangeArrowheads="1"/>
          </p:cNvSpPr>
          <p:nvPr>
            <p:ph type="title"/>
          </p:nvPr>
        </p:nvSpPr>
        <p:spPr/>
        <p:txBody>
          <a:bodyPr/>
          <a:lstStyle/>
          <a:p>
            <a:pPr eaLnBrk="1" hangingPunct="1"/>
            <a:r>
              <a:rPr lang="en-US" sz="3200" smtClean="0"/>
              <a:t>6.6.3 Annotate a graph showing hormone levels in the menstrual cycle.</a:t>
            </a:r>
          </a:p>
        </p:txBody>
      </p:sp>
      <p:pic>
        <p:nvPicPr>
          <p:cNvPr id="252932" name="Picture 4" descr="MenstrualCycle"/>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819400" y="1600200"/>
            <a:ext cx="3998913" cy="50292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pPr>
              <a:defRPr/>
            </a:pPr>
            <a:fld id="{32702719-9C2F-4740-BD78-AA3C39F69184}" type="slidenum">
              <a:rPr lang="en-US"/>
              <a:pPr>
                <a:defRPr/>
              </a:pPr>
              <a:t>246</a:t>
            </a:fld>
            <a:endParaRPr lang="en-US"/>
          </a:p>
        </p:txBody>
      </p:sp>
      <p:sp>
        <p:nvSpPr>
          <p:cNvPr id="253955" name="Rectangle 2"/>
          <p:cNvSpPr>
            <a:spLocks noGrp="1" noChangeArrowheads="1"/>
          </p:cNvSpPr>
          <p:nvPr>
            <p:ph type="title"/>
          </p:nvPr>
        </p:nvSpPr>
        <p:spPr/>
        <p:txBody>
          <a:bodyPr/>
          <a:lstStyle/>
          <a:p>
            <a:pPr eaLnBrk="1" hangingPunct="1"/>
            <a:r>
              <a:rPr lang="en-US" sz="3200" smtClean="0"/>
              <a:t>6.6.4 List three roles of testosterone in males.</a:t>
            </a:r>
          </a:p>
        </p:txBody>
      </p:sp>
      <p:sp>
        <p:nvSpPr>
          <p:cNvPr id="253956" name="Rectangle 3"/>
          <p:cNvSpPr>
            <a:spLocks noGrp="1" noChangeArrowheads="1"/>
          </p:cNvSpPr>
          <p:nvPr>
            <p:ph type="body" sz="half" idx="1"/>
          </p:nvPr>
        </p:nvSpPr>
        <p:spPr/>
        <p:txBody>
          <a:bodyPr/>
          <a:lstStyle/>
          <a:p>
            <a:pPr eaLnBrk="1" hangingPunct="1"/>
            <a:r>
              <a:rPr lang="en-US" sz="2400" smtClean="0"/>
              <a:t>1) Development of secondary sexual characteristics.</a:t>
            </a:r>
          </a:p>
          <a:p>
            <a:pPr eaLnBrk="1" hangingPunct="1"/>
            <a:r>
              <a:rPr lang="en-US" sz="2400" smtClean="0"/>
              <a:t>2) Enlargement of organs such as heart and lungs.</a:t>
            </a:r>
          </a:p>
          <a:p>
            <a:pPr eaLnBrk="1" hangingPunct="1"/>
            <a:r>
              <a:rPr lang="en-US" sz="2400" smtClean="0"/>
              <a:t>3) Plays a role in the masculinization of the brain in a male fetus.</a:t>
            </a:r>
          </a:p>
        </p:txBody>
      </p:sp>
      <p:pic>
        <p:nvPicPr>
          <p:cNvPr id="253957" name="Picture 5" descr="Image:Testosterone structure.png">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953000" y="1905000"/>
            <a:ext cx="3810000" cy="24765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53958" name="Text Box 7"/>
          <p:cNvSpPr txBox="1">
            <a:spLocks noChangeArrowheads="1"/>
          </p:cNvSpPr>
          <p:nvPr/>
        </p:nvSpPr>
        <p:spPr bwMode="auto">
          <a:xfrm>
            <a:off x="5638800" y="4800600"/>
            <a:ext cx="2133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t>Testosterone</a:t>
            </a:r>
          </a:p>
        </p:txBody>
      </p:sp>
    </p:spTree>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4B2B6659-E7BD-459F-8329-A61D7DF6BC51}" type="slidenum">
              <a:rPr lang="en-US"/>
              <a:pPr>
                <a:defRPr/>
              </a:pPr>
              <a:t>247</a:t>
            </a:fld>
            <a:endParaRPr lang="en-US"/>
          </a:p>
        </p:txBody>
      </p:sp>
      <p:sp>
        <p:nvSpPr>
          <p:cNvPr id="254979" name="Rectangle 2"/>
          <p:cNvSpPr>
            <a:spLocks noGrp="1" noChangeArrowheads="1"/>
          </p:cNvSpPr>
          <p:nvPr>
            <p:ph type="title"/>
          </p:nvPr>
        </p:nvSpPr>
        <p:spPr/>
        <p:txBody>
          <a:bodyPr/>
          <a:lstStyle/>
          <a:p>
            <a:pPr eaLnBrk="1" hangingPunct="1"/>
            <a:r>
              <a:rPr lang="en-US" sz="3200" smtClean="0"/>
              <a:t>6.6.5 Outline the process of in vitro fertilization (IVF).</a:t>
            </a:r>
          </a:p>
        </p:txBody>
      </p:sp>
      <p:sp>
        <p:nvSpPr>
          <p:cNvPr id="254980" name="Rectangle 3"/>
          <p:cNvSpPr>
            <a:spLocks noGrp="1" noChangeArrowheads="1"/>
          </p:cNvSpPr>
          <p:nvPr>
            <p:ph type="body" sz="half" idx="1"/>
          </p:nvPr>
        </p:nvSpPr>
        <p:spPr>
          <a:xfrm>
            <a:off x="914400" y="2133600"/>
            <a:ext cx="3810000" cy="3997325"/>
          </a:xfrm>
        </p:spPr>
        <p:txBody>
          <a:bodyPr/>
          <a:lstStyle/>
          <a:p>
            <a:pPr eaLnBrk="1" hangingPunct="1"/>
            <a:r>
              <a:rPr lang="en-US" sz="2400" smtClean="0"/>
              <a:t>1) ovarian stimulation</a:t>
            </a:r>
          </a:p>
          <a:p>
            <a:pPr eaLnBrk="1" hangingPunct="1"/>
            <a:r>
              <a:rPr lang="en-US" sz="2400" smtClean="0"/>
              <a:t>2) oocyte (egg) retrieval</a:t>
            </a:r>
          </a:p>
          <a:p>
            <a:pPr eaLnBrk="1" hangingPunct="1"/>
            <a:r>
              <a:rPr lang="en-US" sz="2400" smtClean="0"/>
              <a:t>3) in vitro fertilization</a:t>
            </a:r>
          </a:p>
          <a:p>
            <a:pPr eaLnBrk="1" hangingPunct="1"/>
            <a:r>
              <a:rPr lang="en-US" sz="2400" smtClean="0"/>
              <a:t>4) embryo transfer into uterus</a:t>
            </a:r>
          </a:p>
        </p:txBody>
      </p:sp>
      <p:pic>
        <p:nvPicPr>
          <p:cNvPr id="254981" name="Picture 4" descr="Embryo%2C_8_cells"/>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724400" y="1676400"/>
            <a:ext cx="3443288" cy="45910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33D5785F-4853-4490-843E-AB6520E02190}" type="slidenum">
              <a:rPr lang="en-US"/>
              <a:pPr>
                <a:defRPr/>
              </a:pPr>
              <a:t>248</a:t>
            </a:fld>
            <a:endParaRPr lang="en-US"/>
          </a:p>
        </p:txBody>
      </p:sp>
      <p:sp>
        <p:nvSpPr>
          <p:cNvPr id="256003" name="Rectangle 2"/>
          <p:cNvSpPr>
            <a:spLocks noGrp="1" noChangeArrowheads="1"/>
          </p:cNvSpPr>
          <p:nvPr>
            <p:ph type="title"/>
          </p:nvPr>
        </p:nvSpPr>
        <p:spPr>
          <a:xfrm>
            <a:off x="685800" y="277813"/>
            <a:ext cx="8001000" cy="1143000"/>
          </a:xfrm>
        </p:spPr>
        <p:txBody>
          <a:bodyPr/>
          <a:lstStyle/>
          <a:p>
            <a:pPr eaLnBrk="1" hangingPunct="1"/>
            <a:r>
              <a:rPr lang="en-US" sz="3200" smtClean="0"/>
              <a:t>6.6.6 Discuss the ethical issues of IVF.</a:t>
            </a:r>
          </a:p>
        </p:txBody>
      </p:sp>
      <p:sp>
        <p:nvSpPr>
          <p:cNvPr id="256004" name="Rectangle 3"/>
          <p:cNvSpPr>
            <a:spLocks noGrp="1" noChangeArrowheads="1"/>
          </p:cNvSpPr>
          <p:nvPr>
            <p:ph type="body" sz="half" idx="1"/>
          </p:nvPr>
        </p:nvSpPr>
        <p:spPr>
          <a:xfrm>
            <a:off x="914400" y="1752600"/>
            <a:ext cx="3810000" cy="4378325"/>
          </a:xfrm>
        </p:spPr>
        <p:txBody>
          <a:bodyPr/>
          <a:lstStyle/>
          <a:p>
            <a:pPr eaLnBrk="1" hangingPunct="1"/>
            <a:r>
              <a:rPr lang="en-US" sz="2400" smtClean="0"/>
              <a:t>1) </a:t>
            </a:r>
            <a:r>
              <a:rPr lang="en-US" sz="2400" u="sng" smtClean="0"/>
              <a:t>gender selection: </a:t>
            </a:r>
            <a:r>
              <a:rPr lang="en-US" sz="2400" smtClean="0"/>
              <a:t>ability to implant embryos of only one gender.</a:t>
            </a:r>
          </a:p>
          <a:p>
            <a:pPr eaLnBrk="1" hangingPunct="1">
              <a:buFont typeface="Wingdings" pitchFamily="2" charset="2"/>
              <a:buNone/>
            </a:pPr>
            <a:endParaRPr lang="en-US" sz="2400" smtClean="0"/>
          </a:p>
          <a:p>
            <a:pPr eaLnBrk="1" hangingPunct="1"/>
            <a:r>
              <a:rPr lang="en-US" sz="2400" smtClean="0"/>
              <a:t>2) </a:t>
            </a:r>
            <a:r>
              <a:rPr lang="en-US" sz="2400" u="sng" smtClean="0"/>
              <a:t>frozen embryos: </a:t>
            </a:r>
            <a:r>
              <a:rPr lang="en-US" sz="2400" smtClean="0"/>
              <a:t> what happens to those which are not used?  Who has custody?</a:t>
            </a:r>
          </a:p>
          <a:p>
            <a:pPr eaLnBrk="1" hangingPunct="1">
              <a:buFont typeface="Wingdings" pitchFamily="2" charset="2"/>
              <a:buNone/>
            </a:pPr>
            <a:endParaRPr lang="en-US" sz="2400" smtClean="0"/>
          </a:p>
        </p:txBody>
      </p:sp>
      <p:pic>
        <p:nvPicPr>
          <p:cNvPr id="256005" name="Picture 4" descr="cryotank2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270500" y="1600200"/>
            <a:ext cx="3021013" cy="4530725"/>
          </a:xfrm>
          <a:ln>
            <a:solidFill>
              <a:schemeClr val="tx1"/>
            </a:solidFill>
            <a:miter lim="800000"/>
            <a:headEnd/>
            <a:tailEnd/>
          </a:ln>
        </p:spPr>
      </p:pic>
    </p:spTree>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5"/>
          <p:cNvSpPr>
            <a:spLocks noGrp="1" noChangeArrowheads="1"/>
          </p:cNvSpPr>
          <p:nvPr>
            <p:ph type="sldNum" sz="quarter" idx="10"/>
          </p:nvPr>
        </p:nvSpPr>
        <p:spPr/>
        <p:txBody>
          <a:bodyPr/>
          <a:lstStyle/>
          <a:p>
            <a:pPr>
              <a:defRPr/>
            </a:pPr>
            <a:fld id="{CB3D5599-B948-46FD-8D32-28283E2DD513}" type="slidenum">
              <a:rPr lang="en-US"/>
              <a:pPr>
                <a:defRPr/>
              </a:pPr>
              <a:t>249</a:t>
            </a:fld>
            <a:endParaRPr lang="en-US"/>
          </a:p>
        </p:txBody>
      </p:sp>
      <p:sp>
        <p:nvSpPr>
          <p:cNvPr id="257027" name="Rectangle 2"/>
          <p:cNvSpPr>
            <a:spLocks noGrp="1" noChangeArrowheads="1"/>
          </p:cNvSpPr>
          <p:nvPr>
            <p:ph type="ctrTitle"/>
          </p:nvPr>
        </p:nvSpPr>
        <p:spPr/>
        <p:txBody>
          <a:bodyPr/>
          <a:lstStyle/>
          <a:p>
            <a:pPr eaLnBrk="1" hangingPunct="1"/>
            <a:r>
              <a:rPr lang="en-US" i="1" smtClean="0"/>
              <a:t>Unit 7: Nucleic Acids and Proteins</a:t>
            </a:r>
          </a:p>
        </p:txBody>
      </p:sp>
      <p:sp>
        <p:nvSpPr>
          <p:cNvPr id="257028" name="Rectangle 3"/>
          <p:cNvSpPr>
            <a:spLocks noGrp="1" noChangeArrowheads="1"/>
          </p:cNvSpPr>
          <p:nvPr>
            <p:ph type="subTitle" idx="1"/>
          </p:nvPr>
        </p:nvSpPr>
        <p:spPr/>
        <p:txBody>
          <a:bodyPr/>
          <a:lstStyle/>
          <a:p>
            <a:pPr algn="l" eaLnBrk="1" hangingPunct="1"/>
            <a:r>
              <a:rPr lang="en-US" sz="3600" smtClean="0"/>
              <a:t>Lesson 7.1 DNA Structure</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5"/>
          <p:cNvSpPr>
            <a:spLocks noGrp="1" noChangeArrowheads="1"/>
          </p:cNvSpPr>
          <p:nvPr>
            <p:ph type="sldNum" sz="quarter" idx="10"/>
          </p:nvPr>
        </p:nvSpPr>
        <p:spPr/>
        <p:txBody>
          <a:bodyPr/>
          <a:lstStyle/>
          <a:p>
            <a:pPr>
              <a:defRPr/>
            </a:pPr>
            <a:fld id="{BB15066D-E8D3-4F94-A22F-E8D2681D3A75}" type="slidenum">
              <a:rPr lang="en-US"/>
              <a:pPr>
                <a:defRPr/>
              </a:pPr>
              <a:t>25</a:t>
            </a:fld>
            <a:endParaRPr lang="en-US"/>
          </a:p>
        </p:txBody>
      </p:sp>
      <p:sp>
        <p:nvSpPr>
          <p:cNvPr id="27651" name="Rectangle 2"/>
          <p:cNvSpPr>
            <a:spLocks noGrp="1" noChangeArrowheads="1"/>
          </p:cNvSpPr>
          <p:nvPr>
            <p:ph type="ctrTitle"/>
          </p:nvPr>
        </p:nvSpPr>
        <p:spPr/>
        <p:txBody>
          <a:bodyPr/>
          <a:lstStyle/>
          <a:p>
            <a:pPr eaLnBrk="1" hangingPunct="1"/>
            <a:r>
              <a:rPr lang="en-US" i="1" smtClean="0"/>
              <a:t>Unit 2: Cells</a:t>
            </a:r>
          </a:p>
        </p:txBody>
      </p:sp>
      <p:sp>
        <p:nvSpPr>
          <p:cNvPr id="27652" name="Rectangle 3"/>
          <p:cNvSpPr>
            <a:spLocks noGrp="1" noChangeArrowheads="1"/>
          </p:cNvSpPr>
          <p:nvPr>
            <p:ph type="subTitle" idx="1"/>
          </p:nvPr>
        </p:nvSpPr>
        <p:spPr/>
        <p:txBody>
          <a:bodyPr/>
          <a:lstStyle/>
          <a:p>
            <a:pPr algn="l" eaLnBrk="1" hangingPunct="1"/>
            <a:r>
              <a:rPr lang="en-US" sz="4000" smtClean="0"/>
              <a:t>Lesson 2.3 Eukaryotic Cells</a:t>
            </a:r>
          </a:p>
        </p:txBody>
      </p:sp>
    </p:spTree>
  </p:cSld>
  <p:clrMapOvr>
    <a:masterClrMapping/>
  </p:clrMapOvr>
  <p:timing>
    <p:tnLst>
      <p:par>
        <p:cTn id="1" dur="indefinite" restart="never" nodeType="tmRoot"/>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pPr>
              <a:defRPr/>
            </a:pPr>
            <a:fld id="{4F45FAB9-3630-4335-B085-CEBE345E368F}" type="slidenum">
              <a:rPr lang="en-US"/>
              <a:pPr>
                <a:defRPr/>
              </a:pPr>
              <a:t>250</a:t>
            </a:fld>
            <a:endParaRPr lang="en-US"/>
          </a:p>
        </p:txBody>
      </p:sp>
      <p:sp>
        <p:nvSpPr>
          <p:cNvPr id="258051" name="Rectangle 2"/>
          <p:cNvSpPr>
            <a:spLocks noGrp="1" noChangeArrowheads="1"/>
          </p:cNvSpPr>
          <p:nvPr>
            <p:ph type="title"/>
          </p:nvPr>
        </p:nvSpPr>
        <p:spPr>
          <a:xfrm>
            <a:off x="609600" y="0"/>
            <a:ext cx="8534400" cy="1420813"/>
          </a:xfrm>
        </p:spPr>
        <p:txBody>
          <a:bodyPr/>
          <a:lstStyle/>
          <a:p>
            <a:pPr eaLnBrk="1" hangingPunct="1"/>
            <a:r>
              <a:rPr lang="en-US" sz="2800" smtClean="0"/>
              <a:t>7.1.1 Describe the structure of DNA including antiparallel strands, 3’-5’ linkages, and hydrogen bonding between purines and pyrimadines.</a:t>
            </a:r>
          </a:p>
        </p:txBody>
      </p:sp>
      <p:pic>
        <p:nvPicPr>
          <p:cNvPr id="258052" name="Picture 3" descr="NA-comparedto-DNA_thymineAndUracilCorrected"/>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50536"/>
          <a:stretch>
            <a:fillRect/>
          </a:stretch>
        </p:blipFill>
        <p:spPr>
          <a:xfrm>
            <a:off x="6629400" y="1828800"/>
            <a:ext cx="2154238" cy="44196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58053" name="Rectangle 4"/>
          <p:cNvSpPr>
            <a:spLocks noGrp="1" noChangeArrowheads="1"/>
          </p:cNvSpPr>
          <p:nvPr>
            <p:ph type="body" idx="4294967295"/>
          </p:nvPr>
        </p:nvSpPr>
        <p:spPr>
          <a:xfrm>
            <a:off x="609600" y="1600200"/>
            <a:ext cx="5867400" cy="4648200"/>
          </a:xfrm>
        </p:spPr>
        <p:txBody>
          <a:bodyPr/>
          <a:lstStyle/>
          <a:p>
            <a:pPr eaLnBrk="1" hangingPunct="1"/>
            <a:r>
              <a:rPr lang="en-US" sz="2400" u="sng" smtClean="0"/>
              <a:t>Antiparallel-</a:t>
            </a:r>
            <a:r>
              <a:rPr lang="en-US" sz="2400" smtClean="0"/>
              <a:t> each side of the double helix runs in an opposite direction, just like opposing sides of a road.</a:t>
            </a:r>
          </a:p>
          <a:p>
            <a:pPr eaLnBrk="1" hangingPunct="1"/>
            <a:r>
              <a:rPr lang="en-US" sz="2400" u="sng" smtClean="0"/>
              <a:t>3’-5’ linkages-</a:t>
            </a:r>
            <a:r>
              <a:rPr lang="en-US" sz="2400" smtClean="0"/>
              <a:t> occur between sugars.</a:t>
            </a:r>
          </a:p>
          <a:p>
            <a:pPr eaLnBrk="1" hangingPunct="1"/>
            <a:r>
              <a:rPr lang="en-US" sz="2400" u="sng" smtClean="0"/>
              <a:t>Purines-</a:t>
            </a:r>
            <a:r>
              <a:rPr lang="en-US" sz="2400" smtClean="0"/>
              <a:t> adenine and guanine</a:t>
            </a:r>
          </a:p>
          <a:p>
            <a:pPr eaLnBrk="1" hangingPunct="1"/>
            <a:r>
              <a:rPr lang="en-US" sz="2400" u="sng" smtClean="0"/>
              <a:t>Pyrimadines-</a:t>
            </a:r>
            <a:r>
              <a:rPr lang="en-US" sz="2400" smtClean="0"/>
              <a:t> cytosine and thymine</a:t>
            </a:r>
          </a:p>
          <a:p>
            <a:pPr eaLnBrk="1" hangingPunct="1"/>
            <a:r>
              <a:rPr lang="en-US" sz="2400" u="sng" smtClean="0"/>
              <a:t>Hydrogen bonds-</a:t>
            </a:r>
            <a:r>
              <a:rPr lang="en-US" sz="2400" smtClean="0"/>
              <a:t> occur between interior bases, a purine across from a pyrimadine.</a:t>
            </a:r>
          </a:p>
        </p:txBody>
      </p:sp>
    </p:spTree>
  </p:cSld>
  <p:clrMapOvr>
    <a:masterClrMapping/>
  </p:clrMapOvr>
  <p:timing>
    <p:tnLst>
      <p:par>
        <p:cTn id="1" dur="indefinite" restart="never" nodeType="tmRoot"/>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0"/>
          </p:nvPr>
        </p:nvSpPr>
        <p:spPr/>
        <p:txBody>
          <a:bodyPr/>
          <a:lstStyle/>
          <a:p>
            <a:pPr>
              <a:defRPr/>
            </a:pPr>
            <a:fld id="{FBD67053-322B-4445-B3B1-B0B63C88202D}" type="slidenum">
              <a:rPr lang="en-US"/>
              <a:pPr>
                <a:defRPr/>
              </a:pPr>
              <a:t>251</a:t>
            </a:fld>
            <a:endParaRPr lang="en-US"/>
          </a:p>
        </p:txBody>
      </p:sp>
      <p:sp>
        <p:nvSpPr>
          <p:cNvPr id="259075" name="Rectangle 2"/>
          <p:cNvSpPr>
            <a:spLocks noGrp="1" noChangeArrowheads="1"/>
          </p:cNvSpPr>
          <p:nvPr>
            <p:ph type="title"/>
          </p:nvPr>
        </p:nvSpPr>
        <p:spPr/>
        <p:txBody>
          <a:bodyPr/>
          <a:lstStyle/>
          <a:p>
            <a:pPr eaLnBrk="1" hangingPunct="1"/>
            <a:r>
              <a:rPr lang="en-US" sz="3200" smtClean="0"/>
              <a:t>7.1.2 Outline the structure of nucleosomes.</a:t>
            </a:r>
          </a:p>
        </p:txBody>
      </p:sp>
      <p:pic>
        <p:nvPicPr>
          <p:cNvPr id="259076" name="Picture 3" descr="nucleosome"/>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962400" y="1828800"/>
            <a:ext cx="4286250" cy="3743325"/>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59077" name="Text Box 4"/>
          <p:cNvSpPr txBox="1">
            <a:spLocks noChangeArrowheads="1"/>
          </p:cNvSpPr>
          <p:nvPr/>
        </p:nvSpPr>
        <p:spPr bwMode="auto">
          <a:xfrm>
            <a:off x="4343400" y="5943600"/>
            <a:ext cx="3581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latin typeface="ZapfHumnst BT" pitchFamily="34" charset="0"/>
              </a:rPr>
              <a:t>Courtesy of Access Excellence</a:t>
            </a:r>
          </a:p>
        </p:txBody>
      </p:sp>
      <p:sp>
        <p:nvSpPr>
          <p:cNvPr id="259078" name="Rectangle 5"/>
          <p:cNvSpPr>
            <a:spLocks noGrp="1" noChangeArrowheads="1"/>
          </p:cNvSpPr>
          <p:nvPr>
            <p:ph type="body" idx="4294967295"/>
          </p:nvPr>
        </p:nvSpPr>
        <p:spPr>
          <a:xfrm>
            <a:off x="914400" y="1600200"/>
            <a:ext cx="2895600" cy="4267200"/>
          </a:xfrm>
        </p:spPr>
        <p:txBody>
          <a:bodyPr/>
          <a:lstStyle/>
          <a:p>
            <a:pPr eaLnBrk="1" hangingPunct="1"/>
            <a:r>
              <a:rPr lang="en-US" sz="2400" smtClean="0"/>
              <a:t>A nucleosome consists of DNA wrapped around eight histone protein molecules and held together by another histone protein.</a:t>
            </a:r>
          </a:p>
        </p:txBody>
      </p:sp>
    </p:spTree>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a:spLocks noGrp="1"/>
          </p:cNvSpPr>
          <p:nvPr>
            <p:ph type="sldNum" sz="quarter" idx="10"/>
          </p:nvPr>
        </p:nvSpPr>
        <p:spPr/>
        <p:txBody>
          <a:bodyPr/>
          <a:lstStyle/>
          <a:p>
            <a:pPr>
              <a:defRPr/>
            </a:pPr>
            <a:fld id="{C40C60E2-581C-4F49-B0F2-DC35DC327AE4}" type="slidenum">
              <a:rPr lang="en-US"/>
              <a:pPr>
                <a:defRPr/>
              </a:pPr>
              <a:t>252</a:t>
            </a:fld>
            <a:endParaRPr lang="en-US"/>
          </a:p>
        </p:txBody>
      </p:sp>
      <p:sp>
        <p:nvSpPr>
          <p:cNvPr id="260099" name="Rectangle 2"/>
          <p:cNvSpPr>
            <a:spLocks noGrp="1" noChangeArrowheads="1"/>
          </p:cNvSpPr>
          <p:nvPr>
            <p:ph type="title"/>
          </p:nvPr>
        </p:nvSpPr>
        <p:spPr/>
        <p:txBody>
          <a:bodyPr/>
          <a:lstStyle/>
          <a:p>
            <a:pPr eaLnBrk="1" hangingPunct="1"/>
            <a:r>
              <a:rPr lang="en-US" sz="2800" smtClean="0"/>
              <a:t>7.1.3 State that nucleosomes help to supercoil chromosomes and help to regulate transcription.</a:t>
            </a:r>
          </a:p>
        </p:txBody>
      </p:sp>
      <p:pic>
        <p:nvPicPr>
          <p:cNvPr id="260100" name="Picture 10" descr="Nucleosom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7400" y="1676400"/>
            <a:ext cx="5486400" cy="490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CE6EF989-3A54-4F1A-A987-36AEEFE283EC}" type="slidenum">
              <a:rPr lang="en-US"/>
              <a:pPr>
                <a:defRPr/>
              </a:pPr>
              <a:t>253</a:t>
            </a:fld>
            <a:endParaRPr lang="en-US"/>
          </a:p>
        </p:txBody>
      </p:sp>
      <p:sp>
        <p:nvSpPr>
          <p:cNvPr id="261123" name="Rectangle 2"/>
          <p:cNvSpPr>
            <a:spLocks noGrp="1" noChangeArrowheads="1"/>
          </p:cNvSpPr>
          <p:nvPr>
            <p:ph type="title"/>
          </p:nvPr>
        </p:nvSpPr>
        <p:spPr/>
        <p:txBody>
          <a:bodyPr/>
          <a:lstStyle/>
          <a:p>
            <a:pPr eaLnBrk="1" hangingPunct="1"/>
            <a:r>
              <a:rPr lang="en-US" sz="2800" smtClean="0"/>
              <a:t>7.1.4 Distinguish between unique or single-copy genes and highly repetitive sequences of nuclear DNA.</a:t>
            </a:r>
          </a:p>
        </p:txBody>
      </p:sp>
      <p:sp>
        <p:nvSpPr>
          <p:cNvPr id="261124" name="Rectangle 3"/>
          <p:cNvSpPr>
            <a:spLocks noGrp="1" noChangeArrowheads="1"/>
          </p:cNvSpPr>
          <p:nvPr>
            <p:ph type="body" sz="half" idx="1"/>
          </p:nvPr>
        </p:nvSpPr>
        <p:spPr/>
        <p:txBody>
          <a:bodyPr/>
          <a:lstStyle/>
          <a:p>
            <a:pPr eaLnBrk="1" hangingPunct="1"/>
            <a:r>
              <a:rPr lang="en-US" sz="2400" smtClean="0"/>
              <a:t>Highly repetitive sequences (satellite DNA) constitutes 5-45% of the genome.</a:t>
            </a:r>
          </a:p>
          <a:p>
            <a:pPr eaLnBrk="1" hangingPunct="1"/>
            <a:r>
              <a:rPr lang="en-US" sz="2400" smtClean="0"/>
              <a:t>Sequences are typically between 5 and 300 base pairs per repeat, and may be duplicated as many as 100,000 times per genome.</a:t>
            </a:r>
          </a:p>
        </p:txBody>
      </p:sp>
      <p:pic>
        <p:nvPicPr>
          <p:cNvPr id="261125" name="Picture 50" descr="Image:Condensed Eukaryotic Chromosome.png">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181600" y="1981200"/>
            <a:ext cx="3733800" cy="37338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F6C4DA48-664A-4AA6-884B-32B8DBE567CB}" type="slidenum">
              <a:rPr lang="en-US"/>
              <a:pPr>
                <a:defRPr/>
              </a:pPr>
              <a:t>254</a:t>
            </a:fld>
            <a:endParaRPr lang="en-US"/>
          </a:p>
        </p:txBody>
      </p:sp>
      <p:sp>
        <p:nvSpPr>
          <p:cNvPr id="262147" name="Rectangle 2"/>
          <p:cNvSpPr>
            <a:spLocks noGrp="1" noChangeArrowheads="1"/>
          </p:cNvSpPr>
          <p:nvPr>
            <p:ph type="title"/>
          </p:nvPr>
        </p:nvSpPr>
        <p:spPr/>
        <p:txBody>
          <a:bodyPr/>
          <a:lstStyle/>
          <a:p>
            <a:pPr eaLnBrk="1" hangingPunct="1"/>
            <a:r>
              <a:rPr lang="en-US" sz="3200" smtClean="0"/>
              <a:t>7.1.5 State that eukaryotic genes can contain exons and introns.</a:t>
            </a:r>
          </a:p>
        </p:txBody>
      </p:sp>
      <p:pic>
        <p:nvPicPr>
          <p:cNvPr id="262148" name="Picture 5" descr="Image:Gene.png">
            <a:hlinkClick r:id="rId2"/>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2057400" y="1828800"/>
            <a:ext cx="6019800" cy="481965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5"/>
          <p:cNvSpPr>
            <a:spLocks noGrp="1" noChangeArrowheads="1"/>
          </p:cNvSpPr>
          <p:nvPr>
            <p:ph type="sldNum" sz="quarter" idx="10"/>
          </p:nvPr>
        </p:nvSpPr>
        <p:spPr/>
        <p:txBody>
          <a:bodyPr/>
          <a:lstStyle/>
          <a:p>
            <a:pPr>
              <a:defRPr/>
            </a:pPr>
            <a:fld id="{0F0B1867-AB14-431A-875B-ACB0BFCB3563}" type="slidenum">
              <a:rPr lang="en-US"/>
              <a:pPr>
                <a:defRPr/>
              </a:pPr>
              <a:t>255</a:t>
            </a:fld>
            <a:endParaRPr lang="en-US"/>
          </a:p>
        </p:txBody>
      </p:sp>
      <p:sp>
        <p:nvSpPr>
          <p:cNvPr id="263171" name="Rectangle 2"/>
          <p:cNvSpPr>
            <a:spLocks noGrp="1" noChangeArrowheads="1"/>
          </p:cNvSpPr>
          <p:nvPr>
            <p:ph type="ctrTitle"/>
          </p:nvPr>
        </p:nvSpPr>
        <p:spPr/>
        <p:txBody>
          <a:bodyPr/>
          <a:lstStyle/>
          <a:p>
            <a:pPr eaLnBrk="1" hangingPunct="1"/>
            <a:r>
              <a:rPr lang="en-US" i="1" smtClean="0"/>
              <a:t>Unit 7: Nucleic Acids and Proteins</a:t>
            </a:r>
          </a:p>
        </p:txBody>
      </p:sp>
      <p:sp>
        <p:nvSpPr>
          <p:cNvPr id="263172" name="Rectangle 3"/>
          <p:cNvSpPr>
            <a:spLocks noGrp="1" noChangeArrowheads="1"/>
          </p:cNvSpPr>
          <p:nvPr>
            <p:ph type="subTitle" idx="1"/>
          </p:nvPr>
        </p:nvSpPr>
        <p:spPr/>
        <p:txBody>
          <a:bodyPr/>
          <a:lstStyle/>
          <a:p>
            <a:pPr algn="l" eaLnBrk="1" hangingPunct="1"/>
            <a:r>
              <a:rPr lang="en-US" sz="3600" smtClean="0"/>
              <a:t>Lesson 7.2 DNA Replication</a:t>
            </a:r>
          </a:p>
        </p:txBody>
      </p:sp>
    </p:spTree>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F06CE8EB-1FF1-4700-913F-B7AEC16CCD8B}" type="slidenum">
              <a:rPr lang="en-US"/>
              <a:pPr>
                <a:defRPr/>
              </a:pPr>
              <a:t>256</a:t>
            </a:fld>
            <a:endParaRPr lang="en-US"/>
          </a:p>
        </p:txBody>
      </p:sp>
      <p:sp>
        <p:nvSpPr>
          <p:cNvPr id="264195" name="Rectangle 2"/>
          <p:cNvSpPr>
            <a:spLocks noGrp="1" noChangeArrowheads="1"/>
          </p:cNvSpPr>
          <p:nvPr>
            <p:ph type="title"/>
          </p:nvPr>
        </p:nvSpPr>
        <p:spPr/>
        <p:txBody>
          <a:bodyPr/>
          <a:lstStyle/>
          <a:p>
            <a:pPr eaLnBrk="1" hangingPunct="1"/>
            <a:r>
              <a:rPr lang="en-US" sz="3400" smtClean="0"/>
              <a:t>7.2.1 State that DNA replication occurs in a 5’</a:t>
            </a:r>
            <a:r>
              <a:rPr lang="en-US" sz="3400" smtClean="0">
                <a:sym typeface="Wingdings" pitchFamily="2" charset="2"/>
              </a:rPr>
              <a:t>3’ direction.</a:t>
            </a:r>
          </a:p>
        </p:txBody>
      </p:sp>
      <p:sp>
        <p:nvSpPr>
          <p:cNvPr id="264196" name="Rectangle 3"/>
          <p:cNvSpPr>
            <a:spLocks noGrp="1" noChangeArrowheads="1"/>
          </p:cNvSpPr>
          <p:nvPr>
            <p:ph type="body" sz="half" idx="1"/>
          </p:nvPr>
        </p:nvSpPr>
        <p:spPr>
          <a:xfrm>
            <a:off x="914400" y="1600200"/>
            <a:ext cx="3048000" cy="4495800"/>
          </a:xfrm>
        </p:spPr>
        <p:txBody>
          <a:bodyPr/>
          <a:lstStyle/>
          <a:p>
            <a:pPr eaLnBrk="1" hangingPunct="1"/>
            <a:r>
              <a:rPr lang="en-US" sz="2600" smtClean="0"/>
              <a:t>The 5’ end of the free DNA nucleotide is added to the 3’ end of the chain if nucleotides which is already synthesized.</a:t>
            </a:r>
          </a:p>
        </p:txBody>
      </p:sp>
      <p:pic>
        <p:nvPicPr>
          <p:cNvPr id="264197" name="Picture 4" descr="Dnareplication"/>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343400" y="1752600"/>
            <a:ext cx="4495800" cy="4106863"/>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ECA5E899-39DA-406E-8FDA-E478561102F1}" type="slidenum">
              <a:rPr lang="en-US"/>
              <a:pPr>
                <a:defRPr/>
              </a:pPr>
              <a:t>257</a:t>
            </a:fld>
            <a:endParaRPr lang="en-US"/>
          </a:p>
        </p:txBody>
      </p:sp>
      <p:sp>
        <p:nvSpPr>
          <p:cNvPr id="265219" name="Rectangle 2"/>
          <p:cNvSpPr>
            <a:spLocks noGrp="1" noChangeArrowheads="1"/>
          </p:cNvSpPr>
          <p:nvPr>
            <p:ph type="title"/>
          </p:nvPr>
        </p:nvSpPr>
        <p:spPr/>
        <p:txBody>
          <a:bodyPr/>
          <a:lstStyle/>
          <a:p>
            <a:pPr eaLnBrk="1" hangingPunct="1"/>
            <a:r>
              <a:rPr lang="en-US" sz="3900" smtClean="0"/>
              <a:t>7.2.2 Explain the process of DNA replication.</a:t>
            </a:r>
          </a:p>
        </p:txBody>
      </p:sp>
      <p:sp>
        <p:nvSpPr>
          <p:cNvPr id="265220" name="Rectangle 3"/>
          <p:cNvSpPr>
            <a:spLocks noGrp="1" noChangeArrowheads="1"/>
          </p:cNvSpPr>
          <p:nvPr>
            <p:ph type="body" idx="1"/>
          </p:nvPr>
        </p:nvSpPr>
        <p:spPr>
          <a:xfrm>
            <a:off x="533400" y="1600200"/>
            <a:ext cx="8458200" cy="4800600"/>
          </a:xfrm>
        </p:spPr>
        <p:txBody>
          <a:bodyPr/>
          <a:lstStyle/>
          <a:p>
            <a:pPr eaLnBrk="1" hangingPunct="1"/>
            <a:r>
              <a:rPr lang="en-US" sz="2400" u="sng" smtClean="0"/>
              <a:t>Helicase-</a:t>
            </a:r>
            <a:r>
              <a:rPr lang="en-US" sz="2400" smtClean="0"/>
              <a:t> unravels double helix and breaks hydrogen bonds.</a:t>
            </a:r>
          </a:p>
          <a:p>
            <a:pPr eaLnBrk="1" hangingPunct="1"/>
            <a:r>
              <a:rPr lang="en-US" sz="2400" u="sng" smtClean="0"/>
              <a:t>Deoxynucleoside triphosphates-</a:t>
            </a:r>
            <a:r>
              <a:rPr lang="en-US" sz="2400" smtClean="0"/>
              <a:t> precurser to a nucleotide.</a:t>
            </a:r>
          </a:p>
          <a:p>
            <a:pPr eaLnBrk="1" hangingPunct="1"/>
            <a:r>
              <a:rPr lang="en-US" sz="2400" u="sng" smtClean="0"/>
              <a:t>DNA polymerase III-</a:t>
            </a:r>
            <a:r>
              <a:rPr lang="en-US" sz="2400" smtClean="0"/>
              <a:t> facilitates the joining of deoxynucleoside trophosphate to the synthesizing strand.</a:t>
            </a:r>
          </a:p>
          <a:p>
            <a:pPr eaLnBrk="1" hangingPunct="1"/>
            <a:r>
              <a:rPr lang="en-US" sz="2400" u="sng" smtClean="0"/>
              <a:t>RNA primase-</a:t>
            </a:r>
            <a:r>
              <a:rPr lang="en-US" sz="2400" smtClean="0"/>
              <a:t> serves as an anchor for DNA synthesis to begin.</a:t>
            </a:r>
          </a:p>
          <a:p>
            <a:pPr eaLnBrk="1" hangingPunct="1"/>
            <a:r>
              <a:rPr lang="en-US" sz="2400" u="sng" smtClean="0"/>
              <a:t>DNA polymerase I-</a:t>
            </a:r>
            <a:r>
              <a:rPr lang="en-US" sz="2400" smtClean="0"/>
              <a:t> removes RNA primase and </a:t>
            </a:r>
            <a:r>
              <a:rPr lang="en-US" smtClean="0"/>
              <a:t>replaces</a:t>
            </a:r>
            <a:r>
              <a:rPr lang="en-US" sz="2400" smtClean="0"/>
              <a:t> with nucelotides</a:t>
            </a:r>
          </a:p>
          <a:p>
            <a:pPr eaLnBrk="1" hangingPunct="1"/>
            <a:r>
              <a:rPr lang="en-US" sz="2400" u="sng" smtClean="0"/>
              <a:t>DNA ligase-</a:t>
            </a:r>
            <a:r>
              <a:rPr lang="en-US" sz="2400" smtClean="0"/>
              <a:t> joins together Okasaki fragments.</a:t>
            </a:r>
          </a:p>
          <a:p>
            <a:pPr eaLnBrk="1" hangingPunct="1"/>
            <a:r>
              <a:rPr lang="en-US" sz="2400" u="sng" smtClean="0"/>
              <a:t>Okasaki fragments-</a:t>
            </a:r>
            <a:r>
              <a:rPr lang="en-US" sz="2400" smtClean="0"/>
              <a:t> segments of synthesized DNA on the lag strand.</a:t>
            </a:r>
          </a:p>
        </p:txBody>
      </p:sp>
    </p:spTree>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D8631E3C-C4D7-4E4F-9CD3-4E1703E94C7D}" type="slidenum">
              <a:rPr lang="en-US"/>
              <a:pPr>
                <a:defRPr/>
              </a:pPr>
              <a:t>258</a:t>
            </a:fld>
            <a:endParaRPr lang="en-US"/>
          </a:p>
        </p:txBody>
      </p:sp>
      <p:sp>
        <p:nvSpPr>
          <p:cNvPr id="266243" name="Rectangle 2"/>
          <p:cNvSpPr>
            <a:spLocks noGrp="1" noChangeArrowheads="1"/>
          </p:cNvSpPr>
          <p:nvPr>
            <p:ph type="title"/>
          </p:nvPr>
        </p:nvSpPr>
        <p:spPr/>
        <p:txBody>
          <a:bodyPr/>
          <a:lstStyle/>
          <a:p>
            <a:pPr eaLnBrk="1" hangingPunct="1"/>
            <a:r>
              <a:rPr lang="en-US" sz="4000" smtClean="0"/>
              <a:t>7.2.2 Picture</a:t>
            </a:r>
          </a:p>
        </p:txBody>
      </p:sp>
      <p:pic>
        <p:nvPicPr>
          <p:cNvPr id="266244" name="Picture 3" descr="Dnareplication"/>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752600" y="1682750"/>
            <a:ext cx="5410200" cy="4941888"/>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0"/>
          </p:nvPr>
        </p:nvSpPr>
        <p:spPr/>
        <p:txBody>
          <a:bodyPr/>
          <a:lstStyle/>
          <a:p>
            <a:pPr>
              <a:defRPr/>
            </a:pPr>
            <a:fld id="{8300B38B-F62A-435B-ABC3-A8C6F2ADAD69}" type="slidenum">
              <a:rPr lang="en-US"/>
              <a:pPr>
                <a:defRPr/>
              </a:pPr>
              <a:t>259</a:t>
            </a:fld>
            <a:endParaRPr lang="en-US"/>
          </a:p>
        </p:txBody>
      </p:sp>
      <p:sp>
        <p:nvSpPr>
          <p:cNvPr id="267267" name="Rectangle 2"/>
          <p:cNvSpPr>
            <a:spLocks noGrp="1" noChangeArrowheads="1"/>
          </p:cNvSpPr>
          <p:nvPr>
            <p:ph type="title"/>
          </p:nvPr>
        </p:nvSpPr>
        <p:spPr/>
        <p:txBody>
          <a:bodyPr/>
          <a:lstStyle/>
          <a:p>
            <a:pPr eaLnBrk="1" hangingPunct="1"/>
            <a:r>
              <a:rPr lang="en-US" sz="2800" smtClean="0"/>
              <a:t>7.2.3 State that DNA replication is initiated at many points in eukaryotic chromosomes.</a:t>
            </a:r>
          </a:p>
        </p:txBody>
      </p:sp>
      <p:pic>
        <p:nvPicPr>
          <p:cNvPr id="267268" name="Picture 3" descr="dnareplication"/>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914400" y="3576638"/>
            <a:ext cx="7391400" cy="1412875"/>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67269" name="Text Box 4"/>
          <p:cNvSpPr txBox="1">
            <a:spLocks noChangeArrowheads="1"/>
          </p:cNvSpPr>
          <p:nvPr/>
        </p:nvSpPr>
        <p:spPr bwMode="auto">
          <a:xfrm>
            <a:off x="2286000" y="5181600"/>
            <a:ext cx="4114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latin typeface="ZapfHumnst BT" pitchFamily="34" charset="0"/>
              </a:rPr>
              <a:t>Courtesy of Columbia University</a:t>
            </a:r>
          </a:p>
        </p:txBody>
      </p:sp>
      <p:sp>
        <p:nvSpPr>
          <p:cNvPr id="267270" name="Rectangle 5"/>
          <p:cNvSpPr>
            <a:spLocks noGrp="1" noChangeArrowheads="1"/>
          </p:cNvSpPr>
          <p:nvPr>
            <p:ph type="body" idx="4294967295"/>
          </p:nvPr>
        </p:nvSpPr>
        <p:spPr/>
        <p:txBody>
          <a:bodyPr/>
          <a:lstStyle/>
          <a:p>
            <a:pPr eaLnBrk="1" hangingPunct="1"/>
            <a:r>
              <a:rPr lang="en-US" sz="2400" smtClean="0"/>
              <a:t>Unlike a zipper, which initiates and one point only, and works it’s way down, DNA replication occurs in many bubbles simultaneously on the same strand. This enables replication to occur more rapidly.</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2C644902-26BB-409F-BF7D-55935028714F}" type="slidenum">
              <a:rPr lang="en-US"/>
              <a:pPr>
                <a:defRPr/>
              </a:pPr>
              <a:t>26</a:t>
            </a:fld>
            <a:endParaRPr lang="en-US"/>
          </a:p>
        </p:txBody>
      </p:sp>
      <p:sp>
        <p:nvSpPr>
          <p:cNvPr id="28675" name="Rectangle 2"/>
          <p:cNvSpPr>
            <a:spLocks noGrp="1" noChangeArrowheads="1"/>
          </p:cNvSpPr>
          <p:nvPr>
            <p:ph type="title"/>
          </p:nvPr>
        </p:nvSpPr>
        <p:spPr/>
        <p:txBody>
          <a:bodyPr/>
          <a:lstStyle/>
          <a:p>
            <a:pPr eaLnBrk="1" hangingPunct="1"/>
            <a:r>
              <a:rPr lang="en-US" sz="2800" smtClean="0"/>
              <a:t>2.3.1 Draw and label a diagram of the ultrastructure of a liver cell as an example of an animal cell.</a:t>
            </a:r>
          </a:p>
        </p:txBody>
      </p:sp>
      <p:pic>
        <p:nvPicPr>
          <p:cNvPr id="28676" name="Picture 10" descr="hl9-09"/>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1828800" y="1600200"/>
            <a:ext cx="3640138" cy="5029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8677" name="Text Box 13"/>
          <p:cNvSpPr txBox="1">
            <a:spLocks noChangeArrowheads="1"/>
          </p:cNvSpPr>
          <p:nvPr/>
        </p:nvSpPr>
        <p:spPr bwMode="auto">
          <a:xfrm>
            <a:off x="5943600" y="5105400"/>
            <a:ext cx="24384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t>Courtesy of Loyola University School of Medicine.</a:t>
            </a:r>
          </a:p>
        </p:txBody>
      </p:sp>
    </p:spTree>
  </p:cSld>
  <p:clrMapOvr>
    <a:masterClrMapping/>
  </p:clrMapOvr>
  <p:timing>
    <p:tnLst>
      <p:par>
        <p:cTn id="1" dur="indefinite" restart="never" nodeType="tmRoot"/>
      </p:par>
    </p:tn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5"/>
          <p:cNvSpPr>
            <a:spLocks noGrp="1" noChangeArrowheads="1"/>
          </p:cNvSpPr>
          <p:nvPr>
            <p:ph type="sldNum" sz="quarter" idx="10"/>
          </p:nvPr>
        </p:nvSpPr>
        <p:spPr/>
        <p:txBody>
          <a:bodyPr/>
          <a:lstStyle/>
          <a:p>
            <a:pPr>
              <a:defRPr/>
            </a:pPr>
            <a:fld id="{66ABDB41-7316-4EA8-B4A4-299F99FB8F1C}" type="slidenum">
              <a:rPr lang="en-US"/>
              <a:pPr>
                <a:defRPr/>
              </a:pPr>
              <a:t>260</a:t>
            </a:fld>
            <a:endParaRPr lang="en-US"/>
          </a:p>
        </p:txBody>
      </p:sp>
      <p:sp>
        <p:nvSpPr>
          <p:cNvPr id="268291" name="Rectangle 2"/>
          <p:cNvSpPr>
            <a:spLocks noGrp="1" noChangeArrowheads="1"/>
          </p:cNvSpPr>
          <p:nvPr>
            <p:ph type="ctrTitle"/>
          </p:nvPr>
        </p:nvSpPr>
        <p:spPr/>
        <p:txBody>
          <a:bodyPr/>
          <a:lstStyle/>
          <a:p>
            <a:pPr eaLnBrk="1" hangingPunct="1"/>
            <a:r>
              <a:rPr lang="en-US" i="1" smtClean="0"/>
              <a:t>Unit 7: Nucleic Acids and Proteins</a:t>
            </a:r>
          </a:p>
        </p:txBody>
      </p:sp>
      <p:sp>
        <p:nvSpPr>
          <p:cNvPr id="268292" name="Rectangle 3"/>
          <p:cNvSpPr>
            <a:spLocks noGrp="1" noChangeArrowheads="1"/>
          </p:cNvSpPr>
          <p:nvPr>
            <p:ph type="subTitle" idx="1"/>
          </p:nvPr>
        </p:nvSpPr>
        <p:spPr/>
        <p:txBody>
          <a:bodyPr/>
          <a:lstStyle/>
          <a:p>
            <a:pPr algn="l" eaLnBrk="1" hangingPunct="1"/>
            <a:r>
              <a:rPr lang="en-US" sz="4000" smtClean="0"/>
              <a:t>Lesson 7.3 Transcription</a:t>
            </a:r>
          </a:p>
        </p:txBody>
      </p:sp>
    </p:spTree>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B5D2E568-5AC4-4BBE-A301-C0DE403683D9}" type="slidenum">
              <a:rPr lang="en-US"/>
              <a:pPr>
                <a:defRPr/>
              </a:pPr>
              <a:t>261</a:t>
            </a:fld>
            <a:endParaRPr lang="en-US"/>
          </a:p>
        </p:txBody>
      </p:sp>
      <p:sp>
        <p:nvSpPr>
          <p:cNvPr id="269315" name="Rectangle 2"/>
          <p:cNvSpPr>
            <a:spLocks noGrp="1" noChangeArrowheads="1"/>
          </p:cNvSpPr>
          <p:nvPr>
            <p:ph type="title"/>
          </p:nvPr>
        </p:nvSpPr>
        <p:spPr/>
        <p:txBody>
          <a:bodyPr/>
          <a:lstStyle/>
          <a:p>
            <a:pPr eaLnBrk="1" hangingPunct="1"/>
            <a:r>
              <a:rPr lang="en-US" sz="3200" smtClean="0"/>
              <a:t>7.3.1 State that transcription is carried </a:t>
            </a:r>
            <a:br>
              <a:rPr lang="en-US" sz="3200" smtClean="0"/>
            </a:br>
            <a:r>
              <a:rPr lang="en-US" sz="3200" smtClean="0"/>
              <a:t>out in a 5’</a:t>
            </a:r>
            <a:r>
              <a:rPr lang="en-US" sz="3200" smtClean="0">
                <a:sym typeface="Wingdings" pitchFamily="2" charset="2"/>
              </a:rPr>
              <a:t>3’ direction.</a:t>
            </a:r>
          </a:p>
        </p:txBody>
      </p:sp>
      <p:sp>
        <p:nvSpPr>
          <p:cNvPr id="269316" name="Rectangle 3"/>
          <p:cNvSpPr>
            <a:spLocks noGrp="1" noChangeArrowheads="1"/>
          </p:cNvSpPr>
          <p:nvPr>
            <p:ph type="body" sz="half" idx="1"/>
          </p:nvPr>
        </p:nvSpPr>
        <p:spPr>
          <a:xfrm>
            <a:off x="914400" y="1600200"/>
            <a:ext cx="7391400" cy="1600200"/>
          </a:xfrm>
        </p:spPr>
        <p:txBody>
          <a:bodyPr/>
          <a:lstStyle/>
          <a:p>
            <a:pPr eaLnBrk="1" hangingPunct="1"/>
            <a:r>
              <a:rPr lang="en-US" sz="2400" smtClean="0"/>
              <a:t>The 5’ end of the free RNA nucleotide is added to the 3’ end of the RNA molecule which is already synthesized.</a:t>
            </a:r>
          </a:p>
        </p:txBody>
      </p:sp>
      <p:pic>
        <p:nvPicPr>
          <p:cNvPr id="269317" name="Picture 4" descr="Transcription"/>
          <p:cNvPicPr>
            <a:picLocks noGrp="1" noChangeAspect="1" noChangeArrowheads="1"/>
          </p:cNvPicPr>
          <p:nvPr>
            <p:ph sz="half" idx="2"/>
          </p:nvPr>
        </p:nvPicPr>
        <p:blipFill>
          <a:blip r:embed="rId2">
            <a:grayscl/>
            <a:extLst>
              <a:ext uri="{28A0092B-C50C-407E-A947-70E740481C1C}">
                <a14:useLocalDpi xmlns:a14="http://schemas.microsoft.com/office/drawing/2010/main" val="0"/>
              </a:ext>
            </a:extLst>
          </a:blip>
          <a:srcRect/>
          <a:stretch>
            <a:fillRect/>
          </a:stretch>
        </p:blipFill>
        <p:spPr>
          <a:xfrm>
            <a:off x="2057400" y="2925763"/>
            <a:ext cx="4648200" cy="3627437"/>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7E961600-2EC6-41D4-A399-F8ACC26F6203}" type="slidenum">
              <a:rPr lang="en-US"/>
              <a:pPr>
                <a:defRPr/>
              </a:pPr>
              <a:t>262</a:t>
            </a:fld>
            <a:endParaRPr lang="en-US"/>
          </a:p>
        </p:txBody>
      </p:sp>
      <p:sp>
        <p:nvSpPr>
          <p:cNvPr id="270339" name="Rectangle 2"/>
          <p:cNvSpPr>
            <a:spLocks noGrp="1" noChangeArrowheads="1"/>
          </p:cNvSpPr>
          <p:nvPr>
            <p:ph type="title"/>
          </p:nvPr>
        </p:nvSpPr>
        <p:spPr/>
        <p:txBody>
          <a:bodyPr/>
          <a:lstStyle/>
          <a:p>
            <a:pPr eaLnBrk="1" hangingPunct="1"/>
            <a:r>
              <a:rPr lang="en-US" sz="3200" smtClean="0"/>
              <a:t>7.3.2 Distinguish between the sense and antisense strands of DNA.</a:t>
            </a:r>
          </a:p>
        </p:txBody>
      </p:sp>
      <p:sp>
        <p:nvSpPr>
          <p:cNvPr id="270340" name="Rectangle 3"/>
          <p:cNvSpPr>
            <a:spLocks noGrp="1" noChangeArrowheads="1"/>
          </p:cNvSpPr>
          <p:nvPr>
            <p:ph type="body" sz="half" idx="1"/>
          </p:nvPr>
        </p:nvSpPr>
        <p:spPr/>
        <p:txBody>
          <a:bodyPr/>
          <a:lstStyle/>
          <a:p>
            <a:pPr eaLnBrk="1" hangingPunct="1"/>
            <a:r>
              <a:rPr lang="en-US" sz="2400" u="sng" smtClean="0"/>
              <a:t>Antisense strand-</a:t>
            </a:r>
            <a:r>
              <a:rPr lang="en-US" sz="2400" smtClean="0"/>
              <a:t> the strand transcribed by RNA polymerase by attaching complimentary RNA nucleotides (on the left of picture).</a:t>
            </a:r>
          </a:p>
          <a:p>
            <a:pPr eaLnBrk="1" hangingPunct="1">
              <a:buFont typeface="Wingdings" pitchFamily="2" charset="2"/>
              <a:buNone/>
            </a:pPr>
            <a:endParaRPr lang="en-US" sz="2400" smtClean="0"/>
          </a:p>
          <a:p>
            <a:pPr eaLnBrk="1" hangingPunct="1"/>
            <a:r>
              <a:rPr lang="en-US" sz="2400" u="sng" smtClean="0"/>
              <a:t>Sense strand-</a:t>
            </a:r>
            <a:r>
              <a:rPr lang="en-US" sz="2400" smtClean="0"/>
              <a:t> non coding (on the right of picture).</a:t>
            </a:r>
          </a:p>
        </p:txBody>
      </p:sp>
      <p:pic>
        <p:nvPicPr>
          <p:cNvPr id="270341" name="Picture 4" descr="transcription"/>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734050" y="1600200"/>
            <a:ext cx="2581275" cy="46482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EC4F3F68-E47D-4404-86FC-8E39F83B1AE5}" type="slidenum">
              <a:rPr lang="en-US"/>
              <a:pPr>
                <a:defRPr/>
              </a:pPr>
              <a:t>263</a:t>
            </a:fld>
            <a:endParaRPr lang="en-US"/>
          </a:p>
        </p:txBody>
      </p:sp>
      <p:sp>
        <p:nvSpPr>
          <p:cNvPr id="271363" name="Rectangle 2"/>
          <p:cNvSpPr>
            <a:spLocks noGrp="1" noChangeArrowheads="1"/>
          </p:cNvSpPr>
          <p:nvPr>
            <p:ph type="title"/>
          </p:nvPr>
        </p:nvSpPr>
        <p:spPr/>
        <p:txBody>
          <a:bodyPr/>
          <a:lstStyle/>
          <a:p>
            <a:pPr eaLnBrk="1" hangingPunct="1"/>
            <a:r>
              <a:rPr lang="en-US" sz="3200" smtClean="0"/>
              <a:t>7.3.3 Explain the process of transcription.</a:t>
            </a:r>
          </a:p>
        </p:txBody>
      </p:sp>
      <p:sp>
        <p:nvSpPr>
          <p:cNvPr id="271364" name="Rectangle 3"/>
          <p:cNvSpPr>
            <a:spLocks noGrp="1" noChangeArrowheads="1"/>
          </p:cNvSpPr>
          <p:nvPr>
            <p:ph type="body" sz="half" idx="1"/>
          </p:nvPr>
        </p:nvSpPr>
        <p:spPr>
          <a:xfrm>
            <a:off x="914400" y="1600200"/>
            <a:ext cx="4191000" cy="4648200"/>
          </a:xfrm>
        </p:spPr>
        <p:txBody>
          <a:bodyPr/>
          <a:lstStyle/>
          <a:p>
            <a:pPr eaLnBrk="1" hangingPunct="1"/>
            <a:r>
              <a:rPr lang="en-US" sz="2400" u="sng" smtClean="0"/>
              <a:t>Promoter region-</a:t>
            </a:r>
            <a:r>
              <a:rPr lang="en-US" sz="2400" smtClean="0"/>
              <a:t> where transcription starts.</a:t>
            </a:r>
          </a:p>
          <a:p>
            <a:pPr eaLnBrk="1" hangingPunct="1"/>
            <a:r>
              <a:rPr lang="en-US" sz="2400" u="sng" smtClean="0"/>
              <a:t>RNA polymerase-</a:t>
            </a:r>
            <a:r>
              <a:rPr lang="en-US" sz="2400" smtClean="0"/>
              <a:t> enzyme which facilitates transcription.</a:t>
            </a:r>
          </a:p>
          <a:p>
            <a:pPr eaLnBrk="1" hangingPunct="1"/>
            <a:r>
              <a:rPr lang="en-US" sz="2400" u="sng" smtClean="0"/>
              <a:t>Nucleoside triphosphates-</a:t>
            </a:r>
            <a:r>
              <a:rPr lang="en-US" sz="2400" smtClean="0"/>
              <a:t> precurser to RNA nucleotide.</a:t>
            </a:r>
          </a:p>
          <a:p>
            <a:pPr eaLnBrk="1" hangingPunct="1"/>
            <a:r>
              <a:rPr lang="en-US" sz="2400" u="sng" smtClean="0"/>
              <a:t>Terminator region-</a:t>
            </a:r>
            <a:r>
              <a:rPr lang="en-US" sz="2400" smtClean="0"/>
              <a:t> where transcription ends.</a:t>
            </a:r>
          </a:p>
        </p:txBody>
      </p:sp>
      <p:pic>
        <p:nvPicPr>
          <p:cNvPr id="271365" name="Picture 4" descr="RNAP_TEC_small"/>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029200" y="1981200"/>
            <a:ext cx="3810000" cy="3684588"/>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5308A8B0-AC6C-497A-8AB2-45F91547EDBC}" type="slidenum">
              <a:rPr lang="en-US"/>
              <a:pPr>
                <a:defRPr/>
              </a:pPr>
              <a:t>264</a:t>
            </a:fld>
            <a:endParaRPr lang="en-US"/>
          </a:p>
        </p:txBody>
      </p:sp>
      <p:sp>
        <p:nvSpPr>
          <p:cNvPr id="272387" name="Rectangle 2"/>
          <p:cNvSpPr>
            <a:spLocks noGrp="1" noChangeArrowheads="1"/>
          </p:cNvSpPr>
          <p:nvPr>
            <p:ph type="title"/>
          </p:nvPr>
        </p:nvSpPr>
        <p:spPr/>
        <p:txBody>
          <a:bodyPr/>
          <a:lstStyle/>
          <a:p>
            <a:pPr eaLnBrk="1" hangingPunct="1"/>
            <a:r>
              <a:rPr lang="en-US" sz="3200" smtClean="0"/>
              <a:t>7.3.4 State that eukaryotic RNA needs the removal of introns to form mature mRNA.</a:t>
            </a:r>
          </a:p>
        </p:txBody>
      </p:sp>
      <p:sp>
        <p:nvSpPr>
          <p:cNvPr id="272388" name="Rectangle 3"/>
          <p:cNvSpPr>
            <a:spLocks noGrp="1" noChangeArrowheads="1"/>
          </p:cNvSpPr>
          <p:nvPr>
            <p:ph type="body" sz="half" idx="1"/>
          </p:nvPr>
        </p:nvSpPr>
        <p:spPr/>
        <p:txBody>
          <a:bodyPr/>
          <a:lstStyle/>
          <a:p>
            <a:pPr eaLnBrk="1" hangingPunct="1"/>
            <a:r>
              <a:rPr lang="en-US" sz="2400" smtClean="0"/>
              <a:t>Introns are removed and exons are spliced together in the process of post-trancriptional mRNA processing.</a:t>
            </a:r>
          </a:p>
        </p:txBody>
      </p:sp>
      <p:pic>
        <p:nvPicPr>
          <p:cNvPr id="272389" name="Picture 4" descr="Gene"/>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l="16470" r="39261"/>
          <a:stretch>
            <a:fillRect/>
          </a:stretch>
        </p:blipFill>
        <p:spPr>
          <a:xfrm>
            <a:off x="5030788" y="1752600"/>
            <a:ext cx="2663825" cy="4818063"/>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5"/>
          <p:cNvSpPr>
            <a:spLocks noGrp="1" noChangeArrowheads="1"/>
          </p:cNvSpPr>
          <p:nvPr>
            <p:ph type="sldNum" sz="quarter" idx="10"/>
          </p:nvPr>
        </p:nvSpPr>
        <p:spPr/>
        <p:txBody>
          <a:bodyPr/>
          <a:lstStyle/>
          <a:p>
            <a:pPr>
              <a:defRPr/>
            </a:pPr>
            <a:fld id="{5F35F55F-5103-4C41-90E9-F2569BE5431C}" type="slidenum">
              <a:rPr lang="en-US"/>
              <a:pPr>
                <a:defRPr/>
              </a:pPr>
              <a:t>265</a:t>
            </a:fld>
            <a:endParaRPr lang="en-US"/>
          </a:p>
        </p:txBody>
      </p:sp>
      <p:sp>
        <p:nvSpPr>
          <p:cNvPr id="273411" name="Rectangle 2"/>
          <p:cNvSpPr>
            <a:spLocks noGrp="1" noChangeArrowheads="1"/>
          </p:cNvSpPr>
          <p:nvPr>
            <p:ph type="ctrTitle"/>
          </p:nvPr>
        </p:nvSpPr>
        <p:spPr/>
        <p:txBody>
          <a:bodyPr/>
          <a:lstStyle/>
          <a:p>
            <a:pPr eaLnBrk="1" hangingPunct="1"/>
            <a:r>
              <a:rPr lang="en-US" i="1" smtClean="0"/>
              <a:t>Unit 7: Nucleic Acids and Proteins</a:t>
            </a:r>
          </a:p>
        </p:txBody>
      </p:sp>
      <p:sp>
        <p:nvSpPr>
          <p:cNvPr id="273412" name="Rectangle 3"/>
          <p:cNvSpPr>
            <a:spLocks noGrp="1" noChangeArrowheads="1"/>
          </p:cNvSpPr>
          <p:nvPr>
            <p:ph type="subTitle" idx="1"/>
          </p:nvPr>
        </p:nvSpPr>
        <p:spPr/>
        <p:txBody>
          <a:bodyPr/>
          <a:lstStyle/>
          <a:p>
            <a:pPr algn="l" eaLnBrk="1" hangingPunct="1"/>
            <a:r>
              <a:rPr lang="en-US" sz="4000" smtClean="0"/>
              <a:t>Lesson 7.4 Translation</a:t>
            </a:r>
          </a:p>
        </p:txBody>
      </p:sp>
    </p:spTree>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pPr>
              <a:defRPr/>
            </a:pPr>
            <a:fld id="{B26D4ADA-A329-4760-A3B5-41AF48995DAF}" type="slidenum">
              <a:rPr lang="en-US"/>
              <a:pPr>
                <a:defRPr/>
              </a:pPr>
              <a:t>266</a:t>
            </a:fld>
            <a:endParaRPr lang="en-US"/>
          </a:p>
        </p:txBody>
      </p:sp>
      <p:sp>
        <p:nvSpPr>
          <p:cNvPr id="274435" name="Rectangle 2"/>
          <p:cNvSpPr>
            <a:spLocks noGrp="1" noChangeArrowheads="1"/>
          </p:cNvSpPr>
          <p:nvPr>
            <p:ph type="title"/>
          </p:nvPr>
        </p:nvSpPr>
        <p:spPr>
          <a:xfrm>
            <a:off x="914400" y="0"/>
            <a:ext cx="8229600" cy="1420813"/>
          </a:xfrm>
        </p:spPr>
        <p:txBody>
          <a:bodyPr/>
          <a:lstStyle/>
          <a:p>
            <a:pPr eaLnBrk="1" hangingPunct="1"/>
            <a:r>
              <a:rPr lang="en-US" sz="2400" smtClean="0"/>
              <a:t>7.4.1 Explain how the structure of tRNA is recognized by a tRNA-activating enzyme that binds </a:t>
            </a:r>
            <a:br>
              <a:rPr lang="en-US" sz="2400" smtClean="0"/>
            </a:br>
            <a:r>
              <a:rPr lang="en-US" sz="2400" smtClean="0"/>
              <a:t>a specific amino acid to tRNA, using ATP for energy.</a:t>
            </a:r>
          </a:p>
        </p:txBody>
      </p:sp>
      <p:sp>
        <p:nvSpPr>
          <p:cNvPr id="274436" name="Rectangle 3"/>
          <p:cNvSpPr>
            <a:spLocks noGrp="1" noChangeArrowheads="1"/>
          </p:cNvSpPr>
          <p:nvPr>
            <p:ph type="body" sz="half" idx="1"/>
          </p:nvPr>
        </p:nvSpPr>
        <p:spPr>
          <a:xfrm>
            <a:off x="914400" y="1828800"/>
            <a:ext cx="3810000" cy="4302125"/>
          </a:xfrm>
        </p:spPr>
        <p:txBody>
          <a:bodyPr/>
          <a:lstStyle/>
          <a:p>
            <a:pPr eaLnBrk="1" hangingPunct="1"/>
            <a:r>
              <a:rPr lang="en-US" sz="2400" smtClean="0"/>
              <a:t>Each amino acid has a specific tRNA-activating enzyme. The shape of tRNA and CCA at the 3’ end help facilitate the attachment of the amino acid to the tRNA. Degeneracy plays a role here in that some amino acids have more than on tRNA they are associated with.</a:t>
            </a:r>
          </a:p>
        </p:txBody>
      </p:sp>
      <p:sp>
        <p:nvSpPr>
          <p:cNvPr id="274437" name="Rectangle 4"/>
          <p:cNvSpPr>
            <a:spLocks noGrp="1" noChangeArrowheads="1"/>
          </p:cNvSpPr>
          <p:nvPr>
            <p:ph sz="half" idx="2"/>
          </p:nvPr>
        </p:nvSpPr>
        <p:spPr/>
        <p:txBody>
          <a:bodyPr/>
          <a:lstStyle/>
          <a:p>
            <a:pPr eaLnBrk="1" hangingPunct="1"/>
            <a:endParaRPr lang="en-US" sz="2400" smtClean="0"/>
          </a:p>
        </p:txBody>
      </p:sp>
      <p:pic>
        <p:nvPicPr>
          <p:cNvPr id="274438" name="Picture 5" descr="AlaninetRNA"/>
          <p:cNvPicPr>
            <a:picLocks noChangeAspect="1" noChangeArrowheads="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5029200" y="1676400"/>
            <a:ext cx="3546475" cy="4572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pPr>
              <a:defRPr/>
            </a:pPr>
            <a:fld id="{5B1DE89E-32D0-4284-A3C8-B63B8E03831B}" type="slidenum">
              <a:rPr lang="en-US"/>
              <a:pPr>
                <a:defRPr/>
              </a:pPr>
              <a:t>267</a:t>
            </a:fld>
            <a:endParaRPr lang="en-US"/>
          </a:p>
        </p:txBody>
      </p:sp>
      <p:sp>
        <p:nvSpPr>
          <p:cNvPr id="275459" name="Rectangle 2"/>
          <p:cNvSpPr>
            <a:spLocks noGrp="1" noChangeArrowheads="1"/>
          </p:cNvSpPr>
          <p:nvPr>
            <p:ph type="title"/>
          </p:nvPr>
        </p:nvSpPr>
        <p:spPr/>
        <p:txBody>
          <a:bodyPr/>
          <a:lstStyle/>
          <a:p>
            <a:pPr eaLnBrk="1" hangingPunct="1"/>
            <a:r>
              <a:rPr lang="en-US" sz="3200" smtClean="0"/>
              <a:t>7.4.2 Outline the structure of ribosomes including protein and RNA composition.</a:t>
            </a:r>
          </a:p>
        </p:txBody>
      </p:sp>
      <p:sp>
        <p:nvSpPr>
          <p:cNvPr id="275460" name="Rectangle 3"/>
          <p:cNvSpPr>
            <a:spLocks noGrp="1" noChangeArrowheads="1"/>
          </p:cNvSpPr>
          <p:nvPr>
            <p:ph type="body" sz="half" idx="1"/>
          </p:nvPr>
        </p:nvSpPr>
        <p:spPr>
          <a:xfrm>
            <a:off x="609600" y="1600200"/>
            <a:ext cx="2971800" cy="4572000"/>
          </a:xfrm>
        </p:spPr>
        <p:txBody>
          <a:bodyPr/>
          <a:lstStyle/>
          <a:p>
            <a:pPr eaLnBrk="1" hangingPunct="1"/>
            <a:r>
              <a:rPr lang="en-US" sz="2400" smtClean="0"/>
              <a:t>Large (red) and small (blue) sub units combine to form the ribosomal unit.</a:t>
            </a:r>
          </a:p>
          <a:p>
            <a:pPr eaLnBrk="1" hangingPunct="1">
              <a:buFont typeface="Wingdings" pitchFamily="2" charset="2"/>
              <a:buNone/>
            </a:pPr>
            <a:endParaRPr lang="en-US" sz="2400" smtClean="0"/>
          </a:p>
          <a:p>
            <a:pPr eaLnBrk="1" hangingPunct="1"/>
            <a:r>
              <a:rPr lang="en-US" sz="2400" smtClean="0"/>
              <a:t>There are two tRNA binding sites, and one mRNA binding site.</a:t>
            </a:r>
          </a:p>
        </p:txBody>
      </p:sp>
      <p:pic>
        <p:nvPicPr>
          <p:cNvPr id="275461" name="Picture 4" descr="Ribosome_structure"/>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3657600" y="1752600"/>
            <a:ext cx="5181600" cy="2808288"/>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75462" name="Text Box 5"/>
          <p:cNvSpPr txBox="1">
            <a:spLocks noChangeArrowheads="1"/>
          </p:cNvSpPr>
          <p:nvPr/>
        </p:nvSpPr>
        <p:spPr bwMode="auto">
          <a:xfrm>
            <a:off x="5029200" y="4800600"/>
            <a:ext cx="320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latin typeface="ZapfHumnst BT" pitchFamily="34" charset="0"/>
              </a:rPr>
              <a:t>Courtesy of Mark Dominus</a:t>
            </a:r>
          </a:p>
        </p:txBody>
      </p:sp>
    </p:spTree>
  </p:cSld>
  <p:clrMapOvr>
    <a:masterClrMapping/>
  </p:clrMapOvr>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pPr>
              <a:defRPr/>
            </a:pPr>
            <a:fld id="{19EE3430-A9C2-4681-A7AE-6B3D45943917}" type="slidenum">
              <a:rPr lang="en-US"/>
              <a:pPr>
                <a:defRPr/>
              </a:pPr>
              <a:t>268</a:t>
            </a:fld>
            <a:endParaRPr lang="en-US"/>
          </a:p>
        </p:txBody>
      </p:sp>
      <p:sp>
        <p:nvSpPr>
          <p:cNvPr id="276483" name="Rectangle 2"/>
          <p:cNvSpPr>
            <a:spLocks noGrp="1" noChangeArrowheads="1"/>
          </p:cNvSpPr>
          <p:nvPr>
            <p:ph type="title"/>
          </p:nvPr>
        </p:nvSpPr>
        <p:spPr/>
        <p:txBody>
          <a:bodyPr/>
          <a:lstStyle/>
          <a:p>
            <a:pPr eaLnBrk="1" hangingPunct="1"/>
            <a:r>
              <a:rPr lang="en-US" sz="3200" smtClean="0"/>
              <a:t>7.4.3 State that translation consists of initiation, elongation, and termination.</a:t>
            </a:r>
          </a:p>
        </p:txBody>
      </p:sp>
      <p:pic>
        <p:nvPicPr>
          <p:cNvPr id="276484" name="Picture 3" descr="intact_ribosome"/>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114800" y="1752600"/>
            <a:ext cx="4530725" cy="4530725"/>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76485" name="Rectangle 4"/>
          <p:cNvSpPr>
            <a:spLocks noGrp="1" noChangeArrowheads="1"/>
          </p:cNvSpPr>
          <p:nvPr>
            <p:ph type="body" idx="4294967295"/>
          </p:nvPr>
        </p:nvSpPr>
        <p:spPr>
          <a:xfrm>
            <a:off x="914400" y="1600200"/>
            <a:ext cx="3200400" cy="4343400"/>
          </a:xfrm>
        </p:spPr>
        <p:txBody>
          <a:bodyPr/>
          <a:lstStyle/>
          <a:p>
            <a:pPr eaLnBrk="1" hangingPunct="1">
              <a:lnSpc>
                <a:spcPct val="90000"/>
              </a:lnSpc>
            </a:pPr>
            <a:r>
              <a:rPr lang="en-US" sz="2400" u="sng" smtClean="0"/>
              <a:t>Initiation-</a:t>
            </a:r>
            <a:r>
              <a:rPr lang="en-US" sz="2400" smtClean="0"/>
              <a:t> polypeptide chain begins.</a:t>
            </a:r>
          </a:p>
          <a:p>
            <a:pPr eaLnBrk="1" hangingPunct="1">
              <a:lnSpc>
                <a:spcPct val="90000"/>
              </a:lnSpc>
              <a:buFont typeface="Wingdings" pitchFamily="2" charset="2"/>
              <a:buNone/>
            </a:pPr>
            <a:endParaRPr lang="en-US" sz="2400" smtClean="0"/>
          </a:p>
          <a:p>
            <a:pPr eaLnBrk="1" hangingPunct="1">
              <a:lnSpc>
                <a:spcPct val="90000"/>
              </a:lnSpc>
            </a:pPr>
            <a:r>
              <a:rPr lang="en-US" sz="2400" u="sng" smtClean="0"/>
              <a:t>Elongation-</a:t>
            </a:r>
            <a:r>
              <a:rPr lang="en-US" sz="2400" smtClean="0"/>
              <a:t> polypeptide chain is extended.</a:t>
            </a:r>
          </a:p>
          <a:p>
            <a:pPr eaLnBrk="1" hangingPunct="1">
              <a:lnSpc>
                <a:spcPct val="90000"/>
              </a:lnSpc>
              <a:buFont typeface="Wingdings" pitchFamily="2" charset="2"/>
              <a:buNone/>
            </a:pPr>
            <a:endParaRPr lang="en-US" sz="2400" smtClean="0"/>
          </a:p>
          <a:p>
            <a:pPr eaLnBrk="1" hangingPunct="1">
              <a:lnSpc>
                <a:spcPct val="90000"/>
              </a:lnSpc>
            </a:pPr>
            <a:r>
              <a:rPr lang="en-US" sz="2400" u="sng" smtClean="0"/>
              <a:t>Termination-</a:t>
            </a:r>
            <a:r>
              <a:rPr lang="en-US" sz="2400" smtClean="0"/>
              <a:t> polypeptide chain ends.</a:t>
            </a:r>
          </a:p>
        </p:txBody>
      </p:sp>
    </p:spTree>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059CB1DF-0B9A-4627-AD95-62651EF0E24B}" type="slidenum">
              <a:rPr lang="en-US"/>
              <a:pPr>
                <a:defRPr/>
              </a:pPr>
              <a:t>269</a:t>
            </a:fld>
            <a:endParaRPr lang="en-US"/>
          </a:p>
        </p:txBody>
      </p:sp>
      <p:sp>
        <p:nvSpPr>
          <p:cNvPr id="277507" name="Rectangle 2"/>
          <p:cNvSpPr>
            <a:spLocks noGrp="1" noChangeArrowheads="1"/>
          </p:cNvSpPr>
          <p:nvPr>
            <p:ph type="title"/>
          </p:nvPr>
        </p:nvSpPr>
        <p:spPr/>
        <p:txBody>
          <a:bodyPr/>
          <a:lstStyle/>
          <a:p>
            <a:pPr eaLnBrk="1" hangingPunct="1"/>
            <a:r>
              <a:rPr lang="en-US" sz="3200" smtClean="0"/>
              <a:t>7.4.4 State that translation occurs in a 5’</a:t>
            </a:r>
            <a:r>
              <a:rPr lang="en-US" sz="3200" smtClean="0">
                <a:sym typeface="Wingdings" pitchFamily="2" charset="2"/>
              </a:rPr>
              <a:t>3’ direction.</a:t>
            </a:r>
            <a:endParaRPr lang="en-US" sz="3200" smtClean="0"/>
          </a:p>
        </p:txBody>
      </p:sp>
      <p:sp>
        <p:nvSpPr>
          <p:cNvPr id="277508" name="Rectangle 3"/>
          <p:cNvSpPr>
            <a:spLocks noGrp="1" noChangeArrowheads="1"/>
          </p:cNvSpPr>
          <p:nvPr>
            <p:ph type="body" sz="half" idx="1"/>
          </p:nvPr>
        </p:nvSpPr>
        <p:spPr>
          <a:xfrm>
            <a:off x="914400" y="1600200"/>
            <a:ext cx="2971800" cy="4572000"/>
          </a:xfrm>
        </p:spPr>
        <p:txBody>
          <a:bodyPr/>
          <a:lstStyle/>
          <a:p>
            <a:pPr eaLnBrk="1" hangingPunct="1"/>
            <a:r>
              <a:rPr lang="en-US" sz="2400" smtClean="0"/>
              <a:t>During translation, the ribosome moves along the mRNA towards the 3’ end. The start codon is nearer to the 5’ end than the stop codon.</a:t>
            </a:r>
          </a:p>
        </p:txBody>
      </p:sp>
      <p:pic>
        <p:nvPicPr>
          <p:cNvPr id="277509" name="Picture 4" descr="3-12-translation-end.GIF (25791 bytes)">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191000" y="1792288"/>
            <a:ext cx="4019550" cy="3216275"/>
          </a:xfrm>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8C2749D6-365A-4AFE-9952-29AF54780904}" type="slidenum">
              <a:rPr lang="en-US"/>
              <a:pPr>
                <a:defRPr/>
              </a:pPr>
              <a:t>27</a:t>
            </a:fld>
            <a:endParaRPr lang="en-US"/>
          </a:p>
        </p:txBody>
      </p:sp>
      <p:sp>
        <p:nvSpPr>
          <p:cNvPr id="29699" name="Rectangle 2"/>
          <p:cNvSpPr>
            <a:spLocks noGrp="1" noChangeArrowheads="1"/>
          </p:cNvSpPr>
          <p:nvPr>
            <p:ph type="title"/>
          </p:nvPr>
        </p:nvSpPr>
        <p:spPr>
          <a:xfrm>
            <a:off x="914400" y="152400"/>
            <a:ext cx="7772400" cy="1143000"/>
          </a:xfrm>
        </p:spPr>
        <p:txBody>
          <a:bodyPr/>
          <a:lstStyle/>
          <a:p>
            <a:pPr eaLnBrk="1" hangingPunct="1"/>
            <a:r>
              <a:rPr lang="en-US" sz="3200" smtClean="0"/>
              <a:t>2.3.2 Annotate the diagram from 2.3.1 with the functions of each named structure.</a:t>
            </a:r>
          </a:p>
        </p:txBody>
      </p:sp>
      <p:sp>
        <p:nvSpPr>
          <p:cNvPr id="29700" name="Rectangle 3"/>
          <p:cNvSpPr>
            <a:spLocks noGrp="1" noChangeArrowheads="1"/>
          </p:cNvSpPr>
          <p:nvPr>
            <p:ph type="body" idx="1"/>
          </p:nvPr>
        </p:nvSpPr>
        <p:spPr>
          <a:xfrm>
            <a:off x="762000" y="1752600"/>
            <a:ext cx="8382000" cy="5105400"/>
          </a:xfrm>
        </p:spPr>
        <p:txBody>
          <a:bodyPr/>
          <a:lstStyle/>
          <a:p>
            <a:pPr eaLnBrk="1" hangingPunct="1">
              <a:lnSpc>
                <a:spcPct val="80000"/>
              </a:lnSpc>
              <a:buFont typeface="Wingdings" pitchFamily="2" charset="2"/>
              <a:buNone/>
            </a:pPr>
            <a:r>
              <a:rPr lang="en-US" sz="2300" u="sng" smtClean="0"/>
              <a:t>Ribosomes-</a:t>
            </a:r>
            <a:r>
              <a:rPr lang="en-US" sz="2300" smtClean="0"/>
              <a:t> synthesize protein.</a:t>
            </a:r>
          </a:p>
          <a:p>
            <a:pPr eaLnBrk="1" hangingPunct="1">
              <a:lnSpc>
                <a:spcPct val="80000"/>
              </a:lnSpc>
            </a:pPr>
            <a:endParaRPr lang="en-US" sz="2300" smtClean="0"/>
          </a:p>
          <a:p>
            <a:pPr eaLnBrk="1" hangingPunct="1">
              <a:lnSpc>
                <a:spcPct val="80000"/>
              </a:lnSpc>
              <a:buFont typeface="Wingdings" pitchFamily="2" charset="2"/>
              <a:buNone/>
            </a:pPr>
            <a:r>
              <a:rPr lang="en-US" sz="2300" u="sng" smtClean="0"/>
              <a:t>Rough endoplasmic reticulum</a:t>
            </a:r>
            <a:r>
              <a:rPr lang="en-US" sz="2300" smtClean="0"/>
              <a:t>- a network of membrane tubes, dotted with ribosomes, which help transport substances about the cell.</a:t>
            </a:r>
          </a:p>
          <a:p>
            <a:pPr eaLnBrk="1" hangingPunct="1">
              <a:lnSpc>
                <a:spcPct val="80000"/>
              </a:lnSpc>
              <a:buFont typeface="Wingdings" pitchFamily="2" charset="2"/>
              <a:buNone/>
            </a:pPr>
            <a:endParaRPr lang="en-US" sz="2300" smtClean="0"/>
          </a:p>
          <a:p>
            <a:pPr eaLnBrk="1" hangingPunct="1">
              <a:lnSpc>
                <a:spcPct val="80000"/>
              </a:lnSpc>
              <a:buFont typeface="Wingdings" pitchFamily="2" charset="2"/>
              <a:buNone/>
            </a:pPr>
            <a:r>
              <a:rPr lang="en-US" sz="2300" u="sng" smtClean="0"/>
              <a:t>Lysosome</a:t>
            </a:r>
            <a:r>
              <a:rPr lang="en-US" sz="2300" smtClean="0"/>
              <a:t>- contain digestive enzymes which help break down macromolecules.</a:t>
            </a:r>
          </a:p>
          <a:p>
            <a:pPr eaLnBrk="1" hangingPunct="1">
              <a:lnSpc>
                <a:spcPct val="80000"/>
              </a:lnSpc>
              <a:buFont typeface="Wingdings" pitchFamily="2" charset="2"/>
              <a:buNone/>
            </a:pPr>
            <a:endParaRPr lang="en-US" sz="2300" u="sng" smtClean="0"/>
          </a:p>
          <a:p>
            <a:pPr eaLnBrk="1" hangingPunct="1">
              <a:lnSpc>
                <a:spcPct val="80000"/>
              </a:lnSpc>
              <a:buFont typeface="Wingdings" pitchFamily="2" charset="2"/>
              <a:buNone/>
            </a:pPr>
            <a:r>
              <a:rPr lang="en-US" sz="2300" u="sng" smtClean="0"/>
              <a:t>Golgi apparatus</a:t>
            </a:r>
            <a:r>
              <a:rPr lang="en-US" sz="2300" smtClean="0"/>
              <a:t>- process and package proteins for secretion.</a:t>
            </a:r>
          </a:p>
          <a:p>
            <a:pPr eaLnBrk="1" hangingPunct="1">
              <a:lnSpc>
                <a:spcPct val="80000"/>
              </a:lnSpc>
              <a:buFont typeface="Wingdings" pitchFamily="2" charset="2"/>
              <a:buNone/>
            </a:pPr>
            <a:endParaRPr lang="en-US" sz="2300" u="sng" smtClean="0"/>
          </a:p>
          <a:p>
            <a:pPr eaLnBrk="1" hangingPunct="1">
              <a:lnSpc>
                <a:spcPct val="80000"/>
              </a:lnSpc>
              <a:buFont typeface="Wingdings" pitchFamily="2" charset="2"/>
              <a:buNone/>
            </a:pPr>
            <a:r>
              <a:rPr lang="en-US" sz="2300" u="sng" smtClean="0"/>
              <a:t>Mitochondria</a:t>
            </a:r>
            <a:r>
              <a:rPr lang="en-US" sz="2300" smtClean="0"/>
              <a:t>- move high energy electrons from glucose to ATP.</a:t>
            </a:r>
          </a:p>
          <a:p>
            <a:pPr eaLnBrk="1" hangingPunct="1">
              <a:lnSpc>
                <a:spcPct val="80000"/>
              </a:lnSpc>
              <a:buFont typeface="Wingdings" pitchFamily="2" charset="2"/>
              <a:buNone/>
            </a:pPr>
            <a:endParaRPr lang="en-US" sz="2300" smtClean="0"/>
          </a:p>
          <a:p>
            <a:pPr eaLnBrk="1" hangingPunct="1">
              <a:lnSpc>
                <a:spcPct val="80000"/>
              </a:lnSpc>
              <a:buFont typeface="Wingdings" pitchFamily="2" charset="2"/>
              <a:buNone/>
            </a:pPr>
            <a:r>
              <a:rPr lang="en-US" sz="2300" u="sng" smtClean="0"/>
              <a:t>Nucleus</a:t>
            </a:r>
            <a:r>
              <a:rPr lang="en-US" sz="2300" smtClean="0"/>
              <a:t>- contains DNA, the genetic material for a cell.</a:t>
            </a:r>
          </a:p>
        </p:txBody>
      </p:sp>
    </p:spTree>
  </p:cSld>
  <p:clrMapOvr>
    <a:masterClrMapping/>
  </p:clrMapOvr>
  <p:timing>
    <p:tnLst>
      <p:par>
        <p:cTn id="1" dur="indefinite" restart="never" nodeType="tmRoot"/>
      </p:par>
    </p:tn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pPr>
              <a:defRPr/>
            </a:pPr>
            <a:fld id="{CA4190BF-DD2C-4B15-B7E8-7D99DF8E31C0}" type="slidenum">
              <a:rPr lang="en-US"/>
              <a:pPr>
                <a:defRPr/>
              </a:pPr>
              <a:t>270</a:t>
            </a:fld>
            <a:endParaRPr lang="en-US"/>
          </a:p>
        </p:txBody>
      </p:sp>
      <p:sp>
        <p:nvSpPr>
          <p:cNvPr id="278531" name="Rectangle 2"/>
          <p:cNvSpPr>
            <a:spLocks noGrp="1" noChangeArrowheads="1"/>
          </p:cNvSpPr>
          <p:nvPr>
            <p:ph type="title"/>
          </p:nvPr>
        </p:nvSpPr>
        <p:spPr/>
        <p:txBody>
          <a:bodyPr/>
          <a:lstStyle/>
          <a:p>
            <a:pPr eaLnBrk="1" hangingPunct="1"/>
            <a:r>
              <a:rPr lang="en-US" sz="2800" smtClean="0"/>
              <a:t>7.4.5 Draw and label a diagram showing the structure of a peptide bond between two amino acids.</a:t>
            </a:r>
          </a:p>
        </p:txBody>
      </p:sp>
      <p:sp>
        <p:nvSpPr>
          <p:cNvPr id="278532" name="Rectangle 3"/>
          <p:cNvSpPr>
            <a:spLocks noGrp="1" noChangeArrowheads="1"/>
          </p:cNvSpPr>
          <p:nvPr>
            <p:ph type="body" sz="half" idx="1"/>
          </p:nvPr>
        </p:nvSpPr>
        <p:spPr>
          <a:xfrm>
            <a:off x="5562600" y="2438400"/>
            <a:ext cx="2438400" cy="457200"/>
          </a:xfrm>
        </p:spPr>
        <p:txBody>
          <a:bodyPr/>
          <a:lstStyle/>
          <a:p>
            <a:pPr eaLnBrk="1" hangingPunct="1">
              <a:buFont typeface="Wingdings" pitchFamily="2" charset="2"/>
              <a:buNone/>
            </a:pPr>
            <a:r>
              <a:rPr lang="en-US" sz="2400" smtClean="0"/>
              <a:t>Peptide Bond</a:t>
            </a:r>
          </a:p>
        </p:txBody>
      </p:sp>
      <p:pic>
        <p:nvPicPr>
          <p:cNvPr id="278533" name="Picture 5" descr="Image:Amide react.png">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1219200" y="3200400"/>
            <a:ext cx="7467600" cy="1328738"/>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78534" name="Line 7"/>
          <p:cNvSpPr>
            <a:spLocks noChangeShapeType="1"/>
          </p:cNvSpPr>
          <p:nvPr/>
        </p:nvSpPr>
        <p:spPr bwMode="auto">
          <a:xfrm>
            <a:off x="6553200" y="2971800"/>
            <a:ext cx="0" cy="76200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32EB2424-9B17-4B51-8C78-40D01CEB7B82}" type="slidenum">
              <a:rPr lang="en-US"/>
              <a:pPr>
                <a:defRPr/>
              </a:pPr>
              <a:t>271</a:t>
            </a:fld>
            <a:endParaRPr lang="en-US"/>
          </a:p>
        </p:txBody>
      </p:sp>
      <p:sp>
        <p:nvSpPr>
          <p:cNvPr id="279555" name="Rectangle 2"/>
          <p:cNvSpPr>
            <a:spLocks noGrp="1" noChangeArrowheads="1"/>
          </p:cNvSpPr>
          <p:nvPr>
            <p:ph type="title"/>
          </p:nvPr>
        </p:nvSpPr>
        <p:spPr/>
        <p:txBody>
          <a:bodyPr/>
          <a:lstStyle/>
          <a:p>
            <a:pPr eaLnBrk="1" hangingPunct="1"/>
            <a:r>
              <a:rPr lang="en-US" sz="2800" smtClean="0"/>
              <a:t>7.4.6 Explain the process of translation including ribosomes, polysomes, and start and stop codons.</a:t>
            </a:r>
          </a:p>
        </p:txBody>
      </p:sp>
      <p:sp>
        <p:nvSpPr>
          <p:cNvPr id="279556" name="Rectangle 3"/>
          <p:cNvSpPr>
            <a:spLocks noGrp="1" noChangeArrowheads="1"/>
          </p:cNvSpPr>
          <p:nvPr>
            <p:ph type="body" sz="half" idx="1"/>
          </p:nvPr>
        </p:nvSpPr>
        <p:spPr/>
        <p:txBody>
          <a:bodyPr/>
          <a:lstStyle/>
          <a:p>
            <a:pPr eaLnBrk="1" hangingPunct="1"/>
            <a:r>
              <a:rPr lang="en-US" sz="2200" u="sng" smtClean="0"/>
              <a:t>Polysomes-</a:t>
            </a:r>
            <a:r>
              <a:rPr lang="en-US" sz="2200" smtClean="0"/>
              <a:t> a cluster on ribosomes which synthesize polypeptide chains concurrently from a single mRNA molecule.</a:t>
            </a:r>
          </a:p>
          <a:p>
            <a:pPr eaLnBrk="1" hangingPunct="1"/>
            <a:r>
              <a:rPr lang="en-US" sz="2200" u="sng" smtClean="0"/>
              <a:t>Start codon-</a:t>
            </a:r>
            <a:r>
              <a:rPr lang="en-US" sz="2200" smtClean="0"/>
              <a:t> sequence that initiates polypeptide formation.</a:t>
            </a:r>
          </a:p>
          <a:p>
            <a:pPr eaLnBrk="1" hangingPunct="1"/>
            <a:r>
              <a:rPr lang="en-US" sz="2200" u="sng" smtClean="0"/>
              <a:t>Stop codon-</a:t>
            </a:r>
            <a:r>
              <a:rPr lang="en-US" sz="2200" smtClean="0"/>
              <a:t> sequence that stops polypeptide formation.</a:t>
            </a:r>
          </a:p>
        </p:txBody>
      </p:sp>
      <p:pic>
        <p:nvPicPr>
          <p:cNvPr id="279557" name="Picture 4" descr=" "/>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029200" y="1752600"/>
            <a:ext cx="3502025" cy="4411663"/>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pPr>
              <a:defRPr/>
            </a:pPr>
            <a:fld id="{7035D096-30B7-4B50-9354-8C16FAF26C8E}" type="slidenum">
              <a:rPr lang="en-US"/>
              <a:pPr>
                <a:defRPr/>
              </a:pPr>
              <a:t>272</a:t>
            </a:fld>
            <a:endParaRPr lang="en-US"/>
          </a:p>
        </p:txBody>
      </p:sp>
      <p:sp>
        <p:nvSpPr>
          <p:cNvPr id="280579" name="Rectangle 2"/>
          <p:cNvSpPr>
            <a:spLocks noGrp="1" noChangeArrowheads="1"/>
          </p:cNvSpPr>
          <p:nvPr>
            <p:ph type="title"/>
          </p:nvPr>
        </p:nvSpPr>
        <p:spPr/>
        <p:txBody>
          <a:bodyPr/>
          <a:lstStyle/>
          <a:p>
            <a:pPr eaLnBrk="1" hangingPunct="1"/>
            <a:r>
              <a:rPr lang="en-US" sz="3200" smtClean="0"/>
              <a:t>7.4.7 Differentiate between free ribosomes and bound ribosomes.</a:t>
            </a:r>
          </a:p>
        </p:txBody>
      </p:sp>
      <p:sp>
        <p:nvSpPr>
          <p:cNvPr id="280580" name="Rectangle 3"/>
          <p:cNvSpPr>
            <a:spLocks noGrp="1" noChangeArrowheads="1"/>
          </p:cNvSpPr>
          <p:nvPr>
            <p:ph type="body" sz="half" idx="1"/>
          </p:nvPr>
        </p:nvSpPr>
        <p:spPr>
          <a:xfrm>
            <a:off x="914400" y="1828800"/>
            <a:ext cx="3429000" cy="4343400"/>
          </a:xfrm>
        </p:spPr>
        <p:txBody>
          <a:bodyPr/>
          <a:lstStyle/>
          <a:p>
            <a:pPr eaLnBrk="1" hangingPunct="1"/>
            <a:r>
              <a:rPr lang="en-US" sz="2200" u="sng" smtClean="0"/>
              <a:t>Free ribosomes-</a:t>
            </a:r>
            <a:r>
              <a:rPr lang="en-US" sz="2200" smtClean="0"/>
              <a:t> synthesize proteins for use primarily within the cell.</a:t>
            </a:r>
          </a:p>
          <a:p>
            <a:pPr eaLnBrk="1" hangingPunct="1">
              <a:buFont typeface="Wingdings" pitchFamily="2" charset="2"/>
              <a:buNone/>
            </a:pPr>
            <a:endParaRPr lang="en-US" sz="2200" smtClean="0"/>
          </a:p>
          <a:p>
            <a:pPr eaLnBrk="1" hangingPunct="1"/>
            <a:r>
              <a:rPr lang="en-US" sz="2200" u="sng" smtClean="0"/>
              <a:t>Bound ribosomes-</a:t>
            </a:r>
            <a:r>
              <a:rPr lang="en-US" sz="2200" smtClean="0"/>
              <a:t> found along the rough endoplasmic reticulum, synthesize proteins primarily for secretion or for lysosomes.</a:t>
            </a:r>
          </a:p>
        </p:txBody>
      </p:sp>
      <p:pic>
        <p:nvPicPr>
          <p:cNvPr id="280581" name="Picture 4" descr="rougher"/>
          <p:cNvPicPr>
            <a:picLocks noGrp="1" noChangeAspect="1" noChangeArrowheads="1"/>
          </p:cNvPicPr>
          <p:nvPr>
            <p:ph sz="half" idx="2"/>
          </p:nvPr>
        </p:nvPicPr>
        <p:blipFill>
          <a:blip r:embed="rId2">
            <a:grayscl/>
            <a:extLst>
              <a:ext uri="{28A0092B-C50C-407E-A947-70E740481C1C}">
                <a14:useLocalDpi xmlns:a14="http://schemas.microsoft.com/office/drawing/2010/main" val="0"/>
              </a:ext>
            </a:extLst>
          </a:blip>
          <a:srcRect/>
          <a:stretch>
            <a:fillRect/>
          </a:stretch>
        </p:blipFill>
        <p:spPr>
          <a:xfrm>
            <a:off x="4578350" y="1901825"/>
            <a:ext cx="3644900" cy="2849563"/>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80582" name="Text Box 5"/>
          <p:cNvSpPr txBox="1">
            <a:spLocks noChangeArrowheads="1"/>
          </p:cNvSpPr>
          <p:nvPr/>
        </p:nvSpPr>
        <p:spPr bwMode="auto">
          <a:xfrm>
            <a:off x="5181600" y="4953000"/>
            <a:ext cx="3124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latin typeface="ZapfHumnst BT" pitchFamily="34" charset="0"/>
              </a:rPr>
              <a:t>Bound ribosomes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0E4D43C6-5FE5-4BE5-941A-E8477B8139EC}" type="slidenum">
              <a:rPr lang="en-US"/>
              <a:pPr>
                <a:defRPr/>
              </a:pPr>
              <a:t>28</a:t>
            </a:fld>
            <a:endParaRPr lang="en-US"/>
          </a:p>
        </p:txBody>
      </p:sp>
      <p:sp>
        <p:nvSpPr>
          <p:cNvPr id="30723" name="Rectangle 2"/>
          <p:cNvSpPr>
            <a:spLocks noGrp="1" noChangeArrowheads="1"/>
          </p:cNvSpPr>
          <p:nvPr>
            <p:ph type="title"/>
          </p:nvPr>
        </p:nvSpPr>
        <p:spPr/>
        <p:txBody>
          <a:bodyPr/>
          <a:lstStyle/>
          <a:p>
            <a:pPr eaLnBrk="1" hangingPunct="1"/>
            <a:r>
              <a:rPr lang="en-US" sz="3200" smtClean="0"/>
              <a:t>2.3.3 Identify structures from 2.3.1 in electron micrographs of liver cells.</a:t>
            </a:r>
          </a:p>
        </p:txBody>
      </p:sp>
      <p:pic>
        <p:nvPicPr>
          <p:cNvPr id="30724" name="Picture 9" descr="eukanimal5"/>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828800" y="1676400"/>
            <a:ext cx="5691188" cy="4530725"/>
          </a:xfr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4"/>
          <p:cNvSpPr>
            <a:spLocks noGrp="1"/>
          </p:cNvSpPr>
          <p:nvPr>
            <p:ph type="sldNum" sz="quarter" idx="10"/>
          </p:nvPr>
        </p:nvSpPr>
        <p:spPr/>
        <p:txBody>
          <a:bodyPr/>
          <a:lstStyle/>
          <a:p>
            <a:pPr>
              <a:defRPr/>
            </a:pPr>
            <a:fld id="{47DE2D7E-4444-48E1-BAF6-03B61B6D2650}" type="slidenum">
              <a:rPr lang="en-US"/>
              <a:pPr>
                <a:defRPr/>
              </a:pPr>
              <a:t>29</a:t>
            </a:fld>
            <a:endParaRPr lang="en-US"/>
          </a:p>
        </p:txBody>
      </p:sp>
      <p:sp>
        <p:nvSpPr>
          <p:cNvPr id="31747" name="Rectangle 2"/>
          <p:cNvSpPr>
            <a:spLocks noGrp="1" noChangeArrowheads="1"/>
          </p:cNvSpPr>
          <p:nvPr>
            <p:ph type="title"/>
          </p:nvPr>
        </p:nvSpPr>
        <p:spPr/>
        <p:txBody>
          <a:bodyPr/>
          <a:lstStyle/>
          <a:p>
            <a:pPr eaLnBrk="1" hangingPunct="1"/>
            <a:r>
              <a:rPr lang="en-US" smtClean="0"/>
              <a:t>2.3.4 Compare prokaryotic and eukaryotic cells.</a:t>
            </a:r>
          </a:p>
        </p:txBody>
      </p:sp>
      <p:sp>
        <p:nvSpPr>
          <p:cNvPr id="31748" name="Rectangle 4"/>
          <p:cNvSpPr>
            <a:spLocks noGrp="1" noChangeArrowheads="1"/>
          </p:cNvSpPr>
          <p:nvPr>
            <p:ph type="body" sz="half" idx="1"/>
          </p:nvPr>
        </p:nvSpPr>
        <p:spPr>
          <a:xfrm>
            <a:off x="914400" y="1600200"/>
            <a:ext cx="3581400" cy="4648200"/>
          </a:xfrm>
        </p:spPr>
        <p:txBody>
          <a:bodyPr/>
          <a:lstStyle/>
          <a:p>
            <a:pPr eaLnBrk="1" hangingPunct="1">
              <a:buFont typeface="Wingdings" pitchFamily="2" charset="2"/>
              <a:buNone/>
            </a:pPr>
            <a:r>
              <a:rPr lang="en-US" sz="2400" u="sng" smtClean="0"/>
              <a:t>Prokaryotic Cells:</a:t>
            </a:r>
          </a:p>
          <a:p>
            <a:pPr eaLnBrk="1" hangingPunct="1"/>
            <a:r>
              <a:rPr lang="en-US" sz="2400" smtClean="0"/>
              <a:t>Naked DNA</a:t>
            </a:r>
          </a:p>
          <a:p>
            <a:pPr eaLnBrk="1" hangingPunct="1"/>
            <a:r>
              <a:rPr lang="en-US" sz="2400" smtClean="0"/>
              <a:t>DNA in cytoplasm</a:t>
            </a:r>
          </a:p>
          <a:p>
            <a:pPr eaLnBrk="1" hangingPunct="1"/>
            <a:r>
              <a:rPr lang="en-US" sz="2400" smtClean="0"/>
              <a:t>No mitochonria</a:t>
            </a:r>
          </a:p>
          <a:p>
            <a:pPr eaLnBrk="1" hangingPunct="1"/>
            <a:r>
              <a:rPr lang="en-US" sz="2400" smtClean="0"/>
              <a:t>70s ribosome (s=svedberg unit, measurement of the size of organelles.)</a:t>
            </a:r>
          </a:p>
          <a:p>
            <a:pPr eaLnBrk="1" hangingPunct="1">
              <a:buFont typeface="Wingdings" pitchFamily="2" charset="2"/>
              <a:buNone/>
            </a:pPr>
            <a:endParaRPr lang="en-US" sz="2400" smtClean="0"/>
          </a:p>
        </p:txBody>
      </p:sp>
      <p:sp>
        <p:nvSpPr>
          <p:cNvPr id="31749" name="Rectangle 5"/>
          <p:cNvSpPr>
            <a:spLocks noGrp="1" noChangeArrowheads="1"/>
          </p:cNvSpPr>
          <p:nvPr>
            <p:ph type="body" sz="half" idx="2"/>
          </p:nvPr>
        </p:nvSpPr>
        <p:spPr>
          <a:xfrm>
            <a:off x="4800600" y="1676400"/>
            <a:ext cx="3962400" cy="3962400"/>
          </a:xfrm>
        </p:spPr>
        <p:txBody>
          <a:bodyPr/>
          <a:lstStyle/>
          <a:p>
            <a:pPr eaLnBrk="1" hangingPunct="1">
              <a:buFont typeface="Wingdings" pitchFamily="2" charset="2"/>
              <a:buNone/>
            </a:pPr>
            <a:r>
              <a:rPr lang="en-US" sz="2400" u="sng" smtClean="0"/>
              <a:t>Eukaryotic Cells:</a:t>
            </a:r>
          </a:p>
          <a:p>
            <a:pPr eaLnBrk="1" hangingPunct="1"/>
            <a:r>
              <a:rPr lang="en-US" sz="2400" smtClean="0"/>
              <a:t>DNA/Protein combination</a:t>
            </a:r>
          </a:p>
          <a:p>
            <a:pPr eaLnBrk="1" hangingPunct="1"/>
            <a:r>
              <a:rPr lang="en-US" sz="2400" smtClean="0"/>
              <a:t>DNA in nuclear envelope</a:t>
            </a:r>
          </a:p>
          <a:p>
            <a:pPr eaLnBrk="1" hangingPunct="1"/>
            <a:r>
              <a:rPr lang="en-US" sz="2400" smtClean="0"/>
              <a:t>Mitochondria</a:t>
            </a:r>
          </a:p>
          <a:p>
            <a:pPr eaLnBrk="1" hangingPunct="1"/>
            <a:r>
              <a:rPr lang="en-US" sz="2400" smtClean="0"/>
              <a:t>80s ribosomes</a:t>
            </a:r>
          </a:p>
          <a:p>
            <a:pPr eaLnBrk="1" hangingPunct="1"/>
            <a:r>
              <a:rPr lang="en-US" sz="2400" smtClean="0"/>
              <a:t>(s=svedberg unit, measurement of the size of organelles.)</a:t>
            </a:r>
          </a:p>
        </p:txBody>
      </p:sp>
      <p:pic>
        <p:nvPicPr>
          <p:cNvPr id="31750" name="Picture 7" descr="EscherichiaColi_NIAI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5029200"/>
            <a:ext cx="1676400" cy="140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1" name="Picture 9" descr="anima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8800" y="5486400"/>
            <a:ext cx="1447800" cy="99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4"/>
          <p:cNvSpPr>
            <a:spLocks noGrp="1"/>
          </p:cNvSpPr>
          <p:nvPr>
            <p:ph type="sldNum" sz="quarter" idx="10"/>
          </p:nvPr>
        </p:nvSpPr>
        <p:spPr/>
        <p:txBody>
          <a:bodyPr/>
          <a:lstStyle/>
          <a:p>
            <a:pPr>
              <a:defRPr/>
            </a:pPr>
            <a:fld id="{F19BE686-6614-4D75-A3C6-593CB909C6E8}" type="slidenum">
              <a:rPr lang="en-US"/>
              <a:pPr>
                <a:defRPr/>
              </a:pPr>
              <a:t>3</a:t>
            </a:fld>
            <a:endParaRPr lang="en-US"/>
          </a:p>
        </p:txBody>
      </p:sp>
      <p:sp>
        <p:nvSpPr>
          <p:cNvPr id="5123" name="Rectangle 2"/>
          <p:cNvSpPr>
            <a:spLocks noGrp="1" noChangeArrowheads="1"/>
          </p:cNvSpPr>
          <p:nvPr>
            <p:ph type="title"/>
          </p:nvPr>
        </p:nvSpPr>
        <p:spPr/>
        <p:txBody>
          <a:bodyPr/>
          <a:lstStyle/>
          <a:p>
            <a:pPr eaLnBrk="1" hangingPunct="1"/>
            <a:r>
              <a:rPr lang="en-US" sz="3200" smtClean="0"/>
              <a:t>1.1.2 Calculate the mean and standard deviation of a set of values.</a:t>
            </a:r>
          </a:p>
        </p:txBody>
      </p:sp>
      <p:sp>
        <p:nvSpPr>
          <p:cNvPr id="5124" name="Rectangle 3"/>
          <p:cNvSpPr>
            <a:spLocks noGrp="1" noChangeArrowheads="1"/>
          </p:cNvSpPr>
          <p:nvPr>
            <p:ph type="body" sz="half" idx="1"/>
          </p:nvPr>
        </p:nvSpPr>
        <p:spPr>
          <a:xfrm>
            <a:off x="914400" y="1905000"/>
            <a:ext cx="3810000" cy="4225925"/>
          </a:xfrm>
        </p:spPr>
        <p:txBody>
          <a:bodyPr/>
          <a:lstStyle/>
          <a:p>
            <a:pPr eaLnBrk="1" hangingPunct="1"/>
            <a:r>
              <a:rPr lang="en-US" sz="2400" smtClean="0"/>
              <a:t>Students may use a scientific calculator, and are not required to know the formula.</a:t>
            </a:r>
          </a:p>
        </p:txBody>
      </p:sp>
      <p:sp>
        <p:nvSpPr>
          <p:cNvPr id="5125" name="Rectangle 7"/>
          <p:cNvSpPr>
            <a:spLocks noGrp="1" noChangeArrowheads="1"/>
          </p:cNvSpPr>
          <p:nvPr>
            <p:ph sz="half" idx="2"/>
          </p:nvPr>
        </p:nvSpPr>
        <p:spPr/>
        <p:txBody>
          <a:bodyPr/>
          <a:lstStyle/>
          <a:p>
            <a:pPr eaLnBrk="1" hangingPunct="1"/>
            <a:endParaRPr lang="en-US" sz="2400" smtClean="0"/>
          </a:p>
        </p:txBody>
      </p:sp>
      <p:pic>
        <p:nvPicPr>
          <p:cNvPr id="5126" name="Picture 9" descr="Image:Calculator casio.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2057400"/>
            <a:ext cx="3040063" cy="441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13" descr="S_equati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600" y="3886200"/>
            <a:ext cx="3429000" cy="141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Slide Number Placeholder 3"/>
          <p:cNvSpPr>
            <a:spLocks noGrp="1"/>
          </p:cNvSpPr>
          <p:nvPr>
            <p:ph type="sldNum" sz="quarter" idx="10"/>
          </p:nvPr>
        </p:nvSpPr>
        <p:spPr/>
        <p:txBody>
          <a:bodyPr/>
          <a:lstStyle/>
          <a:p>
            <a:pPr>
              <a:defRPr/>
            </a:pPr>
            <a:fld id="{DDA2C872-1D62-466E-8E06-5FE8E4D7E423}" type="slidenum">
              <a:rPr lang="en-US"/>
              <a:pPr>
                <a:defRPr/>
              </a:pPr>
              <a:t>30</a:t>
            </a:fld>
            <a:endParaRPr lang="en-US"/>
          </a:p>
        </p:txBody>
      </p:sp>
      <p:sp>
        <p:nvSpPr>
          <p:cNvPr id="32771" name="Rectangle 2"/>
          <p:cNvSpPr>
            <a:spLocks noGrp="1" noChangeArrowheads="1"/>
          </p:cNvSpPr>
          <p:nvPr>
            <p:ph type="title"/>
          </p:nvPr>
        </p:nvSpPr>
        <p:spPr/>
        <p:txBody>
          <a:bodyPr/>
          <a:lstStyle/>
          <a:p>
            <a:pPr eaLnBrk="1" hangingPunct="1"/>
            <a:r>
              <a:rPr lang="en-US" sz="3200" smtClean="0"/>
              <a:t>2.3.5 Describe three differences between plant and animal cells.</a:t>
            </a:r>
          </a:p>
        </p:txBody>
      </p:sp>
      <p:graphicFrame>
        <p:nvGraphicFramePr>
          <p:cNvPr id="120881" name="Group 49"/>
          <p:cNvGraphicFramePr>
            <a:graphicFrameLocks noGrp="1"/>
          </p:cNvGraphicFramePr>
          <p:nvPr>
            <p:ph type="tbl" idx="1"/>
          </p:nvPr>
        </p:nvGraphicFramePr>
        <p:xfrm>
          <a:off x="914400" y="1600200"/>
          <a:ext cx="7924800" cy="4583114"/>
        </p:xfrm>
        <a:graphic>
          <a:graphicData uri="http://schemas.openxmlformats.org/drawingml/2006/table">
            <a:tbl>
              <a:tblPr/>
              <a:tblGrid>
                <a:gridCol w="2641600"/>
                <a:gridCol w="2641600"/>
                <a:gridCol w="2641600"/>
              </a:tblGrid>
              <a:tr h="457200">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en-US" sz="2400" b="0" i="0" u="none" strike="noStrike" cap="none" normalizeH="0" baseline="0" smtClean="0">
                        <a:ln>
                          <a:noFill/>
                        </a:ln>
                        <a:solidFill>
                          <a:schemeClr val="tx1"/>
                        </a:solidFill>
                        <a:effectLst/>
                        <a:latin typeface="ZapfHumnst BT"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400" b="0" i="0" u="none" strike="noStrike" cap="none" normalizeH="0" baseline="0" smtClean="0">
                          <a:ln>
                            <a:noFill/>
                          </a:ln>
                          <a:solidFill>
                            <a:schemeClr val="tx1"/>
                          </a:solidFill>
                          <a:effectLst/>
                          <a:latin typeface="ZapfHumnst BT" pitchFamily="34" charset="0"/>
                        </a:rPr>
                        <a:t>Plant Cells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400" b="0" i="0" u="none" strike="noStrike" cap="none" normalizeH="0" baseline="0" smtClean="0">
                          <a:ln>
                            <a:noFill/>
                          </a:ln>
                          <a:solidFill>
                            <a:schemeClr val="tx1"/>
                          </a:solidFill>
                          <a:effectLst/>
                          <a:latin typeface="ZapfHumnst BT" pitchFamily="34" charset="0"/>
                        </a:rPr>
                        <a:t>Animal Cells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3913">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400" b="0" i="0" u="none" strike="noStrike" cap="none" normalizeH="0" baseline="0" smtClean="0">
                          <a:ln>
                            <a:noFill/>
                          </a:ln>
                          <a:solidFill>
                            <a:schemeClr val="tx1"/>
                          </a:solidFill>
                          <a:effectLst/>
                          <a:latin typeface="ZapfHumnst BT" pitchFamily="34" charset="0"/>
                        </a:rPr>
                        <a:t>Cell Wall</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400" b="0" i="0" u="none" strike="noStrike" cap="none" normalizeH="0" baseline="0" smtClean="0">
                          <a:ln>
                            <a:noFill/>
                          </a:ln>
                          <a:solidFill>
                            <a:schemeClr val="tx1"/>
                          </a:solidFill>
                          <a:effectLst/>
                          <a:latin typeface="ZapfHumnst BT" pitchFamily="34" charset="0"/>
                        </a:rPr>
                        <a:t>Yes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400" b="0" i="0" u="none" strike="noStrike" cap="none" normalizeH="0" baseline="0" smtClean="0">
                          <a:ln>
                            <a:noFill/>
                          </a:ln>
                          <a:solidFill>
                            <a:schemeClr val="tx1"/>
                          </a:solidFill>
                          <a:effectLst/>
                          <a:latin typeface="ZapfHumnst BT" pitchFamily="34" charset="0"/>
                        </a:rPr>
                        <a:t>No</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7088">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400" b="0" i="0" u="none" strike="noStrike" cap="none" normalizeH="0" baseline="0" smtClean="0">
                          <a:ln>
                            <a:noFill/>
                          </a:ln>
                          <a:solidFill>
                            <a:schemeClr val="tx1"/>
                          </a:solidFill>
                          <a:effectLst/>
                          <a:latin typeface="ZapfHumnst BT" pitchFamily="34" charset="0"/>
                        </a:rPr>
                        <a:t>Choroplast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400" b="0" i="0" u="none" strike="noStrike" cap="none" normalizeH="0" baseline="0" smtClean="0">
                          <a:ln>
                            <a:noFill/>
                          </a:ln>
                          <a:solidFill>
                            <a:schemeClr val="tx1"/>
                          </a:solidFill>
                          <a:effectLst/>
                          <a:latin typeface="ZapfHumnst BT" pitchFamily="34" charset="0"/>
                        </a:rPr>
                        <a:t>Yes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400" b="0" i="0" u="none" strike="noStrike" cap="none" normalizeH="0" baseline="0" smtClean="0">
                          <a:ln>
                            <a:noFill/>
                          </a:ln>
                          <a:solidFill>
                            <a:schemeClr val="tx1"/>
                          </a:solidFill>
                          <a:effectLst/>
                          <a:latin typeface="ZapfHumnst BT" pitchFamily="34" charset="0"/>
                        </a:rPr>
                        <a:t>No</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5500">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400" b="0" i="0" u="none" strike="noStrike" cap="none" normalizeH="0" baseline="0" smtClean="0">
                          <a:ln>
                            <a:noFill/>
                          </a:ln>
                          <a:solidFill>
                            <a:schemeClr val="tx1"/>
                          </a:solidFill>
                          <a:effectLst/>
                          <a:latin typeface="ZapfHumnst BT" pitchFamily="34" charset="0"/>
                        </a:rPr>
                        <a:t>Large Central Vacuole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400" b="0" i="0" u="none" strike="noStrike" cap="none" normalizeH="0" baseline="0" smtClean="0">
                          <a:ln>
                            <a:noFill/>
                          </a:ln>
                          <a:solidFill>
                            <a:schemeClr val="tx1"/>
                          </a:solidFill>
                          <a:effectLst/>
                          <a:latin typeface="ZapfHumnst BT" pitchFamily="34" charset="0"/>
                        </a:rPr>
                        <a:t>Yes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400" b="0" i="0" u="none" strike="noStrike" cap="none" normalizeH="0" baseline="0" smtClean="0">
                          <a:ln>
                            <a:noFill/>
                          </a:ln>
                          <a:solidFill>
                            <a:schemeClr val="tx1"/>
                          </a:solidFill>
                          <a:effectLst/>
                          <a:latin typeface="ZapfHumnst BT" pitchFamily="34" charset="0"/>
                        </a:rPr>
                        <a:t>No</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3913">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400" b="0" i="0" u="none" strike="noStrike" cap="none" normalizeH="0" baseline="0" smtClean="0">
                          <a:ln>
                            <a:noFill/>
                          </a:ln>
                          <a:solidFill>
                            <a:schemeClr val="tx1"/>
                          </a:solidFill>
                          <a:effectLst/>
                          <a:latin typeface="ZapfHumnst BT" pitchFamily="34" charset="0"/>
                        </a:rPr>
                        <a:t>Store energy as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400" b="0" i="0" u="none" strike="noStrike" cap="none" normalizeH="0" baseline="0" smtClean="0">
                          <a:ln>
                            <a:noFill/>
                          </a:ln>
                          <a:solidFill>
                            <a:schemeClr val="tx1"/>
                          </a:solidFill>
                          <a:effectLst/>
                          <a:latin typeface="ZapfHumnst BT" pitchFamily="34" charset="0"/>
                        </a:rPr>
                        <a:t>Starch</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400" b="0" i="0" u="none" strike="noStrike" cap="none" normalizeH="0" baseline="0" smtClean="0">
                          <a:ln>
                            <a:noFill/>
                          </a:ln>
                          <a:solidFill>
                            <a:schemeClr val="tx1"/>
                          </a:solidFill>
                          <a:effectLst/>
                          <a:latin typeface="ZapfHumnst BT" pitchFamily="34" charset="0"/>
                        </a:rPr>
                        <a:t>Glycogen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5500">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400" b="0" i="0" u="none" strike="noStrike" cap="none" normalizeH="0" baseline="0" smtClean="0">
                          <a:ln>
                            <a:noFill/>
                          </a:ln>
                          <a:solidFill>
                            <a:schemeClr val="tx1"/>
                          </a:solidFill>
                          <a:effectLst/>
                          <a:latin typeface="ZapfHumnst BT" pitchFamily="34" charset="0"/>
                        </a:rPr>
                        <a:t>Centrioles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400" b="0" i="0" u="none" strike="noStrike" cap="none" normalizeH="0" baseline="0" smtClean="0">
                          <a:ln>
                            <a:noFill/>
                          </a:ln>
                          <a:solidFill>
                            <a:schemeClr val="tx1"/>
                          </a:solidFill>
                          <a:effectLst/>
                          <a:latin typeface="ZapfHumnst BT" pitchFamily="34" charset="0"/>
                        </a:rPr>
                        <a:t>No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400" b="0" i="0" u="none" strike="noStrike" cap="none" normalizeH="0" baseline="0" smtClean="0">
                          <a:ln>
                            <a:noFill/>
                          </a:ln>
                          <a:solidFill>
                            <a:schemeClr val="tx1"/>
                          </a:solidFill>
                          <a:effectLst/>
                          <a:latin typeface="ZapfHumnst BT" pitchFamily="34" charset="0"/>
                        </a:rPr>
                        <a:t>Yes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5"/>
          <p:cNvSpPr>
            <a:spLocks noGrp="1"/>
          </p:cNvSpPr>
          <p:nvPr>
            <p:ph type="sldNum" sz="quarter" idx="10"/>
          </p:nvPr>
        </p:nvSpPr>
        <p:spPr/>
        <p:txBody>
          <a:bodyPr/>
          <a:lstStyle/>
          <a:p>
            <a:pPr>
              <a:defRPr/>
            </a:pPr>
            <a:fld id="{4EB76131-E626-4A01-A7A8-5EA9D3E1AFA8}" type="slidenum">
              <a:rPr lang="en-US"/>
              <a:pPr>
                <a:defRPr/>
              </a:pPr>
              <a:t>31</a:t>
            </a:fld>
            <a:endParaRPr lang="en-US"/>
          </a:p>
        </p:txBody>
      </p:sp>
      <p:sp>
        <p:nvSpPr>
          <p:cNvPr id="33795" name="Rectangle 2"/>
          <p:cNvSpPr>
            <a:spLocks noGrp="1" noChangeArrowheads="1"/>
          </p:cNvSpPr>
          <p:nvPr>
            <p:ph type="title"/>
          </p:nvPr>
        </p:nvSpPr>
        <p:spPr/>
        <p:txBody>
          <a:bodyPr/>
          <a:lstStyle/>
          <a:p>
            <a:pPr eaLnBrk="1" hangingPunct="1"/>
            <a:r>
              <a:rPr lang="en-US" smtClean="0"/>
              <a:t>2.3.6 Outline two roles of extracellular components.</a:t>
            </a:r>
          </a:p>
        </p:txBody>
      </p:sp>
      <p:sp>
        <p:nvSpPr>
          <p:cNvPr id="33796" name="Rectangle 3"/>
          <p:cNvSpPr>
            <a:spLocks noGrp="1" noChangeArrowheads="1"/>
          </p:cNvSpPr>
          <p:nvPr>
            <p:ph type="body" sz="half" idx="1"/>
          </p:nvPr>
        </p:nvSpPr>
        <p:spPr/>
        <p:txBody>
          <a:bodyPr/>
          <a:lstStyle/>
          <a:p>
            <a:pPr eaLnBrk="1" hangingPunct="1">
              <a:buFont typeface="Wingdings" pitchFamily="2" charset="2"/>
              <a:buNone/>
            </a:pPr>
            <a:r>
              <a:rPr lang="en-US" sz="2400" u="sng" smtClean="0"/>
              <a:t>Cellulose-</a:t>
            </a:r>
            <a:r>
              <a:rPr lang="en-US" sz="2400" smtClean="0"/>
              <a:t> carbohydrates make up the cell wall and (like scaffolding) help give the cell a definite shape.</a:t>
            </a:r>
          </a:p>
          <a:p>
            <a:pPr eaLnBrk="1" hangingPunct="1">
              <a:buFont typeface="Wingdings" pitchFamily="2" charset="2"/>
              <a:buNone/>
            </a:pPr>
            <a:endParaRPr lang="en-US" sz="2400" smtClean="0"/>
          </a:p>
          <a:p>
            <a:pPr eaLnBrk="1" hangingPunct="1">
              <a:buFont typeface="Wingdings" pitchFamily="2" charset="2"/>
              <a:buNone/>
            </a:pPr>
            <a:r>
              <a:rPr lang="en-US" sz="2400" u="sng" smtClean="0"/>
              <a:t>Glycoproteins-</a:t>
            </a:r>
            <a:r>
              <a:rPr lang="en-US" sz="2400" smtClean="0"/>
              <a:t> compose an extracellular matrix which aids in support, adhesion and movement.</a:t>
            </a:r>
          </a:p>
          <a:p>
            <a:pPr eaLnBrk="1" hangingPunct="1"/>
            <a:endParaRPr lang="en-US" sz="2400" smtClean="0"/>
          </a:p>
        </p:txBody>
      </p:sp>
      <p:pic>
        <p:nvPicPr>
          <p:cNvPr id="33797" name="Picture 11" descr="Image:Cellulose-2D-skeletal.pn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40275" y="1676400"/>
            <a:ext cx="4403725" cy="195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8" name="Text Box 12"/>
          <p:cNvSpPr txBox="1">
            <a:spLocks noChangeArrowheads="1"/>
          </p:cNvSpPr>
          <p:nvPr/>
        </p:nvSpPr>
        <p:spPr bwMode="auto">
          <a:xfrm>
            <a:off x="5791200" y="3429000"/>
            <a:ext cx="2057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t>Cellulose</a:t>
            </a:r>
          </a:p>
        </p:txBody>
      </p:sp>
      <p:pic>
        <p:nvPicPr>
          <p:cNvPr id="33799" name="Picture 14" descr="Image:Glicoprotein.jpg">
            <a:hlinkClick r:id="rId4"/>
          </p:cNvPr>
          <p:cNvPicPr>
            <a:picLocks noGrp="1" noChangeAspect="1" noChangeArrowheads="1"/>
          </p:cNvPicPr>
          <p:nvPr>
            <p:ph sz="quarter" idx="3"/>
          </p:nvPr>
        </p:nvPicPr>
        <p:blipFill>
          <a:blip r:embed="rId5">
            <a:extLst>
              <a:ext uri="{28A0092B-C50C-407E-A947-70E740481C1C}">
                <a14:useLocalDpi xmlns:a14="http://schemas.microsoft.com/office/drawing/2010/main" val="0"/>
              </a:ext>
            </a:extLst>
          </a:blip>
          <a:srcRect/>
          <a:stretch>
            <a:fillRect/>
          </a:stretch>
        </p:blipFill>
        <p:spPr>
          <a:xfrm>
            <a:off x="5546725" y="3941763"/>
            <a:ext cx="2470150" cy="2189162"/>
          </a:xfrm>
          <a:extLst>
            <a:ext uri="{909E8E84-426E-40DD-AFC4-6F175D3DCCD1}">
              <a14:hiddenFill xmlns:a14="http://schemas.microsoft.com/office/drawing/2010/main">
                <a:solidFill>
                  <a:srgbClr val="FFFFFF"/>
                </a:solidFill>
              </a14:hiddenFill>
            </a:ext>
          </a:extLst>
        </p:spPr>
      </p:pic>
      <p:sp>
        <p:nvSpPr>
          <p:cNvPr id="33800" name="Text Box 15"/>
          <p:cNvSpPr txBox="1">
            <a:spLocks noChangeArrowheads="1"/>
          </p:cNvSpPr>
          <p:nvPr/>
        </p:nvSpPr>
        <p:spPr bwMode="auto">
          <a:xfrm>
            <a:off x="5867400" y="6248400"/>
            <a:ext cx="2057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t>Glycoprotein</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5"/>
          <p:cNvSpPr>
            <a:spLocks noGrp="1" noChangeArrowheads="1"/>
          </p:cNvSpPr>
          <p:nvPr>
            <p:ph type="sldNum" sz="quarter" idx="10"/>
          </p:nvPr>
        </p:nvSpPr>
        <p:spPr/>
        <p:txBody>
          <a:bodyPr/>
          <a:lstStyle/>
          <a:p>
            <a:pPr>
              <a:defRPr/>
            </a:pPr>
            <a:fld id="{D76D8DA9-C627-4523-B9A8-CD630E521F8A}" type="slidenum">
              <a:rPr lang="en-US"/>
              <a:pPr>
                <a:defRPr/>
              </a:pPr>
              <a:t>32</a:t>
            </a:fld>
            <a:endParaRPr lang="en-US"/>
          </a:p>
        </p:txBody>
      </p:sp>
      <p:sp>
        <p:nvSpPr>
          <p:cNvPr id="34819" name="Rectangle 2"/>
          <p:cNvSpPr>
            <a:spLocks noGrp="1" noChangeArrowheads="1"/>
          </p:cNvSpPr>
          <p:nvPr>
            <p:ph type="ctrTitle"/>
          </p:nvPr>
        </p:nvSpPr>
        <p:spPr/>
        <p:txBody>
          <a:bodyPr/>
          <a:lstStyle/>
          <a:p>
            <a:pPr eaLnBrk="1" hangingPunct="1"/>
            <a:r>
              <a:rPr lang="en-US" i="1" smtClean="0"/>
              <a:t>Unit 2: Cells</a:t>
            </a:r>
          </a:p>
        </p:txBody>
      </p:sp>
      <p:sp>
        <p:nvSpPr>
          <p:cNvPr id="34820" name="Rectangle 3"/>
          <p:cNvSpPr>
            <a:spLocks noGrp="1" noChangeArrowheads="1"/>
          </p:cNvSpPr>
          <p:nvPr>
            <p:ph type="subTitle" idx="1"/>
          </p:nvPr>
        </p:nvSpPr>
        <p:spPr/>
        <p:txBody>
          <a:bodyPr/>
          <a:lstStyle/>
          <a:p>
            <a:pPr algn="l" eaLnBrk="1" hangingPunct="1"/>
            <a:r>
              <a:rPr lang="en-US" sz="4000" smtClean="0"/>
              <a:t>Lesson 2.4 Membranes</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2079ADAF-2921-4492-81FE-B916DAF401D8}" type="slidenum">
              <a:rPr lang="en-US"/>
              <a:pPr>
                <a:defRPr/>
              </a:pPr>
              <a:t>33</a:t>
            </a:fld>
            <a:endParaRPr lang="en-US"/>
          </a:p>
        </p:txBody>
      </p:sp>
      <p:sp>
        <p:nvSpPr>
          <p:cNvPr id="35843" name="Rectangle 2"/>
          <p:cNvSpPr>
            <a:spLocks noGrp="1" noChangeArrowheads="1"/>
          </p:cNvSpPr>
          <p:nvPr>
            <p:ph type="title"/>
          </p:nvPr>
        </p:nvSpPr>
        <p:spPr/>
        <p:txBody>
          <a:bodyPr/>
          <a:lstStyle/>
          <a:p>
            <a:pPr eaLnBrk="1" hangingPunct="1"/>
            <a:r>
              <a:rPr lang="en-US" sz="3200" smtClean="0"/>
              <a:t>2.4.1 Draw and label a diagram to show the structure of membranes.</a:t>
            </a:r>
          </a:p>
        </p:txBody>
      </p:sp>
      <p:pic>
        <p:nvPicPr>
          <p:cNvPr id="35844" name="Picture 13" descr="fluid_mosaic_model"/>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04800" y="1676400"/>
            <a:ext cx="8229600" cy="46656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0"/>
          </p:nvPr>
        </p:nvSpPr>
        <p:spPr/>
        <p:txBody>
          <a:bodyPr/>
          <a:lstStyle/>
          <a:p>
            <a:pPr>
              <a:defRPr/>
            </a:pPr>
            <a:fld id="{2AD4FFF2-4A5B-4D69-BA9B-861BA5B77329}" type="slidenum">
              <a:rPr lang="en-US"/>
              <a:pPr>
                <a:defRPr/>
              </a:pPr>
              <a:t>34</a:t>
            </a:fld>
            <a:endParaRPr lang="en-US"/>
          </a:p>
        </p:txBody>
      </p:sp>
      <p:sp>
        <p:nvSpPr>
          <p:cNvPr id="36867" name="Rectangle 2"/>
          <p:cNvSpPr>
            <a:spLocks noGrp="1" noChangeArrowheads="1"/>
          </p:cNvSpPr>
          <p:nvPr>
            <p:ph type="title"/>
          </p:nvPr>
        </p:nvSpPr>
        <p:spPr>
          <a:xfrm>
            <a:off x="762000" y="457200"/>
            <a:ext cx="8382000" cy="1143000"/>
          </a:xfrm>
        </p:spPr>
        <p:txBody>
          <a:bodyPr/>
          <a:lstStyle/>
          <a:p>
            <a:pPr eaLnBrk="1" hangingPunct="1"/>
            <a:r>
              <a:rPr lang="en-US" sz="2800" smtClean="0"/>
              <a:t>2.4.2 Explain hydrophobic and hydrophilic properties of the plasma membrane.</a:t>
            </a:r>
            <a:br>
              <a:rPr lang="en-US" sz="2800" smtClean="0"/>
            </a:br>
            <a:endParaRPr lang="en-US" sz="2800" smtClean="0"/>
          </a:p>
        </p:txBody>
      </p:sp>
      <p:pic>
        <p:nvPicPr>
          <p:cNvPr id="36868" name="Picture 4" descr="[Phospholipid Bilayer]"/>
          <p:cNvPicPr>
            <a:picLocks noGrp="1" noChangeAspect="1" noChangeArrowheads="1"/>
          </p:cNvPicPr>
          <p:nvPr>
            <p:ph idx="1"/>
          </p:nvPr>
        </p:nvPicPr>
        <p:blipFill>
          <a:blip r:embed="rId2">
            <a:grayscl/>
            <a:extLst>
              <a:ext uri="{28A0092B-C50C-407E-A947-70E740481C1C}">
                <a14:useLocalDpi xmlns:a14="http://schemas.microsoft.com/office/drawing/2010/main" val="0"/>
              </a:ext>
            </a:extLst>
          </a:blip>
          <a:srcRect/>
          <a:stretch>
            <a:fillRect/>
          </a:stretch>
        </p:blipFill>
        <p:spPr>
          <a:xfrm>
            <a:off x="914400" y="3352800"/>
            <a:ext cx="4267200" cy="2811463"/>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6869" name="Rectangle 6"/>
          <p:cNvSpPr>
            <a:spLocks noGrp="1" noChangeArrowheads="1"/>
          </p:cNvSpPr>
          <p:nvPr>
            <p:ph type="body" idx="4294967295"/>
          </p:nvPr>
        </p:nvSpPr>
        <p:spPr/>
        <p:txBody>
          <a:bodyPr/>
          <a:lstStyle/>
          <a:p>
            <a:pPr eaLnBrk="1" hangingPunct="1"/>
            <a:r>
              <a:rPr lang="en-US" sz="2400" smtClean="0"/>
              <a:t>The exterior heads (circles in picture) are hydrophilic.  The fatty acid tails (zigzag in picture) are hydrophobic. The bilayer configuration serve as a barrier to many molecules.</a:t>
            </a:r>
          </a:p>
        </p:txBody>
      </p:sp>
      <p:sp>
        <p:nvSpPr>
          <p:cNvPr id="36870" name="Text Box 7"/>
          <p:cNvSpPr txBox="1">
            <a:spLocks noChangeArrowheads="1"/>
          </p:cNvSpPr>
          <p:nvPr/>
        </p:nvSpPr>
        <p:spPr bwMode="auto">
          <a:xfrm>
            <a:off x="5257800" y="3505200"/>
            <a:ext cx="388620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000" u="sng"/>
              <a:t>Hydrophilic-</a:t>
            </a:r>
            <a:r>
              <a:rPr lang="en-US" sz="2000"/>
              <a:t> water loving</a:t>
            </a:r>
          </a:p>
          <a:p>
            <a:pPr eaLnBrk="1" hangingPunct="1">
              <a:spcBef>
                <a:spcPct val="50000"/>
              </a:spcBef>
            </a:pPr>
            <a:endParaRPr lang="en-US" sz="2000"/>
          </a:p>
          <a:p>
            <a:pPr eaLnBrk="1" hangingPunct="1">
              <a:spcBef>
                <a:spcPct val="50000"/>
              </a:spcBef>
            </a:pPr>
            <a:r>
              <a:rPr lang="en-US" sz="2000" u="sng"/>
              <a:t>Hydrophobic-</a:t>
            </a:r>
            <a:r>
              <a:rPr lang="en-US" sz="2000"/>
              <a:t> water repelling</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pPr>
              <a:defRPr/>
            </a:pPr>
            <a:fld id="{9FE1EE83-773C-4522-813C-3F33DA493822}" type="slidenum">
              <a:rPr lang="en-US"/>
              <a:pPr>
                <a:defRPr/>
              </a:pPr>
              <a:t>35</a:t>
            </a:fld>
            <a:endParaRPr lang="en-US"/>
          </a:p>
        </p:txBody>
      </p:sp>
      <p:sp>
        <p:nvSpPr>
          <p:cNvPr id="37891" name="Rectangle 2"/>
          <p:cNvSpPr>
            <a:spLocks noGrp="1" noChangeArrowheads="1"/>
          </p:cNvSpPr>
          <p:nvPr>
            <p:ph type="title"/>
          </p:nvPr>
        </p:nvSpPr>
        <p:spPr/>
        <p:txBody>
          <a:bodyPr/>
          <a:lstStyle/>
          <a:p>
            <a:pPr eaLnBrk="1" hangingPunct="1"/>
            <a:r>
              <a:rPr lang="en-US" sz="3200" smtClean="0"/>
              <a:t>2.4.3 List the functions of membrane proteins.</a:t>
            </a:r>
          </a:p>
        </p:txBody>
      </p:sp>
      <p:sp>
        <p:nvSpPr>
          <p:cNvPr id="37892" name="Rectangle 3"/>
          <p:cNvSpPr>
            <a:spLocks noGrp="1" noChangeArrowheads="1"/>
          </p:cNvSpPr>
          <p:nvPr>
            <p:ph type="body" sz="half" idx="1"/>
          </p:nvPr>
        </p:nvSpPr>
        <p:spPr/>
        <p:txBody>
          <a:bodyPr/>
          <a:lstStyle/>
          <a:p>
            <a:pPr eaLnBrk="1" hangingPunct="1"/>
            <a:r>
              <a:rPr lang="en-US" sz="2000" smtClean="0"/>
              <a:t>Hormone binding sites</a:t>
            </a:r>
          </a:p>
          <a:p>
            <a:pPr eaLnBrk="1" hangingPunct="1">
              <a:buFont typeface="Wingdings" pitchFamily="2" charset="2"/>
              <a:buNone/>
            </a:pPr>
            <a:endParaRPr lang="en-US" sz="2000" smtClean="0"/>
          </a:p>
          <a:p>
            <a:pPr eaLnBrk="1" hangingPunct="1"/>
            <a:r>
              <a:rPr lang="en-US" sz="2000" smtClean="0"/>
              <a:t>Enzymes</a:t>
            </a:r>
          </a:p>
          <a:p>
            <a:pPr eaLnBrk="1" hangingPunct="1">
              <a:buFont typeface="Wingdings" pitchFamily="2" charset="2"/>
              <a:buNone/>
            </a:pPr>
            <a:endParaRPr lang="en-US" sz="2000" smtClean="0"/>
          </a:p>
          <a:p>
            <a:pPr eaLnBrk="1" hangingPunct="1"/>
            <a:r>
              <a:rPr lang="en-US" sz="2000" smtClean="0"/>
              <a:t>Electron carriers during photosynthesis and cell respiration</a:t>
            </a:r>
          </a:p>
          <a:p>
            <a:pPr eaLnBrk="1" hangingPunct="1">
              <a:buFont typeface="Wingdings" pitchFamily="2" charset="2"/>
              <a:buNone/>
            </a:pPr>
            <a:endParaRPr lang="en-US" sz="2000" smtClean="0"/>
          </a:p>
          <a:p>
            <a:pPr eaLnBrk="1" hangingPunct="1"/>
            <a:r>
              <a:rPr lang="en-US" sz="2000" smtClean="0"/>
              <a:t>Channels for passive transport</a:t>
            </a:r>
          </a:p>
          <a:p>
            <a:pPr eaLnBrk="1" hangingPunct="1">
              <a:buFont typeface="Wingdings" pitchFamily="2" charset="2"/>
              <a:buNone/>
            </a:pPr>
            <a:endParaRPr lang="en-US" sz="2000" smtClean="0"/>
          </a:p>
          <a:p>
            <a:pPr eaLnBrk="1" hangingPunct="1"/>
            <a:r>
              <a:rPr lang="en-US" sz="2000" smtClean="0"/>
              <a:t>Pumps for active transport</a:t>
            </a:r>
          </a:p>
        </p:txBody>
      </p:sp>
      <p:pic>
        <p:nvPicPr>
          <p:cNvPr id="37893" name="Picture 5" descr="switch regions"/>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876800" y="1905000"/>
            <a:ext cx="3810000" cy="3438525"/>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7894" name="Text Box 7"/>
          <p:cNvSpPr txBox="1">
            <a:spLocks noChangeArrowheads="1"/>
          </p:cNvSpPr>
          <p:nvPr/>
        </p:nvSpPr>
        <p:spPr bwMode="auto">
          <a:xfrm>
            <a:off x="5943600" y="5486400"/>
            <a:ext cx="1600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t>G Protein</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0"/>
          </p:nvPr>
        </p:nvSpPr>
        <p:spPr/>
        <p:txBody>
          <a:bodyPr/>
          <a:lstStyle/>
          <a:p>
            <a:pPr>
              <a:defRPr/>
            </a:pPr>
            <a:fld id="{85579D95-0471-4072-BCC4-EFC0884864E1}" type="slidenum">
              <a:rPr lang="en-US"/>
              <a:pPr>
                <a:defRPr/>
              </a:pPr>
              <a:t>36</a:t>
            </a:fld>
            <a:endParaRPr lang="en-US"/>
          </a:p>
        </p:txBody>
      </p:sp>
      <p:sp>
        <p:nvSpPr>
          <p:cNvPr id="38915" name="Rectangle 2"/>
          <p:cNvSpPr>
            <a:spLocks noGrp="1" noChangeArrowheads="1"/>
          </p:cNvSpPr>
          <p:nvPr>
            <p:ph type="title"/>
          </p:nvPr>
        </p:nvSpPr>
        <p:spPr/>
        <p:txBody>
          <a:bodyPr/>
          <a:lstStyle/>
          <a:p>
            <a:pPr eaLnBrk="1" hangingPunct="1"/>
            <a:r>
              <a:rPr lang="en-US" smtClean="0"/>
              <a:t>2.4.4 Define </a:t>
            </a:r>
            <a:r>
              <a:rPr lang="en-US" i="1" smtClean="0"/>
              <a:t>diffusion</a:t>
            </a:r>
            <a:r>
              <a:rPr lang="en-US" smtClean="0"/>
              <a:t> and </a:t>
            </a:r>
            <a:r>
              <a:rPr lang="en-US" i="1" smtClean="0"/>
              <a:t>osmosis</a:t>
            </a:r>
          </a:p>
        </p:txBody>
      </p:sp>
      <p:sp>
        <p:nvSpPr>
          <p:cNvPr id="38916" name="Rectangle 3"/>
          <p:cNvSpPr>
            <a:spLocks noGrp="1" noChangeArrowheads="1"/>
          </p:cNvSpPr>
          <p:nvPr>
            <p:ph type="body" sz="half" idx="1"/>
          </p:nvPr>
        </p:nvSpPr>
        <p:spPr>
          <a:xfrm>
            <a:off x="533400" y="1600200"/>
            <a:ext cx="4724400" cy="4530725"/>
          </a:xfrm>
        </p:spPr>
        <p:txBody>
          <a:bodyPr/>
          <a:lstStyle/>
          <a:p>
            <a:pPr eaLnBrk="1" hangingPunct="1">
              <a:lnSpc>
                <a:spcPct val="90000"/>
              </a:lnSpc>
            </a:pPr>
            <a:r>
              <a:rPr lang="en-US" sz="2400" u="sng" smtClean="0"/>
              <a:t>Diffusion- </a:t>
            </a:r>
            <a:r>
              <a:rPr lang="en-US" sz="2400" smtClean="0"/>
              <a:t>The movement of any molecules from an area of high concentration to an area of low concentration. Example: gas leak.</a:t>
            </a:r>
          </a:p>
          <a:p>
            <a:pPr eaLnBrk="1" hangingPunct="1">
              <a:lnSpc>
                <a:spcPct val="90000"/>
              </a:lnSpc>
              <a:buFont typeface="Wingdings" pitchFamily="2" charset="2"/>
              <a:buNone/>
            </a:pPr>
            <a:endParaRPr lang="en-US" sz="2400" u="sng" smtClean="0"/>
          </a:p>
          <a:p>
            <a:pPr eaLnBrk="1" hangingPunct="1">
              <a:lnSpc>
                <a:spcPct val="90000"/>
              </a:lnSpc>
              <a:buFont typeface="Wingdings" pitchFamily="2" charset="2"/>
              <a:buNone/>
            </a:pPr>
            <a:endParaRPr lang="en-US" sz="2400" u="sng" smtClean="0"/>
          </a:p>
          <a:p>
            <a:pPr eaLnBrk="1" hangingPunct="1">
              <a:lnSpc>
                <a:spcPct val="90000"/>
              </a:lnSpc>
            </a:pPr>
            <a:r>
              <a:rPr lang="en-US" sz="2400" u="sng" smtClean="0"/>
              <a:t>Osmosis-</a:t>
            </a:r>
            <a:r>
              <a:rPr lang="en-US" sz="2400" smtClean="0"/>
              <a:t> the passive movement of water molecules across a partially permeable membrane, from a region of lower solute concentration to a region of higher solute concentration</a:t>
            </a:r>
          </a:p>
        </p:txBody>
      </p:sp>
      <p:pic>
        <p:nvPicPr>
          <p:cNvPr id="38917" name="Picture 4" descr="Image of power plant smoke stack and emissions"/>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5715000" y="1828800"/>
            <a:ext cx="1933575" cy="18430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8918" name="Picture 7" descr="lectur75"/>
          <p:cNvPicPr>
            <a:picLocks noGrp="1" noChangeAspect="1" noChangeArrowheads="1"/>
          </p:cNvPicPr>
          <p:nvPr>
            <p:ph sz="quarter" idx="3"/>
          </p:nvPr>
        </p:nvPicPr>
        <p:blipFill>
          <a:blip r:embed="rId3">
            <a:extLst>
              <a:ext uri="{28A0092B-C50C-407E-A947-70E740481C1C}">
                <a14:useLocalDpi xmlns:a14="http://schemas.microsoft.com/office/drawing/2010/main" val="0"/>
              </a:ext>
            </a:extLst>
          </a:blip>
          <a:srcRect/>
          <a:stretch>
            <a:fillRect/>
          </a:stretch>
        </p:blipFill>
        <p:spPr>
          <a:xfrm>
            <a:off x="5105400" y="4191000"/>
            <a:ext cx="3810000" cy="17176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F72311D5-FD3F-4EDA-AA59-A6B8C3FD929C}" type="slidenum">
              <a:rPr lang="en-US"/>
              <a:pPr>
                <a:defRPr/>
              </a:pPr>
              <a:t>37</a:t>
            </a:fld>
            <a:endParaRPr lang="en-US"/>
          </a:p>
        </p:txBody>
      </p:sp>
      <p:sp>
        <p:nvSpPr>
          <p:cNvPr id="39939" name="Rectangle 2"/>
          <p:cNvSpPr>
            <a:spLocks noGrp="1" noChangeArrowheads="1"/>
          </p:cNvSpPr>
          <p:nvPr>
            <p:ph type="title"/>
          </p:nvPr>
        </p:nvSpPr>
        <p:spPr/>
        <p:txBody>
          <a:bodyPr/>
          <a:lstStyle/>
          <a:p>
            <a:pPr eaLnBrk="1" hangingPunct="1"/>
            <a:r>
              <a:rPr lang="en-US" sz="3200" smtClean="0"/>
              <a:t>2.4.5 Explain passive transport across membranes in terms of diffusion.</a:t>
            </a:r>
          </a:p>
        </p:txBody>
      </p:sp>
      <p:sp>
        <p:nvSpPr>
          <p:cNvPr id="39940" name="Rectangle 3"/>
          <p:cNvSpPr>
            <a:spLocks noGrp="1" noChangeArrowheads="1"/>
          </p:cNvSpPr>
          <p:nvPr>
            <p:ph type="body" sz="half" idx="1"/>
          </p:nvPr>
        </p:nvSpPr>
        <p:spPr/>
        <p:txBody>
          <a:bodyPr/>
          <a:lstStyle/>
          <a:p>
            <a:pPr eaLnBrk="1" hangingPunct="1">
              <a:buFont typeface="Wingdings" pitchFamily="2" charset="2"/>
              <a:buNone/>
            </a:pPr>
            <a:r>
              <a:rPr lang="en-US" sz="2400" u="sng" smtClean="0"/>
              <a:t>Passive diffusion</a:t>
            </a:r>
            <a:r>
              <a:rPr lang="en-US" sz="2400" smtClean="0"/>
              <a:t> of water is continually occurring, changing the water balance of the cell. Therefore a cell must constantly struggle to maintain homeostasis by shuttling solutes in and out.</a:t>
            </a:r>
          </a:p>
          <a:p>
            <a:pPr eaLnBrk="1" hangingPunct="1">
              <a:buFont typeface="Wingdings" pitchFamily="2" charset="2"/>
              <a:buNone/>
            </a:pPr>
            <a:endParaRPr lang="en-US" sz="2400" smtClean="0"/>
          </a:p>
          <a:p>
            <a:pPr eaLnBrk="1" hangingPunct="1">
              <a:buFont typeface="Wingdings" pitchFamily="2" charset="2"/>
              <a:buNone/>
            </a:pPr>
            <a:endParaRPr lang="en-US" sz="2400" smtClean="0"/>
          </a:p>
          <a:p>
            <a:pPr eaLnBrk="1" hangingPunct="1"/>
            <a:endParaRPr lang="en-US" sz="2400" smtClean="0"/>
          </a:p>
        </p:txBody>
      </p:sp>
      <p:pic>
        <p:nvPicPr>
          <p:cNvPr id="39941" name="Picture 4" descr="cell USB.jpg (229315 bytes)"/>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876800" y="1857375"/>
            <a:ext cx="3810000" cy="40163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pPr>
              <a:defRPr/>
            </a:pPr>
            <a:fld id="{33BCF48C-7CA1-493E-92DC-3AA0E8DC64D9}" type="slidenum">
              <a:rPr lang="en-US"/>
              <a:pPr>
                <a:defRPr/>
              </a:pPr>
              <a:t>38</a:t>
            </a:fld>
            <a:endParaRPr lang="en-US"/>
          </a:p>
        </p:txBody>
      </p:sp>
      <p:sp>
        <p:nvSpPr>
          <p:cNvPr id="40963" name="Rectangle 2"/>
          <p:cNvSpPr>
            <a:spLocks noGrp="1" noChangeArrowheads="1"/>
          </p:cNvSpPr>
          <p:nvPr>
            <p:ph type="title"/>
          </p:nvPr>
        </p:nvSpPr>
        <p:spPr>
          <a:xfrm>
            <a:off x="685800" y="277813"/>
            <a:ext cx="8458200" cy="1017587"/>
          </a:xfrm>
        </p:spPr>
        <p:txBody>
          <a:bodyPr/>
          <a:lstStyle/>
          <a:p>
            <a:pPr eaLnBrk="1" hangingPunct="1"/>
            <a:r>
              <a:rPr lang="en-US" sz="2800" smtClean="0"/>
              <a:t>2.4.6 Explain the role of protein pumps and ATP in active transport across membranes.</a:t>
            </a:r>
          </a:p>
        </p:txBody>
      </p:sp>
      <p:pic>
        <p:nvPicPr>
          <p:cNvPr id="40964" name="Picture 5" descr="cell2_active1_240x180"/>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419600" y="2286000"/>
            <a:ext cx="4114800" cy="25908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0965" name="Rectangle 7"/>
          <p:cNvSpPr>
            <a:spLocks noGrp="1" noChangeArrowheads="1"/>
          </p:cNvSpPr>
          <p:nvPr>
            <p:ph type="body" idx="4294967295"/>
          </p:nvPr>
        </p:nvSpPr>
        <p:spPr>
          <a:xfrm>
            <a:off x="609600" y="1828800"/>
            <a:ext cx="3657600" cy="4648200"/>
          </a:xfrm>
        </p:spPr>
        <p:txBody>
          <a:bodyPr/>
          <a:lstStyle/>
          <a:p>
            <a:pPr eaLnBrk="1" hangingPunct="1"/>
            <a:r>
              <a:rPr lang="en-US" sz="2400" smtClean="0"/>
              <a:t>Protein pumps embedded in the plasma membrane help move molecules in and out of a cell against their concentration gradient. This requires energy, in the form of ATP.</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94B01C51-7727-4E49-B570-FBC20AE36328}" type="slidenum">
              <a:rPr lang="en-US"/>
              <a:pPr>
                <a:defRPr/>
              </a:pPr>
              <a:t>39</a:t>
            </a:fld>
            <a:endParaRPr lang="en-US"/>
          </a:p>
        </p:txBody>
      </p:sp>
      <p:sp>
        <p:nvSpPr>
          <p:cNvPr id="41987" name="Rectangle 2"/>
          <p:cNvSpPr>
            <a:spLocks noGrp="1" noChangeArrowheads="1"/>
          </p:cNvSpPr>
          <p:nvPr>
            <p:ph type="title"/>
          </p:nvPr>
        </p:nvSpPr>
        <p:spPr>
          <a:xfrm>
            <a:off x="685800" y="277813"/>
            <a:ext cx="8458200" cy="1143000"/>
          </a:xfrm>
        </p:spPr>
        <p:txBody>
          <a:bodyPr/>
          <a:lstStyle/>
          <a:p>
            <a:pPr eaLnBrk="1" hangingPunct="1"/>
            <a:r>
              <a:rPr lang="en-US" sz="3200" smtClean="0"/>
              <a:t>2.4.7 Explain how vesicles are used to transport materials within and out of a cell.</a:t>
            </a:r>
          </a:p>
        </p:txBody>
      </p:sp>
      <p:sp>
        <p:nvSpPr>
          <p:cNvPr id="41988" name="Rectangle 3"/>
          <p:cNvSpPr>
            <a:spLocks noGrp="1" noChangeArrowheads="1"/>
          </p:cNvSpPr>
          <p:nvPr>
            <p:ph type="body" sz="half" idx="1"/>
          </p:nvPr>
        </p:nvSpPr>
        <p:spPr/>
        <p:txBody>
          <a:bodyPr/>
          <a:lstStyle/>
          <a:p>
            <a:pPr eaLnBrk="1" hangingPunct="1">
              <a:lnSpc>
                <a:spcPct val="90000"/>
              </a:lnSpc>
            </a:pPr>
            <a:r>
              <a:rPr lang="en-US" sz="2400" dirty="0" smtClean="0"/>
              <a:t>1) Protein is synthesized in the ribosome of the rough ER</a:t>
            </a:r>
          </a:p>
          <a:p>
            <a:pPr eaLnBrk="1" hangingPunct="1">
              <a:lnSpc>
                <a:spcPct val="90000"/>
              </a:lnSpc>
              <a:buFont typeface="Wingdings" pitchFamily="2" charset="2"/>
              <a:buNone/>
            </a:pPr>
            <a:endParaRPr lang="en-US" sz="2400" dirty="0" smtClean="0">
              <a:sym typeface="Wingdings" pitchFamily="2" charset="2"/>
            </a:endParaRPr>
          </a:p>
          <a:p>
            <a:pPr eaLnBrk="1" hangingPunct="1">
              <a:lnSpc>
                <a:spcPct val="90000"/>
              </a:lnSpc>
            </a:pPr>
            <a:r>
              <a:rPr lang="en-US" sz="2400" dirty="0" smtClean="0">
                <a:sym typeface="Wingdings" pitchFamily="2" charset="2"/>
              </a:rPr>
              <a:t>2) </a:t>
            </a:r>
            <a:r>
              <a:rPr lang="en-US" sz="2400" dirty="0" err="1" smtClean="0">
                <a:sym typeface="Wingdings" pitchFamily="2" charset="2"/>
              </a:rPr>
              <a:t>golgi</a:t>
            </a:r>
            <a:r>
              <a:rPr lang="en-US" sz="2400" dirty="0" smtClean="0">
                <a:sym typeface="Wingdings" pitchFamily="2" charset="2"/>
              </a:rPr>
              <a:t> apparatus processes and packages into a vesicle </a:t>
            </a:r>
          </a:p>
          <a:p>
            <a:pPr eaLnBrk="1" hangingPunct="1">
              <a:lnSpc>
                <a:spcPct val="90000"/>
              </a:lnSpc>
            </a:pPr>
            <a:endParaRPr lang="en-US" sz="2400" dirty="0" smtClean="0">
              <a:sym typeface="Wingdings" pitchFamily="2" charset="2"/>
            </a:endParaRPr>
          </a:p>
          <a:p>
            <a:pPr eaLnBrk="1" hangingPunct="1">
              <a:lnSpc>
                <a:spcPct val="90000"/>
              </a:lnSpc>
            </a:pPr>
            <a:r>
              <a:rPr lang="en-US" sz="2400" dirty="0" smtClean="0">
                <a:sym typeface="Wingdings" pitchFamily="2" charset="2"/>
              </a:rPr>
              <a:t>3) vesicle fuses with plasma membrane and releases protein.</a:t>
            </a:r>
            <a:endParaRPr lang="en-US" sz="2400" dirty="0" smtClean="0"/>
          </a:p>
        </p:txBody>
      </p:sp>
      <p:sp>
        <p:nvSpPr>
          <p:cNvPr id="2" name="Content Placeholder 1"/>
          <p:cNvSpPr>
            <a:spLocks noGrp="1"/>
          </p:cNvSpPr>
          <p:nvPr>
            <p:ph sz="half" idx="2"/>
          </p:nvPr>
        </p:nvSpPr>
        <p:spPr/>
        <p:txBody>
          <a:bodyPr/>
          <a:lstStyle/>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5800" y="1600200"/>
            <a:ext cx="4191000" cy="42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pPr>
              <a:defRPr/>
            </a:pPr>
            <a:fld id="{A6328E5C-5E53-4EFE-A047-4B383D2743C0}" type="slidenum">
              <a:rPr lang="en-US"/>
              <a:pPr>
                <a:defRPr/>
              </a:pPr>
              <a:t>4</a:t>
            </a:fld>
            <a:endParaRPr lang="en-US"/>
          </a:p>
        </p:txBody>
      </p:sp>
      <p:sp>
        <p:nvSpPr>
          <p:cNvPr id="6147" name="Rectangle 2"/>
          <p:cNvSpPr>
            <a:spLocks noGrp="1" noChangeArrowheads="1"/>
          </p:cNvSpPr>
          <p:nvPr>
            <p:ph type="title"/>
          </p:nvPr>
        </p:nvSpPr>
        <p:spPr>
          <a:xfrm>
            <a:off x="685800" y="277813"/>
            <a:ext cx="8229600" cy="1143000"/>
          </a:xfrm>
        </p:spPr>
        <p:txBody>
          <a:bodyPr/>
          <a:lstStyle/>
          <a:p>
            <a:pPr eaLnBrk="1" hangingPunct="1"/>
            <a:r>
              <a:rPr lang="en-US" sz="2800" smtClean="0"/>
              <a:t>1.1.3 State that the term standard deviation is used to summarize the spread of values around the mean.</a:t>
            </a:r>
          </a:p>
        </p:txBody>
      </p:sp>
      <p:sp>
        <p:nvSpPr>
          <p:cNvPr id="6148" name="Rectangle 3"/>
          <p:cNvSpPr>
            <a:spLocks noGrp="1" noChangeArrowheads="1"/>
          </p:cNvSpPr>
          <p:nvPr>
            <p:ph type="body" sz="half" idx="1"/>
          </p:nvPr>
        </p:nvSpPr>
        <p:spPr>
          <a:xfrm>
            <a:off x="609600" y="1905000"/>
            <a:ext cx="3352800" cy="3733800"/>
          </a:xfrm>
        </p:spPr>
        <p:txBody>
          <a:bodyPr/>
          <a:lstStyle/>
          <a:p>
            <a:pPr eaLnBrk="1" hangingPunct="1">
              <a:lnSpc>
                <a:spcPct val="90000"/>
              </a:lnSpc>
              <a:buFont typeface="Wingdings" pitchFamily="2" charset="2"/>
              <a:buNone/>
            </a:pPr>
            <a:r>
              <a:rPr lang="en-US" sz="2400" u="sng" smtClean="0"/>
              <a:t>Standard deviation</a:t>
            </a:r>
            <a:r>
              <a:rPr lang="en-US" sz="2400" smtClean="0"/>
              <a:t> </a:t>
            </a:r>
          </a:p>
          <a:p>
            <a:pPr eaLnBrk="1" hangingPunct="1">
              <a:lnSpc>
                <a:spcPct val="90000"/>
              </a:lnSpc>
            </a:pPr>
            <a:r>
              <a:rPr lang="en-US" sz="2400" smtClean="0"/>
              <a:t>68% of all values lie within +/- 1 standard deviation of the mean. </a:t>
            </a:r>
          </a:p>
          <a:p>
            <a:pPr eaLnBrk="1" hangingPunct="1">
              <a:lnSpc>
                <a:spcPct val="90000"/>
              </a:lnSpc>
              <a:buFont typeface="Wingdings" pitchFamily="2" charset="2"/>
              <a:buNone/>
            </a:pPr>
            <a:endParaRPr lang="en-US" sz="2400" smtClean="0"/>
          </a:p>
          <a:p>
            <a:pPr eaLnBrk="1" hangingPunct="1">
              <a:lnSpc>
                <a:spcPct val="90000"/>
              </a:lnSpc>
            </a:pPr>
            <a:r>
              <a:rPr lang="en-US" sz="2400" smtClean="0"/>
              <a:t>95% of values lie within +/- 2 standard deviations of the mean.</a:t>
            </a:r>
          </a:p>
        </p:txBody>
      </p:sp>
      <p:sp>
        <p:nvSpPr>
          <p:cNvPr id="6149" name="Rectangle 6"/>
          <p:cNvSpPr>
            <a:spLocks noGrp="1" noChangeArrowheads="1"/>
          </p:cNvSpPr>
          <p:nvPr>
            <p:ph sz="half" idx="2"/>
          </p:nvPr>
        </p:nvSpPr>
        <p:spPr/>
        <p:txBody>
          <a:bodyPr/>
          <a:lstStyle/>
          <a:p>
            <a:pPr eaLnBrk="1" hangingPunct="1">
              <a:lnSpc>
                <a:spcPct val="90000"/>
              </a:lnSpc>
            </a:pPr>
            <a:endParaRPr lang="en-US" sz="2400" smtClean="0"/>
          </a:p>
        </p:txBody>
      </p:sp>
      <p:pic>
        <p:nvPicPr>
          <p:cNvPr id="6150" name="Picture 8" descr="devia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4799" y="1524000"/>
            <a:ext cx="4564063"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pPr>
              <a:defRPr/>
            </a:pPr>
            <a:fld id="{CECC51BB-68B2-4FE1-B05A-FD204F03D8DA}" type="slidenum">
              <a:rPr lang="en-US"/>
              <a:pPr>
                <a:defRPr/>
              </a:pPr>
              <a:t>40</a:t>
            </a:fld>
            <a:endParaRPr lang="en-US"/>
          </a:p>
        </p:txBody>
      </p:sp>
      <p:sp>
        <p:nvSpPr>
          <p:cNvPr id="43011" name="Rectangle 2"/>
          <p:cNvSpPr>
            <a:spLocks noGrp="1" noChangeArrowheads="1"/>
          </p:cNvSpPr>
          <p:nvPr>
            <p:ph type="title"/>
          </p:nvPr>
        </p:nvSpPr>
        <p:spPr>
          <a:xfrm>
            <a:off x="685800" y="304800"/>
            <a:ext cx="8458200" cy="1143000"/>
          </a:xfrm>
        </p:spPr>
        <p:txBody>
          <a:bodyPr/>
          <a:lstStyle/>
          <a:p>
            <a:pPr eaLnBrk="1" hangingPunct="1"/>
            <a:r>
              <a:rPr lang="en-US" sz="2800" smtClean="0"/>
              <a:t>2.4.8 Describe how the fluidity of the membrane allows it to change shape, break and reform.</a:t>
            </a:r>
          </a:p>
        </p:txBody>
      </p:sp>
      <p:sp>
        <p:nvSpPr>
          <p:cNvPr id="43012" name="Rectangle 3"/>
          <p:cNvSpPr>
            <a:spLocks noGrp="1" noChangeArrowheads="1"/>
          </p:cNvSpPr>
          <p:nvPr>
            <p:ph type="body" idx="1"/>
          </p:nvPr>
        </p:nvSpPr>
        <p:spPr>
          <a:xfrm>
            <a:off x="609600" y="1600200"/>
            <a:ext cx="5486400" cy="5029200"/>
          </a:xfrm>
        </p:spPr>
        <p:txBody>
          <a:bodyPr/>
          <a:lstStyle/>
          <a:p>
            <a:pPr eaLnBrk="1" hangingPunct="1">
              <a:lnSpc>
                <a:spcPct val="90000"/>
              </a:lnSpc>
            </a:pPr>
            <a:r>
              <a:rPr lang="en-US" sz="2400" u="sng" smtClean="0"/>
              <a:t>Fluid mosaic model-</a:t>
            </a:r>
            <a:r>
              <a:rPr lang="en-US" sz="2400" smtClean="0"/>
              <a:t> phospholipid molecules are like buoys bobbing in the ocean, and can move laterally.</a:t>
            </a:r>
          </a:p>
          <a:p>
            <a:pPr eaLnBrk="1" hangingPunct="1">
              <a:lnSpc>
                <a:spcPct val="90000"/>
              </a:lnSpc>
              <a:buFont typeface="Wingdings" pitchFamily="2" charset="2"/>
              <a:buNone/>
            </a:pPr>
            <a:endParaRPr lang="en-US" sz="2400" smtClean="0"/>
          </a:p>
          <a:p>
            <a:pPr eaLnBrk="1" hangingPunct="1">
              <a:lnSpc>
                <a:spcPct val="90000"/>
              </a:lnSpc>
            </a:pPr>
            <a:r>
              <a:rPr lang="en-US" sz="2400" u="sng" smtClean="0"/>
              <a:t>Exocytosis-</a:t>
            </a:r>
            <a:r>
              <a:rPr lang="en-US" sz="2400" smtClean="0"/>
              <a:t> the fusion of a vesicle with the plasma membrane to release protein.  Enlarges size of overall membrane. </a:t>
            </a:r>
          </a:p>
          <a:p>
            <a:pPr eaLnBrk="1" hangingPunct="1">
              <a:lnSpc>
                <a:spcPct val="90000"/>
              </a:lnSpc>
              <a:buFont typeface="Wingdings" pitchFamily="2" charset="2"/>
              <a:buNone/>
            </a:pPr>
            <a:endParaRPr lang="en-US" sz="2400" smtClean="0"/>
          </a:p>
          <a:p>
            <a:pPr eaLnBrk="1" hangingPunct="1">
              <a:lnSpc>
                <a:spcPct val="90000"/>
              </a:lnSpc>
            </a:pPr>
            <a:r>
              <a:rPr lang="en-US" sz="2400" u="sng" smtClean="0"/>
              <a:t>Endocytosis-</a:t>
            </a:r>
            <a:r>
              <a:rPr lang="en-US" sz="2400" smtClean="0"/>
              <a:t> the engulfing of material from outside the cell into a vesicle which breaks off inside the cell.  Reduces size of overall membrane.</a:t>
            </a:r>
          </a:p>
          <a:p>
            <a:pPr eaLnBrk="1" hangingPunct="1">
              <a:lnSpc>
                <a:spcPct val="90000"/>
              </a:lnSpc>
            </a:pPr>
            <a:endParaRPr lang="en-US" sz="2400" smtClean="0"/>
          </a:p>
          <a:p>
            <a:pPr eaLnBrk="1" hangingPunct="1">
              <a:lnSpc>
                <a:spcPct val="90000"/>
              </a:lnSpc>
              <a:buFont typeface="Wingdings" pitchFamily="2" charset="2"/>
              <a:buNone/>
            </a:pPr>
            <a:endParaRPr lang="en-US" sz="2400" smtClean="0"/>
          </a:p>
        </p:txBody>
      </p:sp>
      <p:pic>
        <p:nvPicPr>
          <p:cNvPr id="43013" name="Picture 5" descr="buo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9800" y="2133600"/>
            <a:ext cx="2811463" cy="38671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5"/>
          <p:cNvSpPr>
            <a:spLocks noGrp="1" noChangeArrowheads="1"/>
          </p:cNvSpPr>
          <p:nvPr>
            <p:ph type="sldNum" sz="quarter" idx="10"/>
          </p:nvPr>
        </p:nvSpPr>
        <p:spPr/>
        <p:txBody>
          <a:bodyPr/>
          <a:lstStyle/>
          <a:p>
            <a:pPr>
              <a:defRPr/>
            </a:pPr>
            <a:fld id="{2584DF94-B934-46D5-9EAB-344A774A86DC}" type="slidenum">
              <a:rPr lang="en-US"/>
              <a:pPr>
                <a:defRPr/>
              </a:pPr>
              <a:t>41</a:t>
            </a:fld>
            <a:endParaRPr lang="en-US"/>
          </a:p>
        </p:txBody>
      </p:sp>
      <p:sp>
        <p:nvSpPr>
          <p:cNvPr id="44035" name="Rectangle 2"/>
          <p:cNvSpPr>
            <a:spLocks noGrp="1" noChangeArrowheads="1"/>
          </p:cNvSpPr>
          <p:nvPr>
            <p:ph type="ctrTitle"/>
          </p:nvPr>
        </p:nvSpPr>
        <p:spPr/>
        <p:txBody>
          <a:bodyPr/>
          <a:lstStyle/>
          <a:p>
            <a:pPr eaLnBrk="1" hangingPunct="1"/>
            <a:r>
              <a:rPr lang="en-US" i="1" smtClean="0"/>
              <a:t>Unit 2: Cells</a:t>
            </a:r>
          </a:p>
        </p:txBody>
      </p:sp>
      <p:sp>
        <p:nvSpPr>
          <p:cNvPr id="44036" name="Rectangle 3"/>
          <p:cNvSpPr>
            <a:spLocks noGrp="1" noChangeArrowheads="1"/>
          </p:cNvSpPr>
          <p:nvPr>
            <p:ph type="subTitle" idx="1"/>
          </p:nvPr>
        </p:nvSpPr>
        <p:spPr/>
        <p:txBody>
          <a:bodyPr/>
          <a:lstStyle/>
          <a:p>
            <a:pPr algn="l" eaLnBrk="1" hangingPunct="1"/>
            <a:r>
              <a:rPr lang="en-US" sz="4000" smtClean="0"/>
              <a:t>Lesson 2.5 Cell Division</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0"/>
          </p:nvPr>
        </p:nvSpPr>
        <p:spPr/>
        <p:txBody>
          <a:bodyPr/>
          <a:lstStyle/>
          <a:p>
            <a:pPr>
              <a:defRPr/>
            </a:pPr>
            <a:fld id="{BF779AF2-8DB4-46CF-A396-C0B43E89027F}" type="slidenum">
              <a:rPr lang="en-US"/>
              <a:pPr>
                <a:defRPr/>
              </a:pPr>
              <a:t>42</a:t>
            </a:fld>
            <a:endParaRPr lang="en-US"/>
          </a:p>
        </p:txBody>
      </p:sp>
      <p:sp>
        <p:nvSpPr>
          <p:cNvPr id="45059" name="Rectangle 2"/>
          <p:cNvSpPr>
            <a:spLocks noGrp="1" noChangeArrowheads="1"/>
          </p:cNvSpPr>
          <p:nvPr>
            <p:ph type="title"/>
          </p:nvPr>
        </p:nvSpPr>
        <p:spPr>
          <a:xfrm>
            <a:off x="914400" y="304800"/>
            <a:ext cx="7772400" cy="1143000"/>
          </a:xfrm>
        </p:spPr>
        <p:txBody>
          <a:bodyPr/>
          <a:lstStyle/>
          <a:p>
            <a:pPr eaLnBrk="1" hangingPunct="1"/>
            <a:r>
              <a:rPr lang="en-US" sz="2400" smtClean="0"/>
              <a:t>2.5.1 Outline the stages in the cell cycle, including interphase (G</a:t>
            </a:r>
            <a:r>
              <a:rPr lang="en-US" sz="2400" baseline="-25000" smtClean="0"/>
              <a:t>1</a:t>
            </a:r>
            <a:r>
              <a:rPr lang="en-US" sz="2400" smtClean="0"/>
              <a:t>, S, G</a:t>
            </a:r>
            <a:r>
              <a:rPr lang="en-US" sz="2400" baseline="-25000" smtClean="0"/>
              <a:t>2</a:t>
            </a:r>
            <a:r>
              <a:rPr lang="en-US" sz="2400" smtClean="0"/>
              <a:t>), mitosis and cytokinesis.</a:t>
            </a:r>
          </a:p>
        </p:txBody>
      </p:sp>
      <p:pic>
        <p:nvPicPr>
          <p:cNvPr id="45060" name="Picture 5" descr="Schematic of the cell cycle. I=Interphase, M=Mitosis. The duration of mitosis in relation to the other phases has been exaggerated in this diagram">
            <a:hlinkClick r:id="rId2" tooltip="Schematic of the cell cycle. I=Interphase, M=Mitosis. The duration of mitosis in relation to the other phases has been exaggerated in this diagram"/>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5029200" y="1676400"/>
            <a:ext cx="3481388" cy="33750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5061" name="Text Box 7"/>
          <p:cNvSpPr txBox="1">
            <a:spLocks noChangeArrowheads="1"/>
          </p:cNvSpPr>
          <p:nvPr/>
        </p:nvSpPr>
        <p:spPr bwMode="auto">
          <a:xfrm>
            <a:off x="5334000" y="5181600"/>
            <a:ext cx="3276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latin typeface="ZapfHumnst BT" pitchFamily="34" charset="0"/>
              </a:rPr>
              <a:t>Courtesy of Magnus Manske </a:t>
            </a:r>
          </a:p>
        </p:txBody>
      </p:sp>
      <p:sp>
        <p:nvSpPr>
          <p:cNvPr id="45062" name="Rectangle 9"/>
          <p:cNvSpPr>
            <a:spLocks noGrp="1" noChangeArrowheads="1"/>
          </p:cNvSpPr>
          <p:nvPr>
            <p:ph type="body" idx="4294967295"/>
          </p:nvPr>
        </p:nvSpPr>
        <p:spPr>
          <a:xfrm>
            <a:off x="914400" y="1828800"/>
            <a:ext cx="7772400" cy="4530725"/>
          </a:xfrm>
        </p:spPr>
        <p:txBody>
          <a:bodyPr/>
          <a:lstStyle/>
          <a:p>
            <a:pPr eaLnBrk="1" hangingPunct="1">
              <a:buFont typeface="Wingdings" pitchFamily="2" charset="2"/>
              <a:buNone/>
            </a:pPr>
            <a:r>
              <a:rPr lang="en-US" sz="2400" u="sng" smtClean="0"/>
              <a:t>Key to diagram:</a:t>
            </a:r>
          </a:p>
          <a:p>
            <a:pPr eaLnBrk="1" hangingPunct="1"/>
            <a:r>
              <a:rPr lang="en-US" sz="2400" smtClean="0"/>
              <a:t>I = interphase</a:t>
            </a:r>
          </a:p>
          <a:p>
            <a:pPr eaLnBrk="1" hangingPunct="1"/>
            <a:r>
              <a:rPr lang="en-US" sz="2400" smtClean="0"/>
              <a:t>G1 = growth 1</a:t>
            </a:r>
          </a:p>
          <a:p>
            <a:pPr eaLnBrk="1" hangingPunct="1"/>
            <a:r>
              <a:rPr lang="en-US" sz="2400" smtClean="0"/>
              <a:t>S = synthesis</a:t>
            </a:r>
          </a:p>
          <a:p>
            <a:pPr eaLnBrk="1" hangingPunct="1"/>
            <a:r>
              <a:rPr lang="en-US" sz="2400" smtClean="0"/>
              <a:t>G2 = growth 2</a:t>
            </a:r>
          </a:p>
          <a:p>
            <a:pPr eaLnBrk="1" hangingPunct="1"/>
            <a:r>
              <a:rPr lang="en-US" sz="2400" smtClean="0"/>
              <a:t>M = mitosis</a:t>
            </a:r>
          </a:p>
          <a:p>
            <a:pPr eaLnBrk="1" hangingPunct="1"/>
            <a:r>
              <a:rPr lang="en-US" sz="2400" smtClean="0"/>
              <a:t>Cytokinesis follows shortly</a:t>
            </a:r>
          </a:p>
          <a:p>
            <a:pPr lvl="1" eaLnBrk="1" hangingPunct="1">
              <a:buFont typeface="Wingdings" pitchFamily="2" charset="2"/>
              <a:buNone/>
            </a:pPr>
            <a:r>
              <a:rPr lang="en-US" sz="2400" smtClean="0"/>
              <a:t>After mitosis.</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pPr>
              <a:defRPr/>
            </a:pPr>
            <a:fld id="{EB7628C4-AFA3-405D-B0A3-E432CC251985}" type="slidenum">
              <a:rPr lang="en-US"/>
              <a:pPr>
                <a:defRPr/>
              </a:pPr>
              <a:t>43</a:t>
            </a:fld>
            <a:endParaRPr lang="en-US"/>
          </a:p>
        </p:txBody>
      </p:sp>
      <p:sp>
        <p:nvSpPr>
          <p:cNvPr id="46083" name="Rectangle 2"/>
          <p:cNvSpPr>
            <a:spLocks noGrp="1" noChangeArrowheads="1"/>
          </p:cNvSpPr>
          <p:nvPr>
            <p:ph type="title"/>
          </p:nvPr>
        </p:nvSpPr>
        <p:spPr/>
        <p:txBody>
          <a:bodyPr/>
          <a:lstStyle/>
          <a:p>
            <a:pPr eaLnBrk="1" hangingPunct="1"/>
            <a:r>
              <a:rPr lang="en-US" sz="3200" smtClean="0"/>
              <a:t>2.5.2 State that tumors (cancers) are the result of uncontrolled cell division.</a:t>
            </a:r>
          </a:p>
        </p:txBody>
      </p:sp>
      <p:sp>
        <p:nvSpPr>
          <p:cNvPr id="46084" name="Rectangle 3"/>
          <p:cNvSpPr>
            <a:spLocks noGrp="1" noChangeArrowheads="1"/>
          </p:cNvSpPr>
          <p:nvPr>
            <p:ph type="body" sz="half" idx="1"/>
          </p:nvPr>
        </p:nvSpPr>
        <p:spPr>
          <a:xfrm>
            <a:off x="1066800" y="1828800"/>
            <a:ext cx="7620000" cy="762000"/>
          </a:xfrm>
        </p:spPr>
        <p:txBody>
          <a:bodyPr/>
          <a:lstStyle/>
          <a:p>
            <a:pPr eaLnBrk="1" hangingPunct="1"/>
            <a:r>
              <a:rPr lang="en-US" sz="2400" smtClean="0"/>
              <a:t>Uncontrolled cell growth can occur in any living organism.</a:t>
            </a:r>
          </a:p>
        </p:txBody>
      </p:sp>
      <p:pic>
        <p:nvPicPr>
          <p:cNvPr id="46085" name="Picture 5" descr="Normal_cancer_cell_division_from_NIH"/>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t="43478"/>
          <a:stretch>
            <a:fillRect/>
          </a:stretch>
        </p:blipFill>
        <p:spPr>
          <a:xfrm>
            <a:off x="5257800" y="2819400"/>
            <a:ext cx="2762250" cy="3276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6086" name="Picture 7" descr="Normal_cancer_cell_division_from_NIH"/>
          <p:cNvPicPr>
            <a:picLocks noChangeAspect="1" noChangeArrowheads="1"/>
          </p:cNvPicPr>
          <p:nvPr/>
        </p:nvPicPr>
        <p:blipFill>
          <a:blip r:embed="rId2">
            <a:extLst>
              <a:ext uri="{28A0092B-C50C-407E-A947-70E740481C1C}">
                <a14:useLocalDpi xmlns:a14="http://schemas.microsoft.com/office/drawing/2010/main" val="0"/>
              </a:ext>
            </a:extLst>
          </a:blip>
          <a:srcRect b="56522"/>
          <a:stretch>
            <a:fillRect/>
          </a:stretch>
        </p:blipFill>
        <p:spPr bwMode="auto">
          <a:xfrm>
            <a:off x="990600" y="2819400"/>
            <a:ext cx="3505200" cy="319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87F621C0-95EB-4B9F-9EEA-D6F2B928AA32}" type="slidenum">
              <a:rPr lang="en-US"/>
              <a:pPr>
                <a:defRPr/>
              </a:pPr>
              <a:t>44</a:t>
            </a:fld>
            <a:endParaRPr lang="en-US"/>
          </a:p>
        </p:txBody>
      </p:sp>
      <p:sp>
        <p:nvSpPr>
          <p:cNvPr id="47107" name="Rectangle 2"/>
          <p:cNvSpPr>
            <a:spLocks noGrp="1" noChangeArrowheads="1"/>
          </p:cNvSpPr>
          <p:nvPr>
            <p:ph type="title"/>
          </p:nvPr>
        </p:nvSpPr>
        <p:spPr/>
        <p:txBody>
          <a:bodyPr/>
          <a:lstStyle/>
          <a:p>
            <a:pPr eaLnBrk="1" hangingPunct="1"/>
            <a:r>
              <a:rPr lang="en-US" sz="2800" smtClean="0"/>
              <a:t>2.5.3 State that Interphase is when many metabolic activities occur.</a:t>
            </a:r>
          </a:p>
        </p:txBody>
      </p:sp>
      <p:sp>
        <p:nvSpPr>
          <p:cNvPr id="47108" name="Rectangle 3"/>
          <p:cNvSpPr>
            <a:spLocks noGrp="1" noChangeArrowheads="1"/>
          </p:cNvSpPr>
          <p:nvPr>
            <p:ph type="body" sz="half" idx="1"/>
          </p:nvPr>
        </p:nvSpPr>
        <p:spPr>
          <a:xfrm>
            <a:off x="685800" y="1600200"/>
            <a:ext cx="4876800" cy="4953000"/>
          </a:xfrm>
        </p:spPr>
        <p:txBody>
          <a:bodyPr/>
          <a:lstStyle/>
          <a:p>
            <a:pPr eaLnBrk="1" hangingPunct="1">
              <a:lnSpc>
                <a:spcPct val="90000"/>
              </a:lnSpc>
            </a:pPr>
            <a:r>
              <a:rPr lang="en-US" sz="2400" smtClean="0"/>
              <a:t>Interphase is an active period in the life of a cell when many biochemical reactions occur, as well as DNA transcription and DNA replication. Interphase is divided into three stages:</a:t>
            </a:r>
          </a:p>
          <a:p>
            <a:pPr eaLnBrk="1" hangingPunct="1">
              <a:lnSpc>
                <a:spcPct val="90000"/>
              </a:lnSpc>
              <a:buFont typeface="Wingdings" pitchFamily="2" charset="2"/>
              <a:buNone/>
            </a:pPr>
            <a:endParaRPr lang="en-US" sz="2400" smtClean="0"/>
          </a:p>
          <a:p>
            <a:pPr eaLnBrk="1" hangingPunct="1">
              <a:lnSpc>
                <a:spcPct val="90000"/>
              </a:lnSpc>
            </a:pPr>
            <a:r>
              <a:rPr lang="en-US" sz="2200" smtClean="0"/>
              <a:t>1) </a:t>
            </a:r>
            <a:r>
              <a:rPr lang="en-US" sz="2200" u="sng" smtClean="0"/>
              <a:t>G1 (growth 1)</a:t>
            </a:r>
            <a:r>
              <a:rPr lang="en-US" sz="2200" smtClean="0"/>
              <a:t> - general metabolic activity</a:t>
            </a:r>
          </a:p>
          <a:p>
            <a:pPr lvl="1" eaLnBrk="1" hangingPunct="1">
              <a:lnSpc>
                <a:spcPct val="90000"/>
              </a:lnSpc>
              <a:buFont typeface="Wingdings" pitchFamily="2" charset="2"/>
              <a:buNone/>
            </a:pPr>
            <a:endParaRPr lang="en-US" sz="2000" smtClean="0"/>
          </a:p>
          <a:p>
            <a:pPr eaLnBrk="1" hangingPunct="1">
              <a:lnSpc>
                <a:spcPct val="90000"/>
              </a:lnSpc>
            </a:pPr>
            <a:r>
              <a:rPr lang="en-US" sz="2200" smtClean="0"/>
              <a:t>2) </a:t>
            </a:r>
            <a:r>
              <a:rPr lang="en-US" sz="2200" u="sng" smtClean="0"/>
              <a:t>S  (synthesis)</a:t>
            </a:r>
            <a:r>
              <a:rPr lang="en-US" sz="2200" smtClean="0"/>
              <a:t> - DNA replication</a:t>
            </a:r>
          </a:p>
          <a:p>
            <a:pPr lvl="1" eaLnBrk="1" hangingPunct="1">
              <a:lnSpc>
                <a:spcPct val="90000"/>
              </a:lnSpc>
              <a:buFont typeface="Wingdings" pitchFamily="2" charset="2"/>
              <a:buNone/>
            </a:pPr>
            <a:endParaRPr lang="en-US" sz="2000" smtClean="0"/>
          </a:p>
          <a:p>
            <a:pPr eaLnBrk="1" hangingPunct="1">
              <a:lnSpc>
                <a:spcPct val="90000"/>
              </a:lnSpc>
            </a:pPr>
            <a:r>
              <a:rPr lang="en-US" sz="2200" smtClean="0"/>
              <a:t>3) </a:t>
            </a:r>
            <a:r>
              <a:rPr lang="en-US" sz="2200" u="sng" smtClean="0"/>
              <a:t>G2  (growth 2)</a:t>
            </a:r>
            <a:r>
              <a:rPr lang="en-US" sz="2200" smtClean="0"/>
              <a:t> - general metabolic activity</a:t>
            </a:r>
          </a:p>
        </p:txBody>
      </p:sp>
      <p:pic>
        <p:nvPicPr>
          <p:cNvPr id="47109" name="Picture 4" descr="anaphase"/>
          <p:cNvPicPr>
            <a:picLocks noGrp="1" noChangeAspect="1" noChangeArrowheads="1"/>
          </p:cNvPicPr>
          <p:nvPr>
            <p:ph sz="half" idx="2"/>
          </p:nvPr>
        </p:nvPicPr>
        <p:blipFill>
          <a:blip r:embed="rId2">
            <a:grayscl/>
            <a:extLst>
              <a:ext uri="{28A0092B-C50C-407E-A947-70E740481C1C}">
                <a14:useLocalDpi xmlns:a14="http://schemas.microsoft.com/office/drawing/2010/main" val="0"/>
              </a:ext>
            </a:extLst>
          </a:blip>
          <a:srcRect/>
          <a:stretch>
            <a:fillRect/>
          </a:stretch>
        </p:blipFill>
        <p:spPr>
          <a:xfrm>
            <a:off x="5638800" y="2286000"/>
            <a:ext cx="2895600" cy="238125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pPr>
              <a:defRPr/>
            </a:pPr>
            <a:fld id="{4A25348B-FC65-4828-BC83-73C372DAEE59}" type="slidenum">
              <a:rPr lang="en-US"/>
              <a:pPr>
                <a:defRPr/>
              </a:pPr>
              <a:t>45</a:t>
            </a:fld>
            <a:endParaRPr lang="en-US"/>
          </a:p>
        </p:txBody>
      </p:sp>
      <p:sp>
        <p:nvSpPr>
          <p:cNvPr id="48131" name="Rectangle 2"/>
          <p:cNvSpPr>
            <a:spLocks noGrp="1" noChangeArrowheads="1"/>
          </p:cNvSpPr>
          <p:nvPr>
            <p:ph type="title"/>
          </p:nvPr>
        </p:nvSpPr>
        <p:spPr/>
        <p:txBody>
          <a:bodyPr/>
          <a:lstStyle/>
          <a:p>
            <a:pPr eaLnBrk="1" hangingPunct="1"/>
            <a:r>
              <a:rPr lang="en-US" sz="3200" smtClean="0"/>
              <a:t>2.5.4a Describe the events that occur in the four phases of mitosis</a:t>
            </a:r>
          </a:p>
        </p:txBody>
      </p:sp>
      <p:pic>
        <p:nvPicPr>
          <p:cNvPr id="48132" name="Picture 5" descr="Prophase"/>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5638800" y="2438400"/>
            <a:ext cx="3073400" cy="3073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8133" name="Rectangle 7"/>
          <p:cNvSpPr>
            <a:spLocks noGrp="1" noChangeArrowheads="1"/>
          </p:cNvSpPr>
          <p:nvPr>
            <p:ph type="body" idx="4294967295"/>
          </p:nvPr>
        </p:nvSpPr>
        <p:spPr>
          <a:xfrm>
            <a:off x="914400" y="1600200"/>
            <a:ext cx="4724400" cy="4724400"/>
          </a:xfrm>
        </p:spPr>
        <p:txBody>
          <a:bodyPr/>
          <a:lstStyle/>
          <a:p>
            <a:pPr eaLnBrk="1" hangingPunct="1">
              <a:lnSpc>
                <a:spcPct val="80000"/>
              </a:lnSpc>
              <a:buFont typeface="Wingdings" pitchFamily="2" charset="2"/>
              <a:buNone/>
            </a:pPr>
            <a:r>
              <a:rPr lang="en-US" sz="3300" u="sng" smtClean="0"/>
              <a:t>Prophase</a:t>
            </a:r>
          </a:p>
          <a:p>
            <a:pPr eaLnBrk="1" hangingPunct="1">
              <a:lnSpc>
                <a:spcPct val="80000"/>
              </a:lnSpc>
            </a:pPr>
            <a:r>
              <a:rPr lang="en-US" sz="2400" smtClean="0"/>
              <a:t>Supercoiling of chromosomes</a:t>
            </a:r>
          </a:p>
          <a:p>
            <a:pPr eaLnBrk="1" hangingPunct="1">
              <a:lnSpc>
                <a:spcPct val="80000"/>
              </a:lnSpc>
              <a:buFont typeface="Wingdings" pitchFamily="2" charset="2"/>
              <a:buNone/>
            </a:pPr>
            <a:endParaRPr lang="en-US" sz="2400" smtClean="0"/>
          </a:p>
          <a:p>
            <a:pPr eaLnBrk="1" hangingPunct="1">
              <a:lnSpc>
                <a:spcPct val="80000"/>
              </a:lnSpc>
            </a:pPr>
            <a:r>
              <a:rPr lang="en-US" sz="2400" smtClean="0"/>
              <a:t>Become visible under microscope</a:t>
            </a:r>
          </a:p>
          <a:p>
            <a:pPr eaLnBrk="1" hangingPunct="1">
              <a:lnSpc>
                <a:spcPct val="80000"/>
              </a:lnSpc>
              <a:buFont typeface="Wingdings" pitchFamily="2" charset="2"/>
              <a:buNone/>
            </a:pPr>
            <a:endParaRPr lang="en-US" sz="2400" smtClean="0"/>
          </a:p>
          <a:p>
            <a:pPr eaLnBrk="1" hangingPunct="1">
              <a:lnSpc>
                <a:spcPct val="80000"/>
              </a:lnSpc>
            </a:pPr>
            <a:r>
              <a:rPr lang="en-US" sz="2400" smtClean="0"/>
              <a:t>Centrioles migrate toward opposite poles</a:t>
            </a:r>
          </a:p>
          <a:p>
            <a:pPr eaLnBrk="1" hangingPunct="1">
              <a:lnSpc>
                <a:spcPct val="80000"/>
              </a:lnSpc>
              <a:buFont typeface="Wingdings" pitchFamily="2" charset="2"/>
              <a:buNone/>
            </a:pPr>
            <a:endParaRPr lang="en-US" sz="2400" smtClean="0"/>
          </a:p>
          <a:p>
            <a:pPr eaLnBrk="1" hangingPunct="1">
              <a:lnSpc>
                <a:spcPct val="80000"/>
              </a:lnSpc>
            </a:pPr>
            <a:r>
              <a:rPr lang="en-US" sz="2400" smtClean="0"/>
              <a:t>Spindle microtubules appear</a:t>
            </a:r>
          </a:p>
          <a:p>
            <a:pPr eaLnBrk="1" hangingPunct="1">
              <a:lnSpc>
                <a:spcPct val="80000"/>
              </a:lnSpc>
              <a:buFont typeface="Wingdings" pitchFamily="2" charset="2"/>
              <a:buNone/>
            </a:pPr>
            <a:endParaRPr lang="en-US" sz="2400" smtClean="0"/>
          </a:p>
          <a:p>
            <a:pPr eaLnBrk="1" hangingPunct="1">
              <a:lnSpc>
                <a:spcPct val="80000"/>
              </a:lnSpc>
            </a:pPr>
            <a:r>
              <a:rPr lang="en-US" sz="2400" smtClean="0"/>
              <a:t>Nuclear membrane disappears</a:t>
            </a:r>
          </a:p>
          <a:p>
            <a:pPr eaLnBrk="1" hangingPunct="1">
              <a:lnSpc>
                <a:spcPct val="80000"/>
              </a:lnSpc>
            </a:pPr>
            <a:endParaRPr lang="en-US" sz="2100" smtClean="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pPr>
              <a:defRPr/>
            </a:pPr>
            <a:fld id="{90E1CEAB-79AC-4319-8450-387DCC8A3E7E}" type="slidenum">
              <a:rPr lang="en-US"/>
              <a:pPr>
                <a:defRPr/>
              </a:pPr>
              <a:t>46</a:t>
            </a:fld>
            <a:endParaRPr lang="en-US"/>
          </a:p>
        </p:txBody>
      </p:sp>
      <p:sp>
        <p:nvSpPr>
          <p:cNvPr id="49155" name="Rectangle 2"/>
          <p:cNvSpPr>
            <a:spLocks noGrp="1" noChangeArrowheads="1"/>
          </p:cNvSpPr>
          <p:nvPr>
            <p:ph type="title"/>
          </p:nvPr>
        </p:nvSpPr>
        <p:spPr/>
        <p:txBody>
          <a:bodyPr/>
          <a:lstStyle/>
          <a:p>
            <a:pPr eaLnBrk="1" hangingPunct="1"/>
            <a:r>
              <a:rPr lang="en-US" sz="3200" smtClean="0"/>
              <a:t>2.5.4b Describe the events that occur in the four phases of mitosis</a:t>
            </a:r>
          </a:p>
        </p:txBody>
      </p:sp>
      <p:pic>
        <p:nvPicPr>
          <p:cNvPr id="49156" name="Picture 5" descr="Metaphase"/>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876800" y="2362200"/>
            <a:ext cx="3302000" cy="3302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9157" name="Rectangle 7"/>
          <p:cNvSpPr>
            <a:spLocks noGrp="1" noChangeArrowheads="1"/>
          </p:cNvSpPr>
          <p:nvPr>
            <p:ph type="body" idx="4294967295"/>
          </p:nvPr>
        </p:nvSpPr>
        <p:spPr>
          <a:xfrm>
            <a:off x="914400" y="1600200"/>
            <a:ext cx="3657600" cy="4114800"/>
          </a:xfrm>
        </p:spPr>
        <p:txBody>
          <a:bodyPr/>
          <a:lstStyle/>
          <a:p>
            <a:pPr eaLnBrk="1" hangingPunct="1">
              <a:buFont typeface="Wingdings" pitchFamily="2" charset="2"/>
              <a:buNone/>
            </a:pPr>
            <a:r>
              <a:rPr lang="en-US" sz="3700" u="sng" smtClean="0"/>
              <a:t>Metaphase</a:t>
            </a:r>
          </a:p>
          <a:p>
            <a:pPr eaLnBrk="1" hangingPunct="1"/>
            <a:r>
              <a:rPr lang="en-US" sz="2400" smtClean="0"/>
              <a:t>Chromosomes move toward equatorial plane</a:t>
            </a:r>
          </a:p>
          <a:p>
            <a:pPr eaLnBrk="1" hangingPunct="1">
              <a:buFont typeface="Wingdings" pitchFamily="2" charset="2"/>
              <a:buNone/>
            </a:pPr>
            <a:endParaRPr lang="en-US" sz="2400" smtClean="0"/>
          </a:p>
          <a:p>
            <a:pPr eaLnBrk="1" hangingPunct="1"/>
            <a:r>
              <a:rPr lang="en-US" sz="2400" smtClean="0"/>
              <a:t>Spindle microtubules attach to centromeres</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pPr>
              <a:defRPr/>
            </a:pPr>
            <a:fld id="{44C4502F-BEB5-47E8-88C4-7F373294E06E}" type="slidenum">
              <a:rPr lang="en-US"/>
              <a:pPr>
                <a:defRPr/>
              </a:pPr>
              <a:t>47</a:t>
            </a:fld>
            <a:endParaRPr lang="en-US"/>
          </a:p>
        </p:txBody>
      </p:sp>
      <p:sp>
        <p:nvSpPr>
          <p:cNvPr id="50179" name="Rectangle 2"/>
          <p:cNvSpPr>
            <a:spLocks noGrp="1" noChangeArrowheads="1"/>
          </p:cNvSpPr>
          <p:nvPr>
            <p:ph type="title"/>
          </p:nvPr>
        </p:nvSpPr>
        <p:spPr/>
        <p:txBody>
          <a:bodyPr/>
          <a:lstStyle/>
          <a:p>
            <a:pPr eaLnBrk="1" hangingPunct="1"/>
            <a:r>
              <a:rPr lang="en-US" sz="3200" smtClean="0"/>
              <a:t>2.5.4c Describe the events that occur in the four phases of mitosis</a:t>
            </a:r>
          </a:p>
        </p:txBody>
      </p:sp>
      <p:pic>
        <p:nvPicPr>
          <p:cNvPr id="50180" name="Picture 5" descr="Anaphase"/>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724400" y="2514600"/>
            <a:ext cx="3517900" cy="33115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0181" name="Rectangle 8"/>
          <p:cNvSpPr>
            <a:spLocks noGrp="1" noChangeArrowheads="1"/>
          </p:cNvSpPr>
          <p:nvPr>
            <p:ph type="body" idx="4294967295"/>
          </p:nvPr>
        </p:nvSpPr>
        <p:spPr>
          <a:xfrm>
            <a:off x="914400" y="1600200"/>
            <a:ext cx="3581400" cy="4267200"/>
          </a:xfrm>
        </p:spPr>
        <p:txBody>
          <a:bodyPr/>
          <a:lstStyle/>
          <a:p>
            <a:pPr eaLnBrk="1" hangingPunct="1">
              <a:buFont typeface="Wingdings" pitchFamily="2" charset="2"/>
              <a:buNone/>
            </a:pPr>
            <a:r>
              <a:rPr lang="en-US" sz="3300" u="sng" smtClean="0"/>
              <a:t>Anaphase</a:t>
            </a:r>
          </a:p>
          <a:p>
            <a:pPr eaLnBrk="1" hangingPunct="1"/>
            <a:r>
              <a:rPr lang="en-US" sz="2400" smtClean="0"/>
              <a:t>Centromeres uncouple</a:t>
            </a:r>
          </a:p>
          <a:p>
            <a:pPr eaLnBrk="1" hangingPunct="1">
              <a:buFont typeface="Wingdings" pitchFamily="2" charset="2"/>
              <a:buNone/>
            </a:pPr>
            <a:endParaRPr lang="en-US" sz="2400" smtClean="0"/>
          </a:p>
          <a:p>
            <a:pPr eaLnBrk="1" hangingPunct="1"/>
            <a:r>
              <a:rPr lang="en-US" sz="2400" smtClean="0"/>
              <a:t>Sister chromosomes move towards opposite poles</a:t>
            </a:r>
          </a:p>
          <a:p>
            <a:pPr eaLnBrk="1" hangingPunct="1">
              <a:buFont typeface="Wingdings" pitchFamily="2" charset="2"/>
              <a:buNone/>
            </a:pPr>
            <a:endParaRPr lang="en-US" sz="2100" smtClean="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pPr>
              <a:defRPr/>
            </a:pPr>
            <a:fld id="{9AC3F8FE-7056-4B9C-9176-293D164B7D07}" type="slidenum">
              <a:rPr lang="en-US"/>
              <a:pPr>
                <a:defRPr/>
              </a:pPr>
              <a:t>48</a:t>
            </a:fld>
            <a:endParaRPr lang="en-US"/>
          </a:p>
        </p:txBody>
      </p:sp>
      <p:sp>
        <p:nvSpPr>
          <p:cNvPr id="51203" name="Rectangle 2"/>
          <p:cNvSpPr>
            <a:spLocks noGrp="1" noChangeArrowheads="1"/>
          </p:cNvSpPr>
          <p:nvPr>
            <p:ph type="title"/>
          </p:nvPr>
        </p:nvSpPr>
        <p:spPr/>
        <p:txBody>
          <a:bodyPr/>
          <a:lstStyle/>
          <a:p>
            <a:pPr eaLnBrk="1" hangingPunct="1"/>
            <a:r>
              <a:rPr lang="en-US" sz="3200" smtClean="0"/>
              <a:t>2.5.4d Describe the events that occur in the four phases of mitosis</a:t>
            </a:r>
          </a:p>
        </p:txBody>
      </p:sp>
      <p:pic>
        <p:nvPicPr>
          <p:cNvPr id="51204" name="Picture 5" descr="Telophase"/>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419600" y="2209800"/>
            <a:ext cx="3886200" cy="3454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1205" name="Rectangle 8"/>
          <p:cNvSpPr>
            <a:spLocks noGrp="1" noChangeArrowheads="1"/>
          </p:cNvSpPr>
          <p:nvPr>
            <p:ph type="body" idx="4294967295"/>
          </p:nvPr>
        </p:nvSpPr>
        <p:spPr>
          <a:xfrm>
            <a:off x="914400" y="1600200"/>
            <a:ext cx="3657600" cy="4495800"/>
          </a:xfrm>
        </p:spPr>
        <p:txBody>
          <a:bodyPr/>
          <a:lstStyle/>
          <a:p>
            <a:pPr eaLnBrk="1" hangingPunct="1">
              <a:buFont typeface="Wingdings" pitchFamily="2" charset="2"/>
              <a:buNone/>
            </a:pPr>
            <a:r>
              <a:rPr lang="en-US" sz="3300" u="sng" smtClean="0"/>
              <a:t>Telophase</a:t>
            </a:r>
          </a:p>
          <a:p>
            <a:pPr eaLnBrk="1" hangingPunct="1"/>
            <a:r>
              <a:rPr lang="en-US" sz="2400" smtClean="0"/>
              <a:t>Nuclear membrane reforms</a:t>
            </a:r>
          </a:p>
          <a:p>
            <a:pPr eaLnBrk="1" hangingPunct="1">
              <a:buFont typeface="Wingdings" pitchFamily="2" charset="2"/>
              <a:buNone/>
            </a:pPr>
            <a:endParaRPr lang="en-US" sz="2400" smtClean="0"/>
          </a:p>
          <a:p>
            <a:pPr eaLnBrk="1" hangingPunct="1"/>
            <a:r>
              <a:rPr lang="en-US" sz="2400" smtClean="0"/>
              <a:t>Chromosomes relax into chromatin, becoming less visible</a:t>
            </a:r>
          </a:p>
          <a:p>
            <a:pPr eaLnBrk="1" hangingPunct="1">
              <a:buFont typeface="Wingdings" pitchFamily="2" charset="2"/>
              <a:buNone/>
            </a:pPr>
            <a:endParaRPr lang="en-US" sz="2400" smtClean="0"/>
          </a:p>
          <a:p>
            <a:pPr eaLnBrk="1" hangingPunct="1"/>
            <a:r>
              <a:rPr lang="en-US" sz="2400" smtClean="0"/>
              <a:t>Spindle microtubules disappear</a:t>
            </a:r>
          </a:p>
          <a:p>
            <a:pPr eaLnBrk="1" hangingPunct="1">
              <a:buFont typeface="Wingdings" pitchFamily="2" charset="2"/>
              <a:buNone/>
            </a:pPr>
            <a:endParaRPr lang="en-US" sz="1900" smtClean="0"/>
          </a:p>
          <a:p>
            <a:pPr eaLnBrk="1" hangingPunct="1"/>
            <a:endParaRPr lang="en-US" sz="1900" smtClean="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93147C40-605E-4047-BDB1-7BFC1E378E5A}" type="slidenum">
              <a:rPr lang="en-US"/>
              <a:pPr>
                <a:defRPr/>
              </a:pPr>
              <a:t>49</a:t>
            </a:fld>
            <a:endParaRPr lang="en-US"/>
          </a:p>
        </p:txBody>
      </p:sp>
      <p:sp>
        <p:nvSpPr>
          <p:cNvPr id="52227" name="Rectangle 2"/>
          <p:cNvSpPr>
            <a:spLocks noGrp="1" noChangeArrowheads="1"/>
          </p:cNvSpPr>
          <p:nvPr>
            <p:ph type="title"/>
          </p:nvPr>
        </p:nvSpPr>
        <p:spPr/>
        <p:txBody>
          <a:bodyPr/>
          <a:lstStyle/>
          <a:p>
            <a:pPr eaLnBrk="1" hangingPunct="1"/>
            <a:r>
              <a:rPr lang="en-US" sz="3200" smtClean="0"/>
              <a:t>2.5.5 Explain how mitosis produces two genetically identical nuclei.</a:t>
            </a:r>
          </a:p>
        </p:txBody>
      </p:sp>
      <p:sp>
        <p:nvSpPr>
          <p:cNvPr id="52228" name="Rectangle 3"/>
          <p:cNvSpPr>
            <a:spLocks noGrp="1" noChangeArrowheads="1"/>
          </p:cNvSpPr>
          <p:nvPr>
            <p:ph type="body" sz="half" idx="1"/>
          </p:nvPr>
        </p:nvSpPr>
        <p:spPr>
          <a:xfrm>
            <a:off x="914400" y="1600200"/>
            <a:ext cx="4876800" cy="4876800"/>
          </a:xfrm>
        </p:spPr>
        <p:txBody>
          <a:bodyPr/>
          <a:lstStyle/>
          <a:p>
            <a:pPr eaLnBrk="1" hangingPunct="1"/>
            <a:r>
              <a:rPr lang="en-US" sz="2400" smtClean="0"/>
              <a:t>During DNA replication, each chromosome in the nucleus produces an identical “mirror” of itself. </a:t>
            </a:r>
          </a:p>
          <a:p>
            <a:pPr eaLnBrk="1" hangingPunct="1">
              <a:buFont typeface="Wingdings" pitchFamily="2" charset="2"/>
              <a:buNone/>
            </a:pPr>
            <a:endParaRPr lang="en-US" sz="2400" smtClean="0"/>
          </a:p>
          <a:p>
            <a:pPr eaLnBrk="1" hangingPunct="1"/>
            <a:r>
              <a:rPr lang="en-US" sz="2400" smtClean="0"/>
              <a:t>At this point they are called chromatids, and are attached at the centromere.</a:t>
            </a:r>
          </a:p>
          <a:p>
            <a:pPr eaLnBrk="1" hangingPunct="1">
              <a:buFont typeface="Wingdings" pitchFamily="2" charset="2"/>
              <a:buNone/>
            </a:pPr>
            <a:endParaRPr lang="en-US" sz="2400" smtClean="0"/>
          </a:p>
          <a:p>
            <a:pPr eaLnBrk="1" hangingPunct="1"/>
            <a:r>
              <a:rPr lang="en-US" sz="2400" smtClean="0"/>
              <a:t> The chromatids then separate during mitosis, producing two identical daughter nuclei.</a:t>
            </a:r>
          </a:p>
          <a:p>
            <a:pPr eaLnBrk="1" hangingPunct="1"/>
            <a:endParaRPr lang="en-US" sz="2000" smtClean="0"/>
          </a:p>
        </p:txBody>
      </p:sp>
      <p:pic>
        <p:nvPicPr>
          <p:cNvPr id="52229" name="Picture 5" descr="Chromatin_chromosome"/>
          <p:cNvPicPr>
            <a:picLocks noGrp="1" noChangeAspect="1" noChangeArrowheads="1"/>
          </p:cNvPicPr>
          <p:nvPr>
            <p:ph sz="half" idx="2"/>
          </p:nvPr>
        </p:nvPicPr>
        <p:blipFill>
          <a:blip r:embed="rId2">
            <a:grayscl/>
            <a:extLst>
              <a:ext uri="{28A0092B-C50C-407E-A947-70E740481C1C}">
                <a14:useLocalDpi xmlns:a14="http://schemas.microsoft.com/office/drawing/2010/main" val="0"/>
              </a:ext>
            </a:extLst>
          </a:blip>
          <a:srcRect/>
          <a:stretch>
            <a:fillRect/>
          </a:stretch>
        </p:blipFill>
        <p:spPr>
          <a:xfrm>
            <a:off x="5867400" y="1752600"/>
            <a:ext cx="19050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pPr>
              <a:defRPr/>
            </a:pPr>
            <a:fld id="{DA1AC29A-F2AC-4783-913B-32E9CE6EC049}" type="slidenum">
              <a:rPr lang="en-US"/>
              <a:pPr>
                <a:defRPr/>
              </a:pPr>
              <a:t>5</a:t>
            </a:fld>
            <a:endParaRPr lang="en-US"/>
          </a:p>
        </p:txBody>
      </p:sp>
      <p:sp>
        <p:nvSpPr>
          <p:cNvPr id="7171" name="Rectangle 2"/>
          <p:cNvSpPr>
            <a:spLocks noGrp="1" noChangeArrowheads="1"/>
          </p:cNvSpPr>
          <p:nvPr>
            <p:ph type="title"/>
          </p:nvPr>
        </p:nvSpPr>
        <p:spPr/>
        <p:txBody>
          <a:bodyPr/>
          <a:lstStyle/>
          <a:p>
            <a:pPr eaLnBrk="1" hangingPunct="1"/>
            <a:r>
              <a:rPr lang="en-US" sz="2800" smtClean="0"/>
              <a:t>1.1.4 Explain how the standard deviation is useful for comparing the means and the spread of data between two or more samples.</a:t>
            </a:r>
          </a:p>
        </p:txBody>
      </p:sp>
      <p:sp>
        <p:nvSpPr>
          <p:cNvPr id="7172" name="Rectangle 3"/>
          <p:cNvSpPr>
            <a:spLocks noGrp="1" noChangeArrowheads="1"/>
          </p:cNvSpPr>
          <p:nvPr>
            <p:ph type="body" sz="half" idx="1"/>
          </p:nvPr>
        </p:nvSpPr>
        <p:spPr>
          <a:xfrm>
            <a:off x="914400" y="1905000"/>
            <a:ext cx="3810000" cy="4225925"/>
          </a:xfrm>
        </p:spPr>
        <p:txBody>
          <a:bodyPr/>
          <a:lstStyle/>
          <a:p>
            <a:pPr eaLnBrk="1" hangingPunct="1"/>
            <a:r>
              <a:rPr lang="en-US" sz="2400" smtClean="0"/>
              <a:t>When comparing data between two sample sets, the closer the means and the standard deviations, the more likely the samples came from the same population.</a:t>
            </a:r>
          </a:p>
        </p:txBody>
      </p:sp>
      <p:pic>
        <p:nvPicPr>
          <p:cNvPr id="7173" name="Picture 4" descr="800px-Superb_fairy_wren2">
            <a:hlinkClick r:id="rId2"/>
          </p:cNvPr>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a:xfrm>
            <a:off x="5029200" y="1828800"/>
            <a:ext cx="2819400" cy="2114550"/>
          </a:xfrm>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174" name="Picture 6" descr="800px-Superb_fairy_wren2">
            <a:hlinkClick r:id="rId2"/>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flipH="1" flipV="1">
            <a:off x="6172200" y="3505200"/>
            <a:ext cx="2667000" cy="20002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pPr>
              <a:defRPr/>
            </a:pPr>
            <a:fld id="{4F3C56C3-8073-440E-9A30-8052DECB2FAF}" type="slidenum">
              <a:rPr lang="en-US"/>
              <a:pPr>
                <a:defRPr/>
              </a:pPr>
              <a:t>50</a:t>
            </a:fld>
            <a:endParaRPr lang="en-US"/>
          </a:p>
        </p:txBody>
      </p:sp>
      <p:sp>
        <p:nvSpPr>
          <p:cNvPr id="53251" name="Rectangle 2"/>
          <p:cNvSpPr>
            <a:spLocks noGrp="1" noChangeArrowheads="1"/>
          </p:cNvSpPr>
          <p:nvPr>
            <p:ph type="title"/>
          </p:nvPr>
        </p:nvSpPr>
        <p:spPr/>
        <p:txBody>
          <a:bodyPr/>
          <a:lstStyle/>
          <a:p>
            <a:pPr eaLnBrk="1" hangingPunct="1"/>
            <a:r>
              <a:rPr lang="en-US" sz="2800" smtClean="0"/>
              <a:t>2.5.6 State that growth, embryonic development and tissue repair and asexual reproduction involve mitosis.</a:t>
            </a:r>
          </a:p>
        </p:txBody>
      </p:sp>
      <p:sp>
        <p:nvSpPr>
          <p:cNvPr id="53252" name="Rectangle 3"/>
          <p:cNvSpPr>
            <a:spLocks noGrp="1" noChangeArrowheads="1"/>
          </p:cNvSpPr>
          <p:nvPr>
            <p:ph type="body" sz="half" idx="1"/>
          </p:nvPr>
        </p:nvSpPr>
        <p:spPr>
          <a:xfrm>
            <a:off x="914400" y="1600200"/>
            <a:ext cx="4038600" cy="4572000"/>
          </a:xfrm>
        </p:spPr>
        <p:txBody>
          <a:bodyPr/>
          <a:lstStyle/>
          <a:p>
            <a:pPr eaLnBrk="1" hangingPunct="1"/>
            <a:r>
              <a:rPr lang="en-US" sz="2400" u="sng" smtClean="0"/>
              <a:t>Growth-</a:t>
            </a:r>
            <a:r>
              <a:rPr lang="en-US" sz="2400" smtClean="0"/>
              <a:t> cell increase in both surface area and volume.</a:t>
            </a:r>
          </a:p>
          <a:p>
            <a:pPr eaLnBrk="1" hangingPunct="1">
              <a:buFont typeface="Wingdings" pitchFamily="2" charset="2"/>
              <a:buNone/>
            </a:pPr>
            <a:endParaRPr lang="en-US" sz="2400" smtClean="0"/>
          </a:p>
          <a:p>
            <a:pPr eaLnBrk="1" hangingPunct="1"/>
            <a:r>
              <a:rPr lang="en-US" sz="2400" u="sng" smtClean="0"/>
              <a:t>Tissue repair-</a:t>
            </a:r>
            <a:r>
              <a:rPr lang="en-US" sz="2400" smtClean="0"/>
              <a:t> cells divide to replace damaged or lost cells.</a:t>
            </a:r>
          </a:p>
          <a:p>
            <a:pPr eaLnBrk="1" hangingPunct="1">
              <a:buFont typeface="Wingdings" pitchFamily="2" charset="2"/>
              <a:buNone/>
            </a:pPr>
            <a:endParaRPr lang="en-US" sz="2400" smtClean="0"/>
          </a:p>
          <a:p>
            <a:pPr eaLnBrk="1" hangingPunct="1"/>
            <a:r>
              <a:rPr lang="en-US" sz="2400" u="sng" smtClean="0"/>
              <a:t>Asexual reproduction-</a:t>
            </a:r>
            <a:r>
              <a:rPr lang="en-US" sz="2400" smtClean="0"/>
              <a:t> single celled organisms reproduce via mitosis.</a:t>
            </a:r>
          </a:p>
        </p:txBody>
      </p:sp>
      <p:pic>
        <p:nvPicPr>
          <p:cNvPr id="53253" name="Picture 5" descr="Epithelial-cells"/>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029200" y="1828800"/>
            <a:ext cx="3581400" cy="3581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3254" name="Text Box 7"/>
          <p:cNvSpPr txBox="1">
            <a:spLocks noChangeArrowheads="1"/>
          </p:cNvSpPr>
          <p:nvPr/>
        </p:nvSpPr>
        <p:spPr bwMode="auto">
          <a:xfrm>
            <a:off x="5257800" y="5562600"/>
            <a:ext cx="2895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latin typeface="ZapfHumnst BT" pitchFamily="34" charset="0"/>
              </a:rPr>
              <a:t>Courtesy of John Schmidt</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5"/>
          <p:cNvSpPr>
            <a:spLocks noGrp="1" noChangeArrowheads="1"/>
          </p:cNvSpPr>
          <p:nvPr>
            <p:ph type="sldNum" sz="quarter" idx="10"/>
          </p:nvPr>
        </p:nvSpPr>
        <p:spPr/>
        <p:txBody>
          <a:bodyPr/>
          <a:lstStyle/>
          <a:p>
            <a:pPr>
              <a:defRPr/>
            </a:pPr>
            <a:fld id="{BC3ECFD6-F465-45D3-9C81-325A75AEFE97}" type="slidenum">
              <a:rPr lang="en-US"/>
              <a:pPr>
                <a:defRPr/>
              </a:pPr>
              <a:t>51</a:t>
            </a:fld>
            <a:endParaRPr lang="en-US"/>
          </a:p>
        </p:txBody>
      </p:sp>
      <p:sp>
        <p:nvSpPr>
          <p:cNvPr id="54275" name="Rectangle 2"/>
          <p:cNvSpPr>
            <a:spLocks noGrp="1" noChangeArrowheads="1"/>
          </p:cNvSpPr>
          <p:nvPr>
            <p:ph type="ctrTitle"/>
          </p:nvPr>
        </p:nvSpPr>
        <p:spPr>
          <a:xfrm>
            <a:off x="2057400" y="1143000"/>
            <a:ext cx="7086600" cy="2209800"/>
          </a:xfrm>
        </p:spPr>
        <p:txBody>
          <a:bodyPr/>
          <a:lstStyle/>
          <a:p>
            <a:pPr eaLnBrk="1" hangingPunct="1"/>
            <a:r>
              <a:rPr lang="en-US" i="1" smtClean="0"/>
              <a:t>Unit 3: Chemistry of Life</a:t>
            </a:r>
          </a:p>
        </p:txBody>
      </p:sp>
      <p:sp>
        <p:nvSpPr>
          <p:cNvPr id="54276" name="Rectangle 3"/>
          <p:cNvSpPr>
            <a:spLocks noGrp="1" noChangeArrowheads="1"/>
          </p:cNvSpPr>
          <p:nvPr>
            <p:ph type="subTitle" idx="1"/>
          </p:nvPr>
        </p:nvSpPr>
        <p:spPr/>
        <p:txBody>
          <a:bodyPr/>
          <a:lstStyle/>
          <a:p>
            <a:pPr algn="l" eaLnBrk="1" hangingPunct="1"/>
            <a:r>
              <a:rPr lang="en-US" sz="4800" smtClean="0"/>
              <a:t>Lesson 3.1 Chemical Elements and Water</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EF4C770B-AA72-4D4D-9F82-A4A2C3BB940A}" type="slidenum">
              <a:rPr lang="en-US"/>
              <a:pPr>
                <a:defRPr/>
              </a:pPr>
              <a:t>52</a:t>
            </a:fld>
            <a:endParaRPr lang="en-US"/>
          </a:p>
        </p:txBody>
      </p:sp>
      <p:sp>
        <p:nvSpPr>
          <p:cNvPr id="55299" name="Rectangle 2"/>
          <p:cNvSpPr>
            <a:spLocks noGrp="1" noChangeArrowheads="1"/>
          </p:cNvSpPr>
          <p:nvPr>
            <p:ph type="title"/>
          </p:nvPr>
        </p:nvSpPr>
        <p:spPr/>
        <p:txBody>
          <a:bodyPr/>
          <a:lstStyle/>
          <a:p>
            <a:pPr eaLnBrk="1" hangingPunct="1"/>
            <a:r>
              <a:rPr lang="en-US" sz="2800" smtClean="0"/>
              <a:t>3.1.1 State the most frequently occurring chemical elements in living things.</a:t>
            </a:r>
          </a:p>
        </p:txBody>
      </p:sp>
      <p:sp>
        <p:nvSpPr>
          <p:cNvPr id="55300" name="Rectangle 3"/>
          <p:cNvSpPr>
            <a:spLocks noGrp="1" noChangeArrowheads="1"/>
          </p:cNvSpPr>
          <p:nvPr>
            <p:ph type="body" sz="half" idx="1"/>
          </p:nvPr>
        </p:nvSpPr>
        <p:spPr>
          <a:xfrm>
            <a:off x="1143000" y="1752600"/>
            <a:ext cx="3810000" cy="4530725"/>
          </a:xfrm>
        </p:spPr>
        <p:txBody>
          <a:bodyPr/>
          <a:lstStyle/>
          <a:p>
            <a:pPr eaLnBrk="1" hangingPunct="1">
              <a:lnSpc>
                <a:spcPct val="90000"/>
              </a:lnSpc>
            </a:pPr>
            <a:r>
              <a:rPr lang="en-US" sz="2400" u="sng" smtClean="0"/>
              <a:t>Carbon-</a:t>
            </a:r>
            <a:r>
              <a:rPr lang="en-US" sz="2400" smtClean="0"/>
              <a:t> forms 4 covalent bonds, ex: CH</a:t>
            </a:r>
            <a:r>
              <a:rPr lang="en-US" sz="2400" baseline="-25000" smtClean="0"/>
              <a:t>4</a:t>
            </a:r>
          </a:p>
          <a:p>
            <a:pPr eaLnBrk="1" hangingPunct="1">
              <a:lnSpc>
                <a:spcPct val="90000"/>
              </a:lnSpc>
              <a:buFont typeface="Wingdings" pitchFamily="2" charset="2"/>
              <a:buNone/>
            </a:pPr>
            <a:endParaRPr lang="en-US" sz="2400" baseline="-25000" smtClean="0"/>
          </a:p>
          <a:p>
            <a:pPr eaLnBrk="1" hangingPunct="1">
              <a:lnSpc>
                <a:spcPct val="90000"/>
              </a:lnSpc>
            </a:pPr>
            <a:r>
              <a:rPr lang="en-US" sz="2400" u="sng" smtClean="0"/>
              <a:t>Hydrogen-</a:t>
            </a:r>
            <a:r>
              <a:rPr lang="en-US" sz="2400" smtClean="0"/>
              <a:t> forms 1 covalent bond, ex: H</a:t>
            </a:r>
            <a:r>
              <a:rPr lang="en-US" sz="2400" baseline="-25000" smtClean="0"/>
              <a:t>2</a:t>
            </a:r>
          </a:p>
          <a:p>
            <a:pPr eaLnBrk="1" hangingPunct="1">
              <a:lnSpc>
                <a:spcPct val="90000"/>
              </a:lnSpc>
              <a:buFont typeface="Wingdings" pitchFamily="2" charset="2"/>
              <a:buNone/>
            </a:pPr>
            <a:endParaRPr lang="en-US" sz="2400" baseline="-25000" smtClean="0"/>
          </a:p>
          <a:p>
            <a:pPr eaLnBrk="1" hangingPunct="1">
              <a:lnSpc>
                <a:spcPct val="90000"/>
              </a:lnSpc>
            </a:pPr>
            <a:r>
              <a:rPr lang="en-US" sz="2400" u="sng" smtClean="0"/>
              <a:t>Oxygen-</a:t>
            </a:r>
            <a:r>
              <a:rPr lang="en-US" sz="2400" smtClean="0"/>
              <a:t> forms 2 covalent bonds ex: CO</a:t>
            </a:r>
            <a:r>
              <a:rPr lang="en-US" sz="2400" baseline="-25000" smtClean="0"/>
              <a:t>2</a:t>
            </a:r>
          </a:p>
        </p:txBody>
      </p:sp>
      <p:pic>
        <p:nvPicPr>
          <p:cNvPr id="55301" name="Picture 4" descr="methane"/>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562600" y="2208213"/>
            <a:ext cx="2514600" cy="2208212"/>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A3590EB9-C6E5-459D-8595-96433A640461}" type="slidenum">
              <a:rPr lang="en-US"/>
              <a:pPr>
                <a:defRPr/>
              </a:pPr>
              <a:t>53</a:t>
            </a:fld>
            <a:endParaRPr lang="en-US"/>
          </a:p>
        </p:txBody>
      </p:sp>
      <p:sp>
        <p:nvSpPr>
          <p:cNvPr id="56323" name="Rectangle 2"/>
          <p:cNvSpPr>
            <a:spLocks noGrp="1" noChangeArrowheads="1"/>
          </p:cNvSpPr>
          <p:nvPr>
            <p:ph type="title"/>
          </p:nvPr>
        </p:nvSpPr>
        <p:spPr>
          <a:xfrm>
            <a:off x="914400" y="277813"/>
            <a:ext cx="8229600" cy="1143000"/>
          </a:xfrm>
        </p:spPr>
        <p:txBody>
          <a:bodyPr/>
          <a:lstStyle/>
          <a:p>
            <a:pPr eaLnBrk="1" hangingPunct="1"/>
            <a:r>
              <a:rPr lang="en-US" sz="3200" smtClean="0"/>
              <a:t>3.1.2 State that a variety of other elements are needed by living organisms.</a:t>
            </a:r>
          </a:p>
        </p:txBody>
      </p:sp>
      <p:sp>
        <p:nvSpPr>
          <p:cNvPr id="56324" name="Rectangle 3"/>
          <p:cNvSpPr>
            <a:spLocks noGrp="1" noChangeArrowheads="1"/>
          </p:cNvSpPr>
          <p:nvPr>
            <p:ph type="body" sz="half" idx="1"/>
          </p:nvPr>
        </p:nvSpPr>
        <p:spPr/>
        <p:txBody>
          <a:bodyPr/>
          <a:lstStyle/>
          <a:p>
            <a:pPr eaLnBrk="1" hangingPunct="1">
              <a:lnSpc>
                <a:spcPct val="90000"/>
              </a:lnSpc>
            </a:pPr>
            <a:r>
              <a:rPr lang="en-US" sz="2400" smtClean="0"/>
              <a:t>Nitrogen</a:t>
            </a:r>
          </a:p>
          <a:p>
            <a:pPr eaLnBrk="1" hangingPunct="1">
              <a:lnSpc>
                <a:spcPct val="90000"/>
              </a:lnSpc>
            </a:pPr>
            <a:r>
              <a:rPr lang="en-US" sz="2400" smtClean="0"/>
              <a:t>Sulfur</a:t>
            </a:r>
          </a:p>
          <a:p>
            <a:pPr eaLnBrk="1" hangingPunct="1">
              <a:lnSpc>
                <a:spcPct val="90000"/>
              </a:lnSpc>
            </a:pPr>
            <a:r>
              <a:rPr lang="en-US" sz="2400" smtClean="0"/>
              <a:t>Calcium</a:t>
            </a:r>
          </a:p>
          <a:p>
            <a:pPr eaLnBrk="1" hangingPunct="1">
              <a:lnSpc>
                <a:spcPct val="90000"/>
              </a:lnSpc>
            </a:pPr>
            <a:r>
              <a:rPr lang="en-US" sz="2400" smtClean="0"/>
              <a:t>Phosphorus</a:t>
            </a:r>
          </a:p>
          <a:p>
            <a:pPr eaLnBrk="1" hangingPunct="1">
              <a:lnSpc>
                <a:spcPct val="90000"/>
              </a:lnSpc>
            </a:pPr>
            <a:r>
              <a:rPr lang="en-US" sz="2400" smtClean="0"/>
              <a:t>Potassium</a:t>
            </a:r>
          </a:p>
          <a:p>
            <a:pPr eaLnBrk="1" hangingPunct="1">
              <a:lnSpc>
                <a:spcPct val="90000"/>
              </a:lnSpc>
            </a:pPr>
            <a:r>
              <a:rPr lang="en-US" sz="2400" smtClean="0"/>
              <a:t>Iron</a:t>
            </a:r>
          </a:p>
        </p:txBody>
      </p:sp>
      <p:pic>
        <p:nvPicPr>
          <p:cNvPr id="56325" name="Picture 4" descr="periodic_table"/>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3200400" y="1905000"/>
            <a:ext cx="5338763" cy="4151313"/>
          </a:xfrm>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pPr>
              <a:defRPr/>
            </a:pPr>
            <a:fld id="{22AEA5A1-750D-4D82-BDAB-6374AE2CF644}" type="slidenum">
              <a:rPr lang="en-US"/>
              <a:pPr>
                <a:defRPr/>
              </a:pPr>
              <a:t>54</a:t>
            </a:fld>
            <a:endParaRPr lang="en-US"/>
          </a:p>
        </p:txBody>
      </p:sp>
      <p:sp>
        <p:nvSpPr>
          <p:cNvPr id="57347" name="Rectangle 2"/>
          <p:cNvSpPr>
            <a:spLocks noGrp="1" noChangeArrowheads="1"/>
          </p:cNvSpPr>
          <p:nvPr>
            <p:ph type="title"/>
          </p:nvPr>
        </p:nvSpPr>
        <p:spPr/>
        <p:txBody>
          <a:bodyPr/>
          <a:lstStyle/>
          <a:p>
            <a:pPr eaLnBrk="1" hangingPunct="1"/>
            <a:r>
              <a:rPr lang="en-US" sz="3200" smtClean="0"/>
              <a:t>3.1.3 State one role for each of the elements named in 3.1.2.</a:t>
            </a:r>
          </a:p>
        </p:txBody>
      </p:sp>
      <p:sp>
        <p:nvSpPr>
          <p:cNvPr id="57348" name="Rectangle 3"/>
          <p:cNvSpPr>
            <a:spLocks noChangeArrowheads="1"/>
          </p:cNvSpPr>
          <p:nvPr/>
        </p:nvSpPr>
        <p:spPr bwMode="auto">
          <a:xfrm>
            <a:off x="914400" y="1600200"/>
            <a:ext cx="4267200"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nSpc>
                <a:spcPct val="90000"/>
              </a:lnSpc>
              <a:spcBef>
                <a:spcPct val="20000"/>
              </a:spcBef>
              <a:buClr>
                <a:schemeClr val="folHlink"/>
              </a:buClr>
              <a:buSzPct val="90000"/>
              <a:buFont typeface="Wingdings" pitchFamily="2" charset="2"/>
              <a:buChar char="n"/>
            </a:pPr>
            <a:r>
              <a:rPr lang="en-US" sz="2000" u="sng">
                <a:latin typeface="ZapfHumnst BT" pitchFamily="34" charset="0"/>
              </a:rPr>
              <a:t>Nitrogen and Sulfur-</a:t>
            </a:r>
            <a:r>
              <a:rPr lang="en-US" sz="2000">
                <a:latin typeface="ZapfHumnst BT" pitchFamily="34" charset="0"/>
              </a:rPr>
              <a:t> found in proteins.</a:t>
            </a:r>
          </a:p>
          <a:p>
            <a:pPr marL="342900" indent="-342900">
              <a:lnSpc>
                <a:spcPct val="90000"/>
              </a:lnSpc>
              <a:spcBef>
                <a:spcPct val="20000"/>
              </a:spcBef>
              <a:buClr>
                <a:schemeClr val="folHlink"/>
              </a:buClr>
              <a:buSzPct val="90000"/>
              <a:buFont typeface="Wingdings" pitchFamily="2" charset="2"/>
              <a:buNone/>
            </a:pPr>
            <a:endParaRPr lang="en-US" sz="2000">
              <a:latin typeface="ZapfHumnst BT" pitchFamily="34" charset="0"/>
            </a:endParaRPr>
          </a:p>
          <a:p>
            <a:pPr marL="342900" indent="-342900">
              <a:lnSpc>
                <a:spcPct val="90000"/>
              </a:lnSpc>
              <a:spcBef>
                <a:spcPct val="20000"/>
              </a:spcBef>
              <a:buClr>
                <a:schemeClr val="folHlink"/>
              </a:buClr>
              <a:buSzPct val="90000"/>
              <a:buFont typeface="Wingdings" pitchFamily="2" charset="2"/>
              <a:buChar char="n"/>
            </a:pPr>
            <a:r>
              <a:rPr lang="en-US" sz="2000" u="sng">
                <a:latin typeface="ZapfHumnst BT" pitchFamily="34" charset="0"/>
              </a:rPr>
              <a:t>Calcium-</a:t>
            </a:r>
            <a:r>
              <a:rPr lang="en-US" sz="2000">
                <a:latin typeface="ZapfHumnst BT" pitchFamily="34" charset="0"/>
              </a:rPr>
              <a:t> found in bones.</a:t>
            </a:r>
          </a:p>
          <a:p>
            <a:pPr marL="342900" indent="-342900">
              <a:lnSpc>
                <a:spcPct val="90000"/>
              </a:lnSpc>
              <a:spcBef>
                <a:spcPct val="20000"/>
              </a:spcBef>
              <a:buClr>
                <a:schemeClr val="folHlink"/>
              </a:buClr>
              <a:buSzPct val="90000"/>
              <a:buFont typeface="Wingdings" pitchFamily="2" charset="2"/>
              <a:buNone/>
            </a:pPr>
            <a:endParaRPr lang="en-US" sz="2000">
              <a:latin typeface="ZapfHumnst BT" pitchFamily="34" charset="0"/>
            </a:endParaRPr>
          </a:p>
          <a:p>
            <a:pPr marL="342900" indent="-342900">
              <a:lnSpc>
                <a:spcPct val="90000"/>
              </a:lnSpc>
              <a:spcBef>
                <a:spcPct val="20000"/>
              </a:spcBef>
              <a:buClr>
                <a:schemeClr val="folHlink"/>
              </a:buClr>
              <a:buSzPct val="90000"/>
              <a:buFont typeface="Wingdings" pitchFamily="2" charset="2"/>
              <a:buChar char="n"/>
            </a:pPr>
            <a:r>
              <a:rPr lang="en-US" sz="2000" u="sng">
                <a:latin typeface="ZapfHumnst BT" pitchFamily="34" charset="0"/>
              </a:rPr>
              <a:t>Phosphorus-</a:t>
            </a:r>
            <a:r>
              <a:rPr lang="en-US" sz="2000">
                <a:latin typeface="ZapfHumnst BT" pitchFamily="34" charset="0"/>
              </a:rPr>
              <a:t> found in nucleic acids (DNA &amp; RNA.)</a:t>
            </a:r>
          </a:p>
          <a:p>
            <a:pPr marL="342900" indent="-342900">
              <a:lnSpc>
                <a:spcPct val="90000"/>
              </a:lnSpc>
              <a:spcBef>
                <a:spcPct val="20000"/>
              </a:spcBef>
              <a:buClr>
                <a:schemeClr val="folHlink"/>
              </a:buClr>
              <a:buSzPct val="90000"/>
              <a:buFont typeface="Wingdings" pitchFamily="2" charset="2"/>
              <a:buNone/>
            </a:pPr>
            <a:endParaRPr lang="en-US" sz="2000">
              <a:latin typeface="ZapfHumnst BT" pitchFamily="34" charset="0"/>
            </a:endParaRPr>
          </a:p>
          <a:p>
            <a:pPr marL="342900" indent="-342900">
              <a:lnSpc>
                <a:spcPct val="90000"/>
              </a:lnSpc>
              <a:spcBef>
                <a:spcPct val="20000"/>
              </a:spcBef>
              <a:buClr>
                <a:schemeClr val="folHlink"/>
              </a:buClr>
              <a:buSzPct val="90000"/>
              <a:buFont typeface="Wingdings" pitchFamily="2" charset="2"/>
              <a:buChar char="n"/>
            </a:pPr>
            <a:r>
              <a:rPr lang="en-US" sz="2000" u="sng">
                <a:latin typeface="ZapfHumnst BT" pitchFamily="34" charset="0"/>
              </a:rPr>
              <a:t>Sodium &amp; Potassium-</a:t>
            </a:r>
            <a:r>
              <a:rPr lang="en-US" sz="2000">
                <a:latin typeface="ZapfHumnst BT" pitchFamily="34" charset="0"/>
              </a:rPr>
              <a:t> help transmit nerve impulses.</a:t>
            </a:r>
          </a:p>
          <a:p>
            <a:pPr marL="342900" indent="-342900">
              <a:lnSpc>
                <a:spcPct val="90000"/>
              </a:lnSpc>
              <a:spcBef>
                <a:spcPct val="20000"/>
              </a:spcBef>
              <a:buClr>
                <a:schemeClr val="folHlink"/>
              </a:buClr>
              <a:buSzPct val="90000"/>
              <a:buFont typeface="Wingdings" pitchFamily="2" charset="2"/>
              <a:buNone/>
            </a:pPr>
            <a:endParaRPr lang="en-US" sz="2000">
              <a:latin typeface="ZapfHumnst BT" pitchFamily="34" charset="0"/>
            </a:endParaRPr>
          </a:p>
          <a:p>
            <a:pPr marL="342900" indent="-342900">
              <a:lnSpc>
                <a:spcPct val="90000"/>
              </a:lnSpc>
              <a:spcBef>
                <a:spcPct val="20000"/>
              </a:spcBef>
              <a:buClr>
                <a:schemeClr val="folHlink"/>
              </a:buClr>
              <a:buSzPct val="90000"/>
              <a:buFont typeface="Wingdings" pitchFamily="2" charset="2"/>
              <a:buChar char="n"/>
            </a:pPr>
            <a:r>
              <a:rPr lang="en-US" sz="2000" u="sng">
                <a:latin typeface="ZapfHumnst BT" pitchFamily="34" charset="0"/>
              </a:rPr>
              <a:t>Iron-</a:t>
            </a:r>
            <a:r>
              <a:rPr lang="en-US" sz="2000">
                <a:latin typeface="ZapfHumnst BT" pitchFamily="34" charset="0"/>
              </a:rPr>
              <a:t> found in hemoglobin (carries oxygen in blood.)</a:t>
            </a:r>
          </a:p>
        </p:txBody>
      </p:sp>
      <p:pic>
        <p:nvPicPr>
          <p:cNvPr id="57349" name="Picture 4" descr="Redbloodcells"/>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5334000" y="1981200"/>
            <a:ext cx="2884488" cy="33258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4"/>
          <p:cNvSpPr>
            <a:spLocks noGrp="1"/>
          </p:cNvSpPr>
          <p:nvPr>
            <p:ph type="sldNum" sz="quarter" idx="10"/>
          </p:nvPr>
        </p:nvSpPr>
        <p:spPr/>
        <p:txBody>
          <a:bodyPr/>
          <a:lstStyle/>
          <a:p>
            <a:pPr>
              <a:defRPr/>
            </a:pPr>
            <a:fld id="{9E6FF28E-4DD2-426F-BFD8-80154AC64752}" type="slidenum">
              <a:rPr lang="en-US"/>
              <a:pPr>
                <a:defRPr/>
              </a:pPr>
              <a:t>55</a:t>
            </a:fld>
            <a:endParaRPr lang="en-US"/>
          </a:p>
        </p:txBody>
      </p:sp>
      <p:sp>
        <p:nvSpPr>
          <p:cNvPr id="58371" name="Rectangle 2"/>
          <p:cNvSpPr>
            <a:spLocks noGrp="1" noChangeArrowheads="1"/>
          </p:cNvSpPr>
          <p:nvPr>
            <p:ph type="title"/>
          </p:nvPr>
        </p:nvSpPr>
        <p:spPr/>
        <p:txBody>
          <a:bodyPr/>
          <a:lstStyle/>
          <a:p>
            <a:pPr eaLnBrk="1" hangingPunct="1"/>
            <a:r>
              <a:rPr lang="en-US" sz="2800" smtClean="0"/>
              <a:t>3.1.4 Draw and label a diagram showing the structure of water molecules to show their polarity and hydrogen bond formation.</a:t>
            </a:r>
          </a:p>
        </p:txBody>
      </p:sp>
      <p:sp>
        <p:nvSpPr>
          <p:cNvPr id="58372" name="Rectangle 5"/>
          <p:cNvSpPr>
            <a:spLocks noGrp="1" noChangeArrowheads="1"/>
          </p:cNvSpPr>
          <p:nvPr>
            <p:ph type="body" sz="half" idx="1"/>
          </p:nvPr>
        </p:nvSpPr>
        <p:spPr>
          <a:xfrm>
            <a:off x="914400" y="1600200"/>
            <a:ext cx="6172200" cy="381000"/>
          </a:xfrm>
        </p:spPr>
        <p:txBody>
          <a:bodyPr/>
          <a:lstStyle/>
          <a:p>
            <a:pPr eaLnBrk="1" hangingPunct="1"/>
            <a:r>
              <a:rPr lang="en-US" sz="1800" smtClean="0"/>
              <a:t>Dashed blue lines represent hydrogen bonds. </a:t>
            </a:r>
          </a:p>
        </p:txBody>
      </p:sp>
      <p:pic>
        <p:nvPicPr>
          <p:cNvPr id="58373" name="Picture 8" descr="Image:Liquid water hydrogen bond.png">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1295400" y="1981200"/>
            <a:ext cx="5410200" cy="4487863"/>
          </a:xfrm>
          <a:extLst>
            <a:ext uri="{909E8E84-426E-40DD-AFC4-6F175D3DCCD1}">
              <a14:hiddenFill xmlns:a14="http://schemas.microsoft.com/office/drawing/2010/main">
                <a:solidFill>
                  <a:srgbClr val="FFFFFF"/>
                </a:solidFill>
              </a14:hiddenFill>
            </a:ext>
          </a:extLst>
        </p:spPr>
      </p:pic>
      <p:sp>
        <p:nvSpPr>
          <p:cNvPr id="58374" name="Text Box 9"/>
          <p:cNvSpPr txBox="1">
            <a:spLocks noChangeArrowheads="1"/>
          </p:cNvSpPr>
          <p:nvPr/>
        </p:nvSpPr>
        <p:spPr bwMode="auto">
          <a:xfrm>
            <a:off x="2438400" y="6324600"/>
            <a:ext cx="3962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t>Courtesy of Thomas Splettstoesser</a:t>
            </a:r>
          </a:p>
        </p:txBody>
      </p:sp>
      <p:sp>
        <p:nvSpPr>
          <p:cNvPr id="58375" name="Text Box 10"/>
          <p:cNvSpPr txBox="1">
            <a:spLocks noChangeArrowheads="1"/>
          </p:cNvSpPr>
          <p:nvPr/>
        </p:nvSpPr>
        <p:spPr bwMode="auto">
          <a:xfrm>
            <a:off x="7772400" y="2590800"/>
            <a:ext cx="838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pPr>
              <a:defRPr/>
            </a:pPr>
            <a:fld id="{83591010-7BBD-4EA6-950E-03CF11B8CD14}" type="slidenum">
              <a:rPr lang="en-US"/>
              <a:pPr>
                <a:defRPr/>
              </a:pPr>
              <a:t>56</a:t>
            </a:fld>
            <a:endParaRPr lang="en-US"/>
          </a:p>
        </p:txBody>
      </p:sp>
      <p:sp>
        <p:nvSpPr>
          <p:cNvPr id="59395" name="Rectangle 2"/>
          <p:cNvSpPr>
            <a:spLocks noGrp="1" noChangeArrowheads="1"/>
          </p:cNvSpPr>
          <p:nvPr>
            <p:ph type="title"/>
          </p:nvPr>
        </p:nvSpPr>
        <p:spPr/>
        <p:txBody>
          <a:bodyPr/>
          <a:lstStyle/>
          <a:p>
            <a:pPr eaLnBrk="1" hangingPunct="1"/>
            <a:r>
              <a:rPr lang="en-US" sz="3200" smtClean="0"/>
              <a:t>3.1.5 Outline the thermal, cohesive and solvent properties of water.</a:t>
            </a:r>
          </a:p>
        </p:txBody>
      </p:sp>
      <p:sp>
        <p:nvSpPr>
          <p:cNvPr id="59396" name="Rectangle 6"/>
          <p:cNvSpPr>
            <a:spLocks noGrp="1" noChangeArrowheads="1"/>
          </p:cNvSpPr>
          <p:nvPr>
            <p:ph type="body" sz="half" idx="1"/>
          </p:nvPr>
        </p:nvSpPr>
        <p:spPr/>
        <p:txBody>
          <a:bodyPr/>
          <a:lstStyle/>
          <a:p>
            <a:pPr eaLnBrk="1" hangingPunct="1"/>
            <a:r>
              <a:rPr lang="en-US" sz="2400" u="sng" smtClean="0"/>
              <a:t>Thermal-</a:t>
            </a:r>
            <a:r>
              <a:rPr lang="en-US" sz="2400" smtClean="0"/>
              <a:t> water has a high specific heat.</a:t>
            </a:r>
          </a:p>
          <a:p>
            <a:pPr eaLnBrk="1" hangingPunct="1"/>
            <a:r>
              <a:rPr lang="en-US" sz="2400" u="sng" smtClean="0"/>
              <a:t>Cohesive-</a:t>
            </a:r>
            <a:r>
              <a:rPr lang="en-US" sz="2400" smtClean="0"/>
              <a:t> water molecules tend to attract each other, which results in high surface tension</a:t>
            </a:r>
          </a:p>
          <a:p>
            <a:pPr eaLnBrk="1" hangingPunct="1"/>
            <a:r>
              <a:rPr lang="en-US" sz="2400" u="sng" smtClean="0"/>
              <a:t>Solvent-</a:t>
            </a:r>
            <a:r>
              <a:rPr lang="en-US" sz="2400" smtClean="0"/>
              <a:t> polarity of water gives it strong solvent properties.</a:t>
            </a:r>
          </a:p>
        </p:txBody>
      </p:sp>
      <p:pic>
        <p:nvPicPr>
          <p:cNvPr id="59397" name="Picture 8" descr="Image:Dew 2.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1752600"/>
            <a:ext cx="3717925" cy="381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8" name="Text Box 9"/>
          <p:cNvSpPr txBox="1">
            <a:spLocks noChangeArrowheads="1"/>
          </p:cNvSpPr>
          <p:nvPr/>
        </p:nvSpPr>
        <p:spPr bwMode="auto">
          <a:xfrm>
            <a:off x="5181600" y="5867400"/>
            <a:ext cx="2895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t>Courtesy of Michael Apel</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pPr>
              <a:defRPr/>
            </a:pPr>
            <a:fld id="{B838FB3D-45A2-45DA-839F-2FA7E52254FB}" type="slidenum">
              <a:rPr lang="en-US"/>
              <a:pPr>
                <a:defRPr/>
              </a:pPr>
              <a:t>57</a:t>
            </a:fld>
            <a:endParaRPr lang="en-US"/>
          </a:p>
        </p:txBody>
      </p:sp>
      <p:sp>
        <p:nvSpPr>
          <p:cNvPr id="60419" name="Rectangle 2"/>
          <p:cNvSpPr>
            <a:spLocks noGrp="1" noChangeArrowheads="1"/>
          </p:cNvSpPr>
          <p:nvPr>
            <p:ph type="title"/>
          </p:nvPr>
        </p:nvSpPr>
        <p:spPr/>
        <p:txBody>
          <a:bodyPr/>
          <a:lstStyle/>
          <a:p>
            <a:pPr eaLnBrk="1" hangingPunct="1"/>
            <a:r>
              <a:rPr lang="en-US" sz="2800" smtClean="0"/>
              <a:t>3.1.6 Explain the relationship between the properties of water and its uses in living organisms.</a:t>
            </a:r>
          </a:p>
        </p:txBody>
      </p:sp>
      <p:sp>
        <p:nvSpPr>
          <p:cNvPr id="60420" name="Rectangle 3"/>
          <p:cNvSpPr>
            <a:spLocks noGrp="1" noChangeArrowheads="1"/>
          </p:cNvSpPr>
          <p:nvPr>
            <p:ph type="body" sz="half" idx="1"/>
          </p:nvPr>
        </p:nvSpPr>
        <p:spPr/>
        <p:txBody>
          <a:bodyPr/>
          <a:lstStyle/>
          <a:p>
            <a:pPr eaLnBrk="1" hangingPunct="1"/>
            <a:r>
              <a:rPr lang="en-US" sz="2400" u="sng" smtClean="0"/>
              <a:t>Coolant-</a:t>
            </a:r>
            <a:r>
              <a:rPr lang="en-US" sz="2400" smtClean="0"/>
              <a:t> animals loose heat by sweating.</a:t>
            </a:r>
          </a:p>
          <a:p>
            <a:pPr eaLnBrk="1" hangingPunct="1">
              <a:buFont typeface="Wingdings" pitchFamily="2" charset="2"/>
              <a:buNone/>
            </a:pPr>
            <a:endParaRPr lang="en-US" sz="2400" smtClean="0"/>
          </a:p>
          <a:p>
            <a:pPr eaLnBrk="1" hangingPunct="1"/>
            <a:r>
              <a:rPr lang="en-US" sz="2400" u="sng" smtClean="0"/>
              <a:t>Transport medium-</a:t>
            </a:r>
            <a:r>
              <a:rPr lang="en-US" sz="2400" smtClean="0"/>
              <a:t> blood, plant fluid.</a:t>
            </a:r>
          </a:p>
          <a:p>
            <a:pPr eaLnBrk="1" hangingPunct="1">
              <a:buFont typeface="Wingdings" pitchFamily="2" charset="2"/>
              <a:buNone/>
            </a:pPr>
            <a:endParaRPr lang="en-US" sz="2400" smtClean="0"/>
          </a:p>
          <a:p>
            <a:pPr eaLnBrk="1" hangingPunct="1"/>
            <a:r>
              <a:rPr lang="en-US" sz="2400" u="sng" smtClean="0"/>
              <a:t>Metabolic medium-</a:t>
            </a:r>
            <a:r>
              <a:rPr lang="en-US" sz="2400" smtClean="0"/>
              <a:t> many metabolic reactions take place in water.</a:t>
            </a:r>
          </a:p>
        </p:txBody>
      </p:sp>
      <p:pic>
        <p:nvPicPr>
          <p:cNvPr id="60421" name="Picture 7" descr="Image:SEM blood cells.jpg">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181600" y="1752600"/>
            <a:ext cx="2936875" cy="3657600"/>
          </a:xfrm>
          <a:ln>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60422" name="Text Box 8"/>
          <p:cNvSpPr txBox="1">
            <a:spLocks noChangeArrowheads="1"/>
          </p:cNvSpPr>
          <p:nvPr/>
        </p:nvSpPr>
        <p:spPr bwMode="auto">
          <a:xfrm>
            <a:off x="5181600" y="5562600"/>
            <a:ext cx="3124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t>Water serves as a transport medium for blood tissue.</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5"/>
          <p:cNvSpPr>
            <a:spLocks noGrp="1" noChangeArrowheads="1"/>
          </p:cNvSpPr>
          <p:nvPr>
            <p:ph type="sldNum" sz="quarter" idx="10"/>
          </p:nvPr>
        </p:nvSpPr>
        <p:spPr/>
        <p:txBody>
          <a:bodyPr/>
          <a:lstStyle/>
          <a:p>
            <a:pPr>
              <a:defRPr/>
            </a:pPr>
            <a:fld id="{6A8A5137-2ACC-4688-A188-34BE132A7689}" type="slidenum">
              <a:rPr lang="en-US"/>
              <a:pPr>
                <a:defRPr/>
              </a:pPr>
              <a:t>58</a:t>
            </a:fld>
            <a:endParaRPr lang="en-US"/>
          </a:p>
        </p:txBody>
      </p:sp>
      <p:sp>
        <p:nvSpPr>
          <p:cNvPr id="61443" name="Rectangle 2"/>
          <p:cNvSpPr>
            <a:spLocks noGrp="1" noChangeArrowheads="1"/>
          </p:cNvSpPr>
          <p:nvPr>
            <p:ph type="ctrTitle"/>
          </p:nvPr>
        </p:nvSpPr>
        <p:spPr>
          <a:xfrm>
            <a:off x="2057400" y="1143000"/>
            <a:ext cx="7086600" cy="2209800"/>
          </a:xfrm>
        </p:spPr>
        <p:txBody>
          <a:bodyPr/>
          <a:lstStyle/>
          <a:p>
            <a:pPr eaLnBrk="1" hangingPunct="1"/>
            <a:r>
              <a:rPr lang="en-US" i="1" smtClean="0"/>
              <a:t>Unit 3: Chemistry of Life</a:t>
            </a:r>
          </a:p>
        </p:txBody>
      </p:sp>
      <p:sp>
        <p:nvSpPr>
          <p:cNvPr id="61444" name="Rectangle 3"/>
          <p:cNvSpPr>
            <a:spLocks noGrp="1" noChangeArrowheads="1"/>
          </p:cNvSpPr>
          <p:nvPr>
            <p:ph type="subTitle" idx="1"/>
          </p:nvPr>
        </p:nvSpPr>
        <p:spPr/>
        <p:txBody>
          <a:bodyPr/>
          <a:lstStyle/>
          <a:p>
            <a:pPr algn="l" eaLnBrk="1" hangingPunct="1">
              <a:lnSpc>
                <a:spcPct val="90000"/>
              </a:lnSpc>
            </a:pPr>
            <a:r>
              <a:rPr lang="en-US" sz="4000" smtClean="0"/>
              <a:t>Lesson 3.2 Carbohydrates, Lipids and Proteins</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pPr>
              <a:defRPr/>
            </a:pPr>
            <a:fld id="{7C0D7CA4-8E80-4DA4-8CD0-9637E04BFB9D}" type="slidenum">
              <a:rPr lang="en-US"/>
              <a:pPr>
                <a:defRPr/>
              </a:pPr>
              <a:t>59</a:t>
            </a:fld>
            <a:endParaRPr lang="en-US"/>
          </a:p>
        </p:txBody>
      </p:sp>
      <p:sp>
        <p:nvSpPr>
          <p:cNvPr id="62467" name="Rectangle 2"/>
          <p:cNvSpPr>
            <a:spLocks noGrp="1" noChangeArrowheads="1"/>
          </p:cNvSpPr>
          <p:nvPr>
            <p:ph type="title"/>
          </p:nvPr>
        </p:nvSpPr>
        <p:spPr/>
        <p:txBody>
          <a:bodyPr/>
          <a:lstStyle/>
          <a:p>
            <a:pPr eaLnBrk="1" hangingPunct="1"/>
            <a:r>
              <a:rPr lang="en-US" sz="3200" smtClean="0"/>
              <a:t>3.2.1 Distinguish between organic and inorganic compounds.</a:t>
            </a:r>
          </a:p>
        </p:txBody>
      </p:sp>
      <p:sp>
        <p:nvSpPr>
          <p:cNvPr id="62468" name="Rectangle 7"/>
          <p:cNvSpPr>
            <a:spLocks noGrp="1" noChangeArrowheads="1"/>
          </p:cNvSpPr>
          <p:nvPr>
            <p:ph type="body" sz="half" idx="1"/>
          </p:nvPr>
        </p:nvSpPr>
        <p:spPr>
          <a:xfrm>
            <a:off x="990600" y="4191000"/>
            <a:ext cx="7391400" cy="2092325"/>
          </a:xfrm>
        </p:spPr>
        <p:txBody>
          <a:bodyPr/>
          <a:lstStyle/>
          <a:p>
            <a:pPr eaLnBrk="1" hangingPunct="1"/>
            <a:r>
              <a:rPr lang="en-US" sz="2400" u="sng" smtClean="0"/>
              <a:t>Organic compounds-</a:t>
            </a:r>
            <a:r>
              <a:rPr lang="en-US" sz="2400" smtClean="0"/>
              <a:t> contain carbon and are found in living organisms. (Exceptions: hydrogencarbonates, carbonates, and oxides of carbon).</a:t>
            </a:r>
          </a:p>
          <a:p>
            <a:pPr eaLnBrk="1" hangingPunct="1"/>
            <a:r>
              <a:rPr lang="en-US" sz="2400" u="sng" smtClean="0"/>
              <a:t>Inorganic compounds-</a:t>
            </a:r>
            <a:r>
              <a:rPr lang="en-US" sz="2400" smtClean="0"/>
              <a:t> do not contain carbon.</a:t>
            </a:r>
          </a:p>
        </p:txBody>
      </p:sp>
      <p:pic>
        <p:nvPicPr>
          <p:cNvPr id="62469" name="Picture 9" descr="Image:Lactose chaise.pn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0" y="1676400"/>
            <a:ext cx="6172200" cy="17526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62470" name="Text Box 10"/>
          <p:cNvSpPr txBox="1">
            <a:spLocks noChangeArrowheads="1"/>
          </p:cNvSpPr>
          <p:nvPr/>
        </p:nvSpPr>
        <p:spPr bwMode="auto">
          <a:xfrm>
            <a:off x="2209800" y="3581400"/>
            <a:ext cx="6019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t>Lactose molecule. Courtesy of Nicolas Grandjean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pPr>
              <a:defRPr/>
            </a:pPr>
            <a:fld id="{26253030-4629-463C-9A21-198177E7413C}" type="slidenum">
              <a:rPr lang="en-US"/>
              <a:pPr>
                <a:defRPr/>
              </a:pPr>
              <a:t>6</a:t>
            </a:fld>
            <a:endParaRPr lang="en-US"/>
          </a:p>
        </p:txBody>
      </p:sp>
      <p:sp>
        <p:nvSpPr>
          <p:cNvPr id="8195" name="Rectangle 2"/>
          <p:cNvSpPr>
            <a:spLocks noGrp="1" noChangeArrowheads="1"/>
          </p:cNvSpPr>
          <p:nvPr>
            <p:ph type="title"/>
          </p:nvPr>
        </p:nvSpPr>
        <p:spPr/>
        <p:txBody>
          <a:bodyPr/>
          <a:lstStyle/>
          <a:p>
            <a:pPr eaLnBrk="1" hangingPunct="1"/>
            <a:r>
              <a:rPr lang="en-US" sz="2800" smtClean="0"/>
              <a:t>1.1.5 Deduce the significance of the difference between two sets of data using calculated values for </a:t>
            </a:r>
            <a:r>
              <a:rPr lang="en-US" sz="2800" i="1" smtClean="0"/>
              <a:t>t</a:t>
            </a:r>
            <a:r>
              <a:rPr lang="en-US" sz="2800" smtClean="0"/>
              <a:t> and the appropriate tables.</a:t>
            </a:r>
          </a:p>
        </p:txBody>
      </p:sp>
      <p:sp>
        <p:nvSpPr>
          <p:cNvPr id="8196" name="Rectangle 3"/>
          <p:cNvSpPr>
            <a:spLocks noGrp="1" noChangeArrowheads="1"/>
          </p:cNvSpPr>
          <p:nvPr>
            <p:ph type="body" sz="half" idx="1"/>
          </p:nvPr>
        </p:nvSpPr>
        <p:spPr>
          <a:xfrm>
            <a:off x="533400" y="1600200"/>
            <a:ext cx="4038600" cy="4876800"/>
          </a:xfrm>
        </p:spPr>
        <p:txBody>
          <a:bodyPr/>
          <a:lstStyle/>
          <a:p>
            <a:pPr eaLnBrk="1" hangingPunct="1">
              <a:lnSpc>
                <a:spcPct val="90000"/>
              </a:lnSpc>
            </a:pPr>
            <a:r>
              <a:rPr lang="en-US" sz="2200" smtClean="0"/>
              <a:t>Criteria for </a:t>
            </a:r>
            <a:r>
              <a:rPr lang="en-US" sz="2200" i="1" smtClean="0"/>
              <a:t>t</a:t>
            </a:r>
            <a:r>
              <a:rPr lang="en-US" sz="2200" smtClean="0"/>
              <a:t>-test:</a:t>
            </a:r>
          </a:p>
          <a:p>
            <a:pPr lvl="1" eaLnBrk="1" hangingPunct="1">
              <a:lnSpc>
                <a:spcPct val="90000"/>
              </a:lnSpc>
            </a:pPr>
            <a:r>
              <a:rPr lang="en-US" sz="2200" smtClean="0"/>
              <a:t>Normal distribution</a:t>
            </a:r>
          </a:p>
          <a:p>
            <a:pPr lvl="1" eaLnBrk="1" hangingPunct="1">
              <a:lnSpc>
                <a:spcPct val="90000"/>
              </a:lnSpc>
            </a:pPr>
            <a:r>
              <a:rPr lang="en-US" sz="2200" smtClean="0"/>
              <a:t>Sample size of at least 10</a:t>
            </a:r>
          </a:p>
          <a:p>
            <a:pPr eaLnBrk="1" hangingPunct="1">
              <a:lnSpc>
                <a:spcPct val="90000"/>
              </a:lnSpc>
            </a:pPr>
            <a:r>
              <a:rPr lang="en-US" sz="2200" smtClean="0"/>
              <a:t>The </a:t>
            </a:r>
            <a:r>
              <a:rPr lang="en-US" sz="2200" i="1" smtClean="0"/>
              <a:t>t</a:t>
            </a:r>
            <a:r>
              <a:rPr lang="en-US" sz="2200" smtClean="0"/>
              <a:t>-test can be used to compare two sets of data and measure the amount of overlap.(two-tailed, unpaired t test).</a:t>
            </a:r>
          </a:p>
          <a:p>
            <a:pPr eaLnBrk="1" hangingPunct="1">
              <a:lnSpc>
                <a:spcPct val="90000"/>
              </a:lnSpc>
            </a:pPr>
            <a:r>
              <a:rPr lang="en-US" sz="2200" smtClean="0"/>
              <a:t>If the value of </a:t>
            </a:r>
            <a:r>
              <a:rPr lang="en-US" sz="2200" i="1" smtClean="0"/>
              <a:t>t</a:t>
            </a:r>
            <a:r>
              <a:rPr lang="en-US" sz="2200" smtClean="0"/>
              <a:t> is &gt; the critical value at .05, then there is a significant difference between the two sets of data, and the null hypothesis should be rejected.</a:t>
            </a:r>
          </a:p>
        </p:txBody>
      </p:sp>
      <p:pic>
        <p:nvPicPr>
          <p:cNvPr id="8197" name="Picture 5" descr="indept"/>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800600" y="1828800"/>
            <a:ext cx="3810000" cy="1419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198" name="Rectangle 7"/>
          <p:cNvSpPr>
            <a:spLocks noChangeArrowheads="1"/>
          </p:cNvSpPr>
          <p:nvPr/>
        </p:nvSpPr>
        <p:spPr bwMode="auto">
          <a:xfrm>
            <a:off x="4419600" y="3429000"/>
            <a:ext cx="4724400" cy="253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sz="2000">
                <a:latin typeface="Times New Roman" pitchFamily="18" charset="0"/>
              </a:rPr>
              <a:t>  </a:t>
            </a:r>
            <a:r>
              <a:rPr lang="en-US" sz="1300">
                <a:latin typeface="Times New Roman" pitchFamily="18" charset="0"/>
              </a:rPr>
              <a:t> </a:t>
            </a:r>
            <a:r>
              <a:rPr lang="en-US" sz="2000">
                <a:latin typeface="Times New Roman" pitchFamily="18" charset="0"/>
              </a:rPr>
              <a:t>  X</a:t>
            </a:r>
            <a:r>
              <a:rPr lang="en-US" sz="2000" baseline="-25000">
                <a:latin typeface="Times New Roman" pitchFamily="18" charset="0"/>
              </a:rPr>
              <a:t>1</a:t>
            </a:r>
            <a:r>
              <a:rPr lang="en-US" sz="2000">
                <a:latin typeface="Times New Roman" pitchFamily="18" charset="0"/>
              </a:rPr>
              <a:t> is the mean for group 1,</a:t>
            </a:r>
          </a:p>
          <a:p>
            <a:pPr eaLnBrk="0" hangingPunct="0"/>
            <a:r>
              <a:rPr lang="en-US" sz="2000">
                <a:latin typeface="Times New Roman" pitchFamily="18" charset="0"/>
              </a:rPr>
              <a:t>  </a:t>
            </a:r>
            <a:r>
              <a:rPr lang="en-US" sz="1300">
                <a:latin typeface="Times New Roman" pitchFamily="18" charset="0"/>
              </a:rPr>
              <a:t> </a:t>
            </a:r>
            <a:r>
              <a:rPr lang="en-US" sz="2000">
                <a:latin typeface="Times New Roman" pitchFamily="18" charset="0"/>
              </a:rPr>
              <a:t>  X</a:t>
            </a:r>
            <a:r>
              <a:rPr lang="en-US" sz="2000" baseline="-25000">
                <a:latin typeface="Times New Roman" pitchFamily="18" charset="0"/>
              </a:rPr>
              <a:t>2</a:t>
            </a:r>
            <a:r>
              <a:rPr lang="en-US" sz="2000">
                <a:latin typeface="Times New Roman" pitchFamily="18" charset="0"/>
              </a:rPr>
              <a:t> is the mean for group 2,</a:t>
            </a:r>
          </a:p>
          <a:p>
            <a:pPr eaLnBrk="0" hangingPunct="0"/>
            <a:r>
              <a:rPr lang="en-US" sz="2000">
                <a:latin typeface="Times New Roman" pitchFamily="18" charset="0"/>
              </a:rPr>
              <a:t>  </a:t>
            </a:r>
            <a:r>
              <a:rPr lang="en-US" sz="1300">
                <a:latin typeface="Times New Roman" pitchFamily="18" charset="0"/>
              </a:rPr>
              <a:t> </a:t>
            </a:r>
            <a:r>
              <a:rPr lang="en-US" sz="2000">
                <a:latin typeface="Times New Roman" pitchFamily="18" charset="0"/>
              </a:rPr>
              <a:t>  SS</a:t>
            </a:r>
            <a:r>
              <a:rPr lang="en-US" sz="2000" baseline="-25000">
                <a:latin typeface="Times New Roman" pitchFamily="18" charset="0"/>
              </a:rPr>
              <a:t>1</a:t>
            </a:r>
            <a:r>
              <a:rPr lang="en-US" sz="2000">
                <a:latin typeface="Times New Roman" pitchFamily="18" charset="0"/>
              </a:rPr>
              <a:t> is the </a:t>
            </a:r>
            <a:r>
              <a:rPr lang="en-US" sz="2000" b="1">
                <a:latin typeface="Times New Roman" pitchFamily="18" charset="0"/>
              </a:rPr>
              <a:t>sum of squares</a:t>
            </a:r>
            <a:r>
              <a:rPr lang="en-US" sz="2000">
                <a:latin typeface="Times New Roman" pitchFamily="18" charset="0"/>
              </a:rPr>
              <a:t> for group 1,</a:t>
            </a:r>
          </a:p>
          <a:p>
            <a:pPr eaLnBrk="0" hangingPunct="0"/>
            <a:r>
              <a:rPr lang="en-US" sz="2000">
                <a:latin typeface="Times New Roman" pitchFamily="18" charset="0"/>
              </a:rPr>
              <a:t>  </a:t>
            </a:r>
            <a:r>
              <a:rPr lang="en-US" sz="1300">
                <a:latin typeface="Times New Roman" pitchFamily="18" charset="0"/>
              </a:rPr>
              <a:t> </a:t>
            </a:r>
            <a:r>
              <a:rPr lang="en-US" sz="2000">
                <a:latin typeface="Times New Roman" pitchFamily="18" charset="0"/>
              </a:rPr>
              <a:t>   SS</a:t>
            </a:r>
            <a:r>
              <a:rPr lang="en-US" sz="2000" baseline="-25000">
                <a:latin typeface="Times New Roman" pitchFamily="18" charset="0"/>
              </a:rPr>
              <a:t>2</a:t>
            </a:r>
            <a:r>
              <a:rPr lang="en-US" sz="2000">
                <a:latin typeface="Times New Roman" pitchFamily="18" charset="0"/>
              </a:rPr>
              <a:t> is the </a:t>
            </a:r>
            <a:r>
              <a:rPr lang="en-US" sz="2000" b="1">
                <a:latin typeface="Times New Roman" pitchFamily="18" charset="0"/>
              </a:rPr>
              <a:t>sum of squares</a:t>
            </a:r>
            <a:r>
              <a:rPr lang="en-US" sz="2000">
                <a:latin typeface="Times New Roman" pitchFamily="18" charset="0"/>
              </a:rPr>
              <a:t> for group 2,</a:t>
            </a:r>
          </a:p>
          <a:p>
            <a:pPr eaLnBrk="0" hangingPunct="0"/>
            <a:r>
              <a:rPr lang="en-US" sz="2000" b="1">
                <a:latin typeface="Times New Roman" pitchFamily="18" charset="0"/>
              </a:rPr>
              <a:t>n</a:t>
            </a:r>
            <a:r>
              <a:rPr lang="en-US" sz="2000" b="1" baseline="-30000">
                <a:latin typeface="Times New Roman" pitchFamily="18" charset="0"/>
              </a:rPr>
              <a:t>1</a:t>
            </a:r>
            <a:r>
              <a:rPr lang="en-US" sz="2000">
                <a:latin typeface="Times New Roman" pitchFamily="18" charset="0"/>
              </a:rPr>
              <a:t> is the number of subjects in group 1, and</a:t>
            </a:r>
          </a:p>
          <a:p>
            <a:pPr eaLnBrk="0" hangingPunct="0"/>
            <a:r>
              <a:rPr lang="en-US" sz="2000" b="1">
                <a:latin typeface="Times New Roman" pitchFamily="18" charset="0"/>
              </a:rPr>
              <a:t>n</a:t>
            </a:r>
            <a:r>
              <a:rPr lang="en-US" sz="2000" b="1" baseline="-30000">
                <a:latin typeface="Times New Roman" pitchFamily="18" charset="0"/>
              </a:rPr>
              <a:t>2</a:t>
            </a:r>
            <a:r>
              <a:rPr lang="en-US" sz="2000">
                <a:latin typeface="Times New Roman" pitchFamily="18" charset="0"/>
              </a:rPr>
              <a:t> is the number of subjects in group 2.</a:t>
            </a:r>
          </a:p>
          <a:p>
            <a:pPr eaLnBrk="0" hangingPunct="0"/>
            <a:endParaRPr lang="en-US" sz="2000">
              <a:latin typeface="Times New Roman" pitchFamily="18" charset="0"/>
            </a:endParaRPr>
          </a:p>
          <a:p>
            <a:pPr eaLnBrk="0" hangingPunct="0"/>
            <a:r>
              <a:rPr lang="en-US" sz="2000" b="1">
                <a:latin typeface="Times New Roman" pitchFamily="18" charset="0"/>
              </a:rPr>
              <a:t>DF</a:t>
            </a:r>
            <a:r>
              <a:rPr lang="en-US" sz="2000">
                <a:latin typeface="Times New Roman" pitchFamily="18" charset="0"/>
              </a:rPr>
              <a:t> (</a:t>
            </a:r>
            <a:r>
              <a:rPr lang="en-US" sz="1600"/>
              <a:t>Degrees of freedom ) </a:t>
            </a:r>
            <a:r>
              <a:rPr lang="en-US" sz="2000">
                <a:latin typeface="Times New Roman" pitchFamily="18" charset="0"/>
              </a:rPr>
              <a:t>= n</a:t>
            </a:r>
            <a:r>
              <a:rPr lang="en-US" sz="2000" baseline="-25000">
                <a:latin typeface="Times New Roman" pitchFamily="18" charset="0"/>
              </a:rPr>
              <a:t>1</a:t>
            </a:r>
            <a:r>
              <a:rPr lang="en-US" sz="2000">
                <a:latin typeface="Times New Roman" pitchFamily="18" charset="0"/>
              </a:rPr>
              <a:t> + n</a:t>
            </a:r>
            <a:r>
              <a:rPr lang="en-US" sz="2000" baseline="-25000">
                <a:latin typeface="Times New Roman" pitchFamily="18" charset="0"/>
              </a:rPr>
              <a:t>2</a:t>
            </a:r>
            <a:r>
              <a:rPr lang="en-US" sz="2000">
                <a:latin typeface="Times New Roman" pitchFamily="18" charset="0"/>
              </a:rPr>
              <a:t> -2</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pPr>
              <a:defRPr/>
            </a:pPr>
            <a:fld id="{C4F3299A-3EF4-4B91-A6EB-188FAABC3DA2}" type="slidenum">
              <a:rPr lang="en-US"/>
              <a:pPr>
                <a:defRPr/>
              </a:pPr>
              <a:t>60</a:t>
            </a:fld>
            <a:endParaRPr lang="en-US"/>
          </a:p>
        </p:txBody>
      </p:sp>
      <p:sp>
        <p:nvSpPr>
          <p:cNvPr id="63491" name="Rectangle 2"/>
          <p:cNvSpPr>
            <a:spLocks noGrp="1" noChangeArrowheads="1"/>
          </p:cNvSpPr>
          <p:nvPr>
            <p:ph type="title"/>
          </p:nvPr>
        </p:nvSpPr>
        <p:spPr/>
        <p:txBody>
          <a:bodyPr/>
          <a:lstStyle/>
          <a:p>
            <a:pPr eaLnBrk="1" hangingPunct="1"/>
            <a:r>
              <a:rPr lang="en-US" sz="2800" smtClean="0"/>
              <a:t>3.2.2a Identify amino acids, glucose, ribose and fatty acids from diagrams showing their structure.</a:t>
            </a:r>
          </a:p>
        </p:txBody>
      </p:sp>
      <p:pic>
        <p:nvPicPr>
          <p:cNvPr id="63492" name="Picture 3" descr="amino_acid_structure_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836613" y="2057400"/>
            <a:ext cx="8004175" cy="4186238"/>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3493" name="Text Box 4"/>
          <p:cNvSpPr txBox="1">
            <a:spLocks noChangeArrowheads="1"/>
          </p:cNvSpPr>
          <p:nvPr/>
        </p:nvSpPr>
        <p:spPr bwMode="auto">
          <a:xfrm>
            <a:off x="3810000" y="1600200"/>
            <a:ext cx="2057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t>Amino Acid</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pPr>
              <a:defRPr/>
            </a:pPr>
            <a:fld id="{BBD4E3B5-7637-4A76-99ED-A6B16971DC95}" type="slidenum">
              <a:rPr lang="en-US"/>
              <a:pPr>
                <a:defRPr/>
              </a:pPr>
              <a:t>61</a:t>
            </a:fld>
            <a:endParaRPr lang="en-US"/>
          </a:p>
        </p:txBody>
      </p:sp>
      <p:sp>
        <p:nvSpPr>
          <p:cNvPr id="64515" name="Rectangle 2"/>
          <p:cNvSpPr>
            <a:spLocks noGrp="1" noChangeArrowheads="1"/>
          </p:cNvSpPr>
          <p:nvPr>
            <p:ph type="title"/>
          </p:nvPr>
        </p:nvSpPr>
        <p:spPr/>
        <p:txBody>
          <a:bodyPr/>
          <a:lstStyle/>
          <a:p>
            <a:pPr eaLnBrk="1" hangingPunct="1"/>
            <a:r>
              <a:rPr lang="en-US" sz="2800" smtClean="0"/>
              <a:t>3.2.2b Identify amino acids, glucose, ribose and fatty acids from diagrams showing their structure.</a:t>
            </a:r>
          </a:p>
        </p:txBody>
      </p:sp>
      <p:pic>
        <p:nvPicPr>
          <p:cNvPr id="64516" name="Picture 3" descr="Glucose"/>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2819400" y="1676400"/>
            <a:ext cx="2438400" cy="1920875"/>
          </a:xfrm>
          <a:ln>
            <a:solidFill>
              <a:schemeClr val="tx1"/>
            </a:solidFill>
            <a:miter lim="800000"/>
            <a:headEnd/>
            <a:tailEnd/>
          </a:ln>
        </p:spPr>
      </p:pic>
      <p:pic>
        <p:nvPicPr>
          <p:cNvPr id="64517" name="Picture 4" descr="Ribose"/>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2819400" y="4343400"/>
            <a:ext cx="2819400" cy="1890713"/>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4518" name="Rectangle 5"/>
          <p:cNvSpPr>
            <a:spLocks noGrp="1" noChangeArrowheads="1"/>
          </p:cNvSpPr>
          <p:nvPr>
            <p:ph type="body" idx="4294967295"/>
          </p:nvPr>
        </p:nvSpPr>
        <p:spPr/>
        <p:txBody>
          <a:bodyPr/>
          <a:lstStyle/>
          <a:p>
            <a:pPr eaLnBrk="1" hangingPunct="1"/>
            <a:endParaRPr lang="en-US" sz="2400" smtClean="0"/>
          </a:p>
          <a:p>
            <a:pPr eaLnBrk="1" hangingPunct="1"/>
            <a:r>
              <a:rPr lang="en-US" sz="2400" smtClean="0"/>
              <a:t>Glucose</a:t>
            </a:r>
          </a:p>
          <a:p>
            <a:pPr eaLnBrk="1" hangingPunct="1"/>
            <a:endParaRPr lang="en-US" sz="2400" smtClean="0"/>
          </a:p>
          <a:p>
            <a:pPr eaLnBrk="1" hangingPunct="1"/>
            <a:endParaRPr lang="en-US" sz="2400" smtClean="0"/>
          </a:p>
          <a:p>
            <a:pPr eaLnBrk="1" hangingPunct="1"/>
            <a:endParaRPr lang="en-US" sz="2400" smtClean="0"/>
          </a:p>
          <a:p>
            <a:pPr eaLnBrk="1" hangingPunct="1"/>
            <a:endParaRPr lang="en-US" sz="2400" smtClean="0"/>
          </a:p>
          <a:p>
            <a:pPr eaLnBrk="1" hangingPunct="1"/>
            <a:endParaRPr lang="en-US" sz="2400" smtClean="0"/>
          </a:p>
          <a:p>
            <a:pPr eaLnBrk="1" hangingPunct="1"/>
            <a:endParaRPr lang="en-US" sz="2400" smtClean="0"/>
          </a:p>
          <a:p>
            <a:pPr eaLnBrk="1" hangingPunct="1">
              <a:buFont typeface="Wingdings" pitchFamily="2" charset="2"/>
              <a:buNone/>
            </a:pPr>
            <a:endParaRPr lang="en-US" sz="2400" smtClean="0"/>
          </a:p>
          <a:p>
            <a:pPr eaLnBrk="1" hangingPunct="1"/>
            <a:r>
              <a:rPr lang="en-US" sz="2400" smtClean="0"/>
              <a:t>Ribose</a:t>
            </a:r>
          </a:p>
          <a:p>
            <a:pPr eaLnBrk="1" hangingPunct="1"/>
            <a:endParaRPr lang="en-US" sz="2400" smtClean="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pPr>
              <a:defRPr/>
            </a:pPr>
            <a:fld id="{D95F5901-E57D-4B42-8F52-59D572544365}" type="slidenum">
              <a:rPr lang="en-US"/>
              <a:pPr>
                <a:defRPr/>
              </a:pPr>
              <a:t>62</a:t>
            </a:fld>
            <a:endParaRPr lang="en-US"/>
          </a:p>
        </p:txBody>
      </p:sp>
      <p:sp>
        <p:nvSpPr>
          <p:cNvPr id="65539" name="Rectangle 2"/>
          <p:cNvSpPr>
            <a:spLocks noGrp="1" noChangeArrowheads="1"/>
          </p:cNvSpPr>
          <p:nvPr>
            <p:ph type="title"/>
          </p:nvPr>
        </p:nvSpPr>
        <p:spPr/>
        <p:txBody>
          <a:bodyPr/>
          <a:lstStyle/>
          <a:p>
            <a:pPr eaLnBrk="1" hangingPunct="1"/>
            <a:r>
              <a:rPr lang="en-US" sz="2800" smtClean="0"/>
              <a:t>3.2.2c Identify amino acids, glucose, ribose and fatty acids from diagrams showing their structure.</a:t>
            </a:r>
          </a:p>
        </p:txBody>
      </p:sp>
      <p:pic>
        <p:nvPicPr>
          <p:cNvPr id="65540" name="Picture 3" descr="800px-Glycerine_chemical_structure">
            <a:hlinkClick r:id="rId2"/>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3352800" y="4876800"/>
            <a:ext cx="2438400" cy="1054100"/>
          </a:xfrm>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5541" name="Picture 4" descr="Rasyslami"/>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3352800" y="1676400"/>
            <a:ext cx="1525588" cy="2454275"/>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5542" name="Rectangle 5"/>
          <p:cNvSpPr>
            <a:spLocks noGrp="1" noChangeArrowheads="1"/>
          </p:cNvSpPr>
          <p:nvPr>
            <p:ph type="body" idx="4294967295"/>
          </p:nvPr>
        </p:nvSpPr>
        <p:spPr/>
        <p:txBody>
          <a:bodyPr/>
          <a:lstStyle/>
          <a:p>
            <a:pPr eaLnBrk="1" hangingPunct="1"/>
            <a:endParaRPr lang="en-US" sz="2400" smtClean="0"/>
          </a:p>
          <a:p>
            <a:pPr eaLnBrk="1" hangingPunct="1"/>
            <a:r>
              <a:rPr lang="en-US" sz="2400" smtClean="0"/>
              <a:t>Fatty Acid</a:t>
            </a:r>
          </a:p>
          <a:p>
            <a:pPr eaLnBrk="1" hangingPunct="1"/>
            <a:endParaRPr lang="en-US" sz="2400" smtClean="0"/>
          </a:p>
          <a:p>
            <a:pPr eaLnBrk="1" hangingPunct="1"/>
            <a:endParaRPr lang="en-US" sz="2400" smtClean="0"/>
          </a:p>
          <a:p>
            <a:pPr eaLnBrk="1" hangingPunct="1"/>
            <a:endParaRPr lang="en-US" sz="2400" smtClean="0"/>
          </a:p>
          <a:p>
            <a:pPr eaLnBrk="1" hangingPunct="1"/>
            <a:endParaRPr lang="en-US" sz="2400" smtClean="0"/>
          </a:p>
          <a:p>
            <a:pPr eaLnBrk="1" hangingPunct="1"/>
            <a:endParaRPr lang="en-US" sz="2400" smtClean="0"/>
          </a:p>
          <a:p>
            <a:pPr eaLnBrk="1" hangingPunct="1"/>
            <a:endParaRPr lang="en-US" sz="2400" smtClean="0"/>
          </a:p>
          <a:p>
            <a:pPr eaLnBrk="1" hangingPunct="1"/>
            <a:r>
              <a:rPr lang="en-US" sz="2400" smtClean="0"/>
              <a:t>Glycerol</a:t>
            </a:r>
          </a:p>
          <a:p>
            <a:pPr eaLnBrk="1" hangingPunct="1"/>
            <a:endParaRPr lang="en-US" sz="2400" smtClean="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pPr>
              <a:defRPr/>
            </a:pPr>
            <a:fld id="{6365A2C0-69C9-41A0-8639-B6861447B49E}" type="slidenum">
              <a:rPr lang="en-US"/>
              <a:pPr>
                <a:defRPr/>
              </a:pPr>
              <a:t>63</a:t>
            </a:fld>
            <a:endParaRPr lang="en-US"/>
          </a:p>
        </p:txBody>
      </p:sp>
      <p:sp>
        <p:nvSpPr>
          <p:cNvPr id="66563" name="Rectangle 2"/>
          <p:cNvSpPr>
            <a:spLocks noGrp="1" noChangeArrowheads="1"/>
          </p:cNvSpPr>
          <p:nvPr>
            <p:ph type="title"/>
          </p:nvPr>
        </p:nvSpPr>
        <p:spPr/>
        <p:txBody>
          <a:bodyPr/>
          <a:lstStyle/>
          <a:p>
            <a:pPr eaLnBrk="1" hangingPunct="1"/>
            <a:r>
              <a:rPr lang="en-US" sz="2800" smtClean="0"/>
              <a:t>3.2.3 List three examples each of monosaccharides, disaccharides and polysaccharides.</a:t>
            </a:r>
          </a:p>
        </p:txBody>
      </p:sp>
      <p:sp>
        <p:nvSpPr>
          <p:cNvPr id="66564" name="Rectangle 3"/>
          <p:cNvSpPr>
            <a:spLocks noGrp="1" noChangeArrowheads="1"/>
          </p:cNvSpPr>
          <p:nvPr>
            <p:ph type="body" sz="half" idx="1"/>
          </p:nvPr>
        </p:nvSpPr>
        <p:spPr/>
        <p:txBody>
          <a:bodyPr/>
          <a:lstStyle/>
          <a:p>
            <a:pPr eaLnBrk="1" hangingPunct="1"/>
            <a:r>
              <a:rPr lang="en-US" sz="2400" u="sng" smtClean="0"/>
              <a:t>Monosaccharides</a:t>
            </a:r>
            <a:r>
              <a:rPr lang="en-US" sz="2400" smtClean="0"/>
              <a:t>- glucose, galactose, fructose.</a:t>
            </a:r>
          </a:p>
          <a:p>
            <a:pPr eaLnBrk="1" hangingPunct="1">
              <a:buFont typeface="Wingdings" pitchFamily="2" charset="2"/>
              <a:buNone/>
            </a:pPr>
            <a:endParaRPr lang="en-US" sz="2400" smtClean="0"/>
          </a:p>
          <a:p>
            <a:pPr eaLnBrk="1" hangingPunct="1"/>
            <a:r>
              <a:rPr lang="en-US" sz="2400" u="sng" smtClean="0"/>
              <a:t>Disaccharides-</a:t>
            </a:r>
            <a:r>
              <a:rPr lang="en-US" sz="2400" smtClean="0"/>
              <a:t> maltose, lactose, sucrose.</a:t>
            </a:r>
          </a:p>
          <a:p>
            <a:pPr eaLnBrk="1" hangingPunct="1">
              <a:buFont typeface="Wingdings" pitchFamily="2" charset="2"/>
              <a:buNone/>
            </a:pPr>
            <a:endParaRPr lang="en-US" sz="2400" smtClean="0"/>
          </a:p>
          <a:p>
            <a:pPr eaLnBrk="1" hangingPunct="1"/>
            <a:r>
              <a:rPr lang="en-US" sz="2400" u="sng" smtClean="0"/>
              <a:t>Polysaccharides-</a:t>
            </a:r>
            <a:r>
              <a:rPr lang="en-US" sz="2400" smtClean="0"/>
              <a:t> starch, glycogen, cellulose.</a:t>
            </a:r>
          </a:p>
        </p:txBody>
      </p:sp>
      <p:pic>
        <p:nvPicPr>
          <p:cNvPr id="66565" name="Picture 4" descr="starch"/>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626100" y="2341563"/>
            <a:ext cx="2311400" cy="30480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6566" name="Text Box 6"/>
          <p:cNvSpPr txBox="1">
            <a:spLocks noChangeArrowheads="1"/>
          </p:cNvSpPr>
          <p:nvPr/>
        </p:nvSpPr>
        <p:spPr bwMode="auto">
          <a:xfrm>
            <a:off x="5867400" y="5486400"/>
            <a:ext cx="21336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t>Starch granules visible in plant cells.</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a:spLocks noGrp="1"/>
          </p:cNvSpPr>
          <p:nvPr>
            <p:ph type="sldNum" sz="quarter" idx="10"/>
          </p:nvPr>
        </p:nvSpPr>
        <p:spPr/>
        <p:txBody>
          <a:bodyPr/>
          <a:lstStyle/>
          <a:p>
            <a:pPr>
              <a:defRPr/>
            </a:pPr>
            <a:fld id="{FFEBD882-F579-423C-9BA5-414C0B5066A2}" type="slidenum">
              <a:rPr lang="en-US"/>
              <a:pPr>
                <a:defRPr/>
              </a:pPr>
              <a:t>64</a:t>
            </a:fld>
            <a:endParaRPr lang="en-US"/>
          </a:p>
        </p:txBody>
      </p:sp>
      <p:sp>
        <p:nvSpPr>
          <p:cNvPr id="67587" name="Rectangle 2"/>
          <p:cNvSpPr>
            <a:spLocks noGrp="1" noChangeArrowheads="1"/>
          </p:cNvSpPr>
          <p:nvPr>
            <p:ph type="title"/>
          </p:nvPr>
        </p:nvSpPr>
        <p:spPr>
          <a:xfrm>
            <a:off x="914400" y="0"/>
            <a:ext cx="7772400" cy="1420813"/>
          </a:xfrm>
        </p:spPr>
        <p:txBody>
          <a:bodyPr/>
          <a:lstStyle/>
          <a:p>
            <a:pPr eaLnBrk="1" hangingPunct="1"/>
            <a:r>
              <a:rPr lang="en-US" sz="3200" smtClean="0"/>
              <a:t>3.2.4 State one function of glucose, lactose and glycogen in animals, and of fructose, sucrose and cellulose in plants.</a:t>
            </a:r>
          </a:p>
        </p:txBody>
      </p:sp>
      <p:sp>
        <p:nvSpPr>
          <p:cNvPr id="67588" name="Rectangle 3"/>
          <p:cNvSpPr>
            <a:spLocks noGrp="1" noChangeArrowheads="1"/>
          </p:cNvSpPr>
          <p:nvPr>
            <p:ph type="body" sz="half" idx="1"/>
          </p:nvPr>
        </p:nvSpPr>
        <p:spPr>
          <a:xfrm>
            <a:off x="914400" y="1981200"/>
            <a:ext cx="7315200" cy="4572000"/>
          </a:xfrm>
        </p:spPr>
        <p:txBody>
          <a:bodyPr/>
          <a:lstStyle/>
          <a:p>
            <a:pPr eaLnBrk="1" hangingPunct="1"/>
            <a:r>
              <a:rPr lang="en-US" sz="2400" u="sng" smtClean="0"/>
              <a:t>Glucose</a:t>
            </a:r>
            <a:r>
              <a:rPr lang="en-US" sz="2400" smtClean="0"/>
              <a:t>, </a:t>
            </a:r>
            <a:r>
              <a:rPr lang="en-US" sz="2400" u="sng" smtClean="0"/>
              <a:t>lactose</a:t>
            </a:r>
            <a:r>
              <a:rPr lang="en-US" sz="2400" smtClean="0"/>
              <a:t>, </a:t>
            </a:r>
            <a:r>
              <a:rPr lang="en-US" sz="2400" u="sng" smtClean="0"/>
              <a:t>fructose</a:t>
            </a:r>
            <a:r>
              <a:rPr lang="en-US" sz="2400" smtClean="0"/>
              <a:t> and </a:t>
            </a:r>
            <a:r>
              <a:rPr lang="en-US" sz="2400" u="sng" smtClean="0"/>
              <a:t>sucrose</a:t>
            </a:r>
            <a:r>
              <a:rPr lang="en-US" sz="2400" smtClean="0"/>
              <a:t> are all simple sugars which function as short term energy storage molecules.</a:t>
            </a:r>
          </a:p>
          <a:p>
            <a:pPr eaLnBrk="1" hangingPunct="1">
              <a:buFont typeface="Wingdings" pitchFamily="2" charset="2"/>
              <a:buNone/>
            </a:pPr>
            <a:endParaRPr lang="en-US" sz="2400" smtClean="0"/>
          </a:p>
          <a:p>
            <a:pPr eaLnBrk="1" hangingPunct="1"/>
            <a:r>
              <a:rPr lang="en-US" sz="2400" u="sng" smtClean="0"/>
              <a:t>Glycogen</a:t>
            </a:r>
            <a:r>
              <a:rPr lang="en-US" sz="2400" smtClean="0"/>
              <a:t> is a polysaccharide, stored in the liver, which functions as longer term energy storage than simple sugars.</a:t>
            </a:r>
          </a:p>
          <a:p>
            <a:pPr eaLnBrk="1" hangingPunct="1"/>
            <a:endParaRPr lang="en-US" sz="2400" smtClean="0"/>
          </a:p>
          <a:p>
            <a:pPr eaLnBrk="1" hangingPunct="1"/>
            <a:r>
              <a:rPr lang="en-US" sz="2400" u="sng" smtClean="0"/>
              <a:t>Cellulose-</a:t>
            </a:r>
            <a:r>
              <a:rPr lang="en-US" sz="2400" smtClean="0"/>
              <a:t> helps cell walls in plants maintain their structure and rigidity.</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lide Number Placeholder 3"/>
          <p:cNvSpPr>
            <a:spLocks noGrp="1"/>
          </p:cNvSpPr>
          <p:nvPr>
            <p:ph type="sldNum" sz="quarter" idx="10"/>
          </p:nvPr>
        </p:nvSpPr>
        <p:spPr/>
        <p:txBody>
          <a:bodyPr/>
          <a:lstStyle/>
          <a:p>
            <a:pPr>
              <a:defRPr/>
            </a:pPr>
            <a:fld id="{C8043EBD-809D-4042-B513-AFC84CD44C99}" type="slidenum">
              <a:rPr lang="en-US"/>
              <a:pPr>
                <a:defRPr/>
              </a:pPr>
              <a:t>65</a:t>
            </a:fld>
            <a:endParaRPr lang="en-US"/>
          </a:p>
        </p:txBody>
      </p:sp>
      <p:sp>
        <p:nvSpPr>
          <p:cNvPr id="68611" name="Rectangle 2"/>
          <p:cNvSpPr>
            <a:spLocks noGrp="1" noChangeArrowheads="1"/>
          </p:cNvSpPr>
          <p:nvPr>
            <p:ph type="title"/>
          </p:nvPr>
        </p:nvSpPr>
        <p:spPr>
          <a:xfrm>
            <a:off x="914400" y="228600"/>
            <a:ext cx="7772400" cy="1143000"/>
          </a:xfrm>
        </p:spPr>
        <p:txBody>
          <a:bodyPr/>
          <a:lstStyle/>
          <a:p>
            <a:pPr eaLnBrk="1" hangingPunct="1"/>
            <a:r>
              <a:rPr lang="en-US" sz="2800" smtClean="0"/>
              <a:t>3.2.5 Outline the role of condensation and hydrolysis in the relationships between organic macromolecules.</a:t>
            </a:r>
          </a:p>
        </p:txBody>
      </p:sp>
      <p:sp>
        <p:nvSpPr>
          <p:cNvPr id="68612" name="Rectangle 3"/>
          <p:cNvSpPr>
            <a:spLocks noGrp="1" noChangeArrowheads="1"/>
          </p:cNvSpPr>
          <p:nvPr>
            <p:ph type="body" idx="1"/>
          </p:nvPr>
        </p:nvSpPr>
        <p:spPr>
          <a:xfrm>
            <a:off x="914400" y="1905000"/>
            <a:ext cx="3886200" cy="4495800"/>
          </a:xfrm>
        </p:spPr>
        <p:txBody>
          <a:bodyPr/>
          <a:lstStyle/>
          <a:p>
            <a:pPr eaLnBrk="1" hangingPunct="1">
              <a:lnSpc>
                <a:spcPct val="90000"/>
              </a:lnSpc>
              <a:buFont typeface="Wingdings" pitchFamily="2" charset="2"/>
              <a:buNone/>
            </a:pPr>
            <a:r>
              <a:rPr lang="en-US" sz="2400" u="sng" smtClean="0"/>
              <a:t>Condensation synthesis-</a:t>
            </a:r>
            <a:r>
              <a:rPr lang="en-US" sz="2400" smtClean="0"/>
              <a:t> the removal of water from monomers during the synthesis of polymers.</a:t>
            </a:r>
          </a:p>
          <a:p>
            <a:pPr eaLnBrk="1" hangingPunct="1">
              <a:lnSpc>
                <a:spcPct val="90000"/>
              </a:lnSpc>
              <a:buFont typeface="Wingdings" pitchFamily="2" charset="2"/>
              <a:buNone/>
            </a:pPr>
            <a:endParaRPr lang="en-US" sz="2400" u="sng" smtClean="0"/>
          </a:p>
          <a:p>
            <a:pPr eaLnBrk="1" hangingPunct="1">
              <a:lnSpc>
                <a:spcPct val="90000"/>
              </a:lnSpc>
              <a:buFont typeface="Wingdings" pitchFamily="2" charset="2"/>
              <a:buNone/>
            </a:pPr>
            <a:endParaRPr lang="en-US" sz="2400" u="sng" smtClean="0"/>
          </a:p>
          <a:p>
            <a:pPr eaLnBrk="1" hangingPunct="1">
              <a:lnSpc>
                <a:spcPct val="90000"/>
              </a:lnSpc>
              <a:buFont typeface="Wingdings" pitchFamily="2" charset="2"/>
              <a:buNone/>
            </a:pPr>
            <a:endParaRPr lang="en-US" sz="2400" u="sng" smtClean="0"/>
          </a:p>
          <a:p>
            <a:pPr eaLnBrk="1" hangingPunct="1">
              <a:lnSpc>
                <a:spcPct val="90000"/>
              </a:lnSpc>
              <a:buFont typeface="Wingdings" pitchFamily="2" charset="2"/>
              <a:buNone/>
            </a:pPr>
            <a:r>
              <a:rPr lang="en-US" sz="2400" u="sng" smtClean="0"/>
              <a:t>Hydrolysis</a:t>
            </a:r>
            <a:r>
              <a:rPr lang="en-US" sz="2400" smtClean="0"/>
              <a:t>- the addition of water to polymers which result in a break down to monomers.</a:t>
            </a:r>
          </a:p>
        </p:txBody>
      </p:sp>
      <p:grpSp>
        <p:nvGrpSpPr>
          <p:cNvPr id="68613" name="Group 4"/>
          <p:cNvGrpSpPr>
            <a:grpSpLocks/>
          </p:cNvGrpSpPr>
          <p:nvPr/>
        </p:nvGrpSpPr>
        <p:grpSpPr bwMode="auto">
          <a:xfrm>
            <a:off x="4724400" y="2438400"/>
            <a:ext cx="3657600" cy="609600"/>
            <a:chOff x="2976" y="1536"/>
            <a:chExt cx="2304" cy="384"/>
          </a:xfrm>
        </p:grpSpPr>
        <p:sp>
          <p:nvSpPr>
            <p:cNvPr id="68620" name="Oval 5"/>
            <p:cNvSpPr>
              <a:spLocks noChangeArrowheads="1"/>
            </p:cNvSpPr>
            <p:nvPr/>
          </p:nvSpPr>
          <p:spPr bwMode="auto">
            <a:xfrm>
              <a:off x="2976" y="1536"/>
              <a:ext cx="384" cy="384"/>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621" name="Oval 6"/>
            <p:cNvSpPr>
              <a:spLocks noChangeArrowheads="1"/>
            </p:cNvSpPr>
            <p:nvPr/>
          </p:nvSpPr>
          <p:spPr bwMode="auto">
            <a:xfrm>
              <a:off x="3552" y="1536"/>
              <a:ext cx="384" cy="384"/>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622" name="Oval 7"/>
            <p:cNvSpPr>
              <a:spLocks noChangeArrowheads="1"/>
            </p:cNvSpPr>
            <p:nvPr/>
          </p:nvSpPr>
          <p:spPr bwMode="auto">
            <a:xfrm>
              <a:off x="4320" y="1536"/>
              <a:ext cx="384" cy="384"/>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623" name="Oval 8"/>
            <p:cNvSpPr>
              <a:spLocks noChangeArrowheads="1"/>
            </p:cNvSpPr>
            <p:nvPr/>
          </p:nvSpPr>
          <p:spPr bwMode="auto">
            <a:xfrm>
              <a:off x="4896" y="1536"/>
              <a:ext cx="384" cy="384"/>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624" name="Line 9"/>
            <p:cNvSpPr>
              <a:spLocks noChangeShapeType="1"/>
            </p:cNvSpPr>
            <p:nvPr/>
          </p:nvSpPr>
          <p:spPr bwMode="auto">
            <a:xfrm>
              <a:off x="4704" y="1728"/>
              <a:ext cx="192"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8625" name="Line 10"/>
            <p:cNvSpPr>
              <a:spLocks noChangeShapeType="1"/>
            </p:cNvSpPr>
            <p:nvPr/>
          </p:nvSpPr>
          <p:spPr bwMode="auto">
            <a:xfrm>
              <a:off x="4032" y="1728"/>
              <a:ext cx="192"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68614" name="Oval 11"/>
          <p:cNvSpPr>
            <a:spLocks noChangeArrowheads="1"/>
          </p:cNvSpPr>
          <p:nvPr/>
        </p:nvSpPr>
        <p:spPr bwMode="auto">
          <a:xfrm rot="10800000">
            <a:off x="7924800" y="4267200"/>
            <a:ext cx="609600" cy="6096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615" name="Oval 12"/>
          <p:cNvSpPr>
            <a:spLocks noChangeArrowheads="1"/>
          </p:cNvSpPr>
          <p:nvPr/>
        </p:nvSpPr>
        <p:spPr bwMode="auto">
          <a:xfrm rot="10800000">
            <a:off x="7010400" y="4267200"/>
            <a:ext cx="609600" cy="6096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616" name="Oval 13"/>
          <p:cNvSpPr>
            <a:spLocks noChangeArrowheads="1"/>
          </p:cNvSpPr>
          <p:nvPr/>
        </p:nvSpPr>
        <p:spPr bwMode="auto">
          <a:xfrm rot="10800000">
            <a:off x="5789613" y="4267200"/>
            <a:ext cx="609600" cy="6096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617" name="Oval 14"/>
          <p:cNvSpPr>
            <a:spLocks noChangeArrowheads="1"/>
          </p:cNvSpPr>
          <p:nvPr/>
        </p:nvSpPr>
        <p:spPr bwMode="auto">
          <a:xfrm rot="10800000">
            <a:off x="4875213" y="4267200"/>
            <a:ext cx="609600" cy="6096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618" name="Line 15"/>
          <p:cNvSpPr>
            <a:spLocks noChangeShapeType="1"/>
          </p:cNvSpPr>
          <p:nvPr/>
        </p:nvSpPr>
        <p:spPr bwMode="auto">
          <a:xfrm rot="10800000">
            <a:off x="5484813" y="4572000"/>
            <a:ext cx="304800"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8619" name="Line 16"/>
          <p:cNvSpPr>
            <a:spLocks noChangeShapeType="1"/>
          </p:cNvSpPr>
          <p:nvPr/>
        </p:nvSpPr>
        <p:spPr bwMode="auto">
          <a:xfrm rot="10800000" flipH="1">
            <a:off x="6553200" y="4572000"/>
            <a:ext cx="3048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pPr>
              <a:defRPr/>
            </a:pPr>
            <a:fld id="{980FD5EF-A37C-435B-857A-CA84CAB55C3C}" type="slidenum">
              <a:rPr lang="en-US"/>
              <a:pPr>
                <a:defRPr/>
              </a:pPr>
              <a:t>66</a:t>
            </a:fld>
            <a:endParaRPr lang="en-US"/>
          </a:p>
        </p:txBody>
      </p:sp>
      <p:sp>
        <p:nvSpPr>
          <p:cNvPr id="69635" name="Rectangle 2"/>
          <p:cNvSpPr>
            <a:spLocks noGrp="1" noChangeArrowheads="1"/>
          </p:cNvSpPr>
          <p:nvPr>
            <p:ph type="title"/>
          </p:nvPr>
        </p:nvSpPr>
        <p:spPr/>
        <p:txBody>
          <a:bodyPr/>
          <a:lstStyle/>
          <a:p>
            <a:pPr eaLnBrk="1" hangingPunct="1"/>
            <a:r>
              <a:rPr lang="en-US" sz="3200" smtClean="0"/>
              <a:t>3.2.6 State three functions of lipids.</a:t>
            </a:r>
          </a:p>
        </p:txBody>
      </p:sp>
      <p:sp>
        <p:nvSpPr>
          <p:cNvPr id="69636" name="Rectangle 3"/>
          <p:cNvSpPr>
            <a:spLocks noGrp="1" noChangeArrowheads="1"/>
          </p:cNvSpPr>
          <p:nvPr>
            <p:ph type="body" sz="half" idx="1"/>
          </p:nvPr>
        </p:nvSpPr>
        <p:spPr>
          <a:xfrm>
            <a:off x="609600" y="2209800"/>
            <a:ext cx="3810000" cy="3235325"/>
          </a:xfrm>
        </p:spPr>
        <p:txBody>
          <a:bodyPr/>
          <a:lstStyle/>
          <a:p>
            <a:pPr marL="952500" lvl="1" indent="-495300" eaLnBrk="1" hangingPunct="1">
              <a:lnSpc>
                <a:spcPct val="90000"/>
              </a:lnSpc>
              <a:buFont typeface="Wingdings" pitchFamily="2" charset="2"/>
              <a:buNone/>
            </a:pPr>
            <a:r>
              <a:rPr lang="en-US" smtClean="0"/>
              <a:t>1) Energy storage</a:t>
            </a:r>
          </a:p>
          <a:p>
            <a:pPr marL="952500" lvl="1" indent="-495300" eaLnBrk="1" hangingPunct="1">
              <a:lnSpc>
                <a:spcPct val="90000"/>
              </a:lnSpc>
              <a:buFont typeface="Wingdings" pitchFamily="2" charset="2"/>
              <a:buNone/>
            </a:pPr>
            <a:r>
              <a:rPr lang="en-US" smtClean="0"/>
              <a:t>2) Heat insulation</a:t>
            </a:r>
          </a:p>
          <a:p>
            <a:pPr marL="952500" lvl="1" indent="-495300" eaLnBrk="1" hangingPunct="1">
              <a:lnSpc>
                <a:spcPct val="90000"/>
              </a:lnSpc>
              <a:buFont typeface="Wingdings" pitchFamily="2" charset="2"/>
              <a:buNone/>
            </a:pPr>
            <a:r>
              <a:rPr lang="en-US" smtClean="0"/>
              <a:t>3) Buoyancy</a:t>
            </a:r>
          </a:p>
          <a:p>
            <a:pPr marL="952500" lvl="1" indent="-495300" eaLnBrk="1" hangingPunct="1">
              <a:lnSpc>
                <a:spcPct val="90000"/>
              </a:lnSpc>
              <a:buFont typeface="Wingdings" pitchFamily="2" charset="2"/>
              <a:buNone/>
            </a:pPr>
            <a:endParaRPr lang="en-US" smtClean="0"/>
          </a:p>
        </p:txBody>
      </p:sp>
      <p:pic>
        <p:nvPicPr>
          <p:cNvPr id="69637" name="Picture 4" descr="adipocyte_186"/>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495800" y="2286000"/>
            <a:ext cx="3619500" cy="2919413"/>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9638" name="Text Box 5"/>
          <p:cNvSpPr txBox="1">
            <a:spLocks noChangeArrowheads="1"/>
          </p:cNvSpPr>
          <p:nvPr/>
        </p:nvSpPr>
        <p:spPr bwMode="auto">
          <a:xfrm>
            <a:off x="5257800" y="5486400"/>
            <a:ext cx="2133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latin typeface="ZapfHumnst BT" pitchFamily="34" charset="0"/>
              </a:rPr>
              <a:t>Adipose (fat) cell.</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EC09E817-828D-455C-AF83-14E609EB2BB5}" type="slidenum">
              <a:rPr lang="en-US"/>
              <a:pPr>
                <a:defRPr/>
              </a:pPr>
              <a:t>67</a:t>
            </a:fld>
            <a:endParaRPr lang="en-US"/>
          </a:p>
        </p:txBody>
      </p:sp>
      <p:sp>
        <p:nvSpPr>
          <p:cNvPr id="70659" name="Rectangle 2"/>
          <p:cNvSpPr>
            <a:spLocks noGrp="1" noChangeArrowheads="1"/>
          </p:cNvSpPr>
          <p:nvPr>
            <p:ph type="title"/>
          </p:nvPr>
        </p:nvSpPr>
        <p:spPr/>
        <p:txBody>
          <a:bodyPr/>
          <a:lstStyle/>
          <a:p>
            <a:pPr eaLnBrk="1" hangingPunct="1"/>
            <a:r>
              <a:rPr lang="en-US" sz="2800" smtClean="0"/>
              <a:t>3.2.7 Compare the use of carbohydrates and </a:t>
            </a:r>
            <a:br>
              <a:rPr lang="en-US" sz="2800" smtClean="0"/>
            </a:br>
            <a:r>
              <a:rPr lang="en-US" sz="2800" smtClean="0"/>
              <a:t>lipids in energy storage.</a:t>
            </a:r>
            <a:endParaRPr lang="en-US" smtClean="0"/>
          </a:p>
        </p:txBody>
      </p:sp>
      <p:sp>
        <p:nvSpPr>
          <p:cNvPr id="70660" name="Rectangle 3"/>
          <p:cNvSpPr>
            <a:spLocks noGrp="1" noChangeArrowheads="1"/>
          </p:cNvSpPr>
          <p:nvPr>
            <p:ph type="body" sz="half" idx="1"/>
          </p:nvPr>
        </p:nvSpPr>
        <p:spPr>
          <a:xfrm>
            <a:off x="685800" y="1600200"/>
            <a:ext cx="4419600" cy="4876800"/>
          </a:xfrm>
        </p:spPr>
        <p:txBody>
          <a:bodyPr/>
          <a:lstStyle/>
          <a:p>
            <a:pPr eaLnBrk="1" hangingPunct="1">
              <a:lnSpc>
                <a:spcPct val="90000"/>
              </a:lnSpc>
              <a:buFont typeface="Wingdings" pitchFamily="2" charset="2"/>
              <a:buNone/>
            </a:pPr>
            <a:r>
              <a:rPr lang="en-US" sz="2400" smtClean="0"/>
              <a:t>Carbohydrates and lipids both store energy, but the way they store energy differs.</a:t>
            </a:r>
          </a:p>
          <a:p>
            <a:pPr eaLnBrk="1" hangingPunct="1">
              <a:lnSpc>
                <a:spcPct val="90000"/>
              </a:lnSpc>
              <a:buFont typeface="Wingdings" pitchFamily="2" charset="2"/>
              <a:buNone/>
            </a:pPr>
            <a:endParaRPr lang="en-US" sz="2400" smtClean="0"/>
          </a:p>
          <a:p>
            <a:pPr eaLnBrk="1" hangingPunct="1">
              <a:lnSpc>
                <a:spcPct val="90000"/>
              </a:lnSpc>
            </a:pPr>
            <a:r>
              <a:rPr lang="en-US" sz="2400" u="sng" smtClean="0"/>
              <a:t>Lipids-</a:t>
            </a:r>
            <a:r>
              <a:rPr lang="en-US" sz="2400" smtClean="0"/>
              <a:t> store more energy per unit of mass, not soluble in water.</a:t>
            </a:r>
          </a:p>
          <a:p>
            <a:pPr eaLnBrk="1" hangingPunct="1">
              <a:lnSpc>
                <a:spcPct val="90000"/>
              </a:lnSpc>
              <a:buFont typeface="Wingdings" pitchFamily="2" charset="2"/>
              <a:buNone/>
            </a:pPr>
            <a:endParaRPr lang="en-US" sz="2400" smtClean="0"/>
          </a:p>
          <a:p>
            <a:pPr eaLnBrk="1" hangingPunct="1">
              <a:lnSpc>
                <a:spcPct val="90000"/>
              </a:lnSpc>
            </a:pPr>
            <a:r>
              <a:rPr lang="en-US" sz="2400" u="sng" smtClean="0"/>
              <a:t>Carbohydrates-</a:t>
            </a:r>
            <a:r>
              <a:rPr lang="en-US" sz="2400" smtClean="0"/>
              <a:t> store less energy per unit of mass, but is more accessible, and is soluble in water, therefore it is easier to transport in blood and plant fluid.</a:t>
            </a:r>
          </a:p>
        </p:txBody>
      </p:sp>
      <p:pic>
        <p:nvPicPr>
          <p:cNvPr id="70661" name="Picture 4" descr="479px-US_long_grain_rice">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257800" y="1905000"/>
            <a:ext cx="3195638" cy="3997325"/>
          </a:xfrm>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5"/>
          <p:cNvSpPr>
            <a:spLocks noGrp="1" noChangeArrowheads="1"/>
          </p:cNvSpPr>
          <p:nvPr>
            <p:ph type="sldNum" sz="quarter" idx="10"/>
          </p:nvPr>
        </p:nvSpPr>
        <p:spPr/>
        <p:txBody>
          <a:bodyPr/>
          <a:lstStyle/>
          <a:p>
            <a:pPr>
              <a:defRPr/>
            </a:pPr>
            <a:fld id="{5907EAEA-4D5A-40DA-8B8C-59192B57ED29}" type="slidenum">
              <a:rPr lang="en-US"/>
              <a:pPr>
                <a:defRPr/>
              </a:pPr>
              <a:t>68</a:t>
            </a:fld>
            <a:endParaRPr lang="en-US"/>
          </a:p>
        </p:txBody>
      </p:sp>
      <p:sp>
        <p:nvSpPr>
          <p:cNvPr id="71683" name="Rectangle 2"/>
          <p:cNvSpPr>
            <a:spLocks noGrp="1" noChangeArrowheads="1"/>
          </p:cNvSpPr>
          <p:nvPr>
            <p:ph type="ctrTitle"/>
          </p:nvPr>
        </p:nvSpPr>
        <p:spPr>
          <a:xfrm>
            <a:off x="2057400" y="1143000"/>
            <a:ext cx="7086600" cy="2209800"/>
          </a:xfrm>
        </p:spPr>
        <p:txBody>
          <a:bodyPr/>
          <a:lstStyle/>
          <a:p>
            <a:pPr eaLnBrk="1" hangingPunct="1"/>
            <a:r>
              <a:rPr lang="en-US" i="1" smtClean="0"/>
              <a:t>Unit 3: Chemistry of Life</a:t>
            </a:r>
          </a:p>
        </p:txBody>
      </p:sp>
      <p:sp>
        <p:nvSpPr>
          <p:cNvPr id="71684" name="Rectangle 3"/>
          <p:cNvSpPr>
            <a:spLocks noGrp="1" noChangeArrowheads="1"/>
          </p:cNvSpPr>
          <p:nvPr>
            <p:ph type="subTitle" idx="1"/>
          </p:nvPr>
        </p:nvSpPr>
        <p:spPr/>
        <p:txBody>
          <a:bodyPr/>
          <a:lstStyle/>
          <a:p>
            <a:pPr algn="l" eaLnBrk="1" hangingPunct="1"/>
            <a:r>
              <a:rPr lang="en-US" sz="4800" smtClean="0"/>
              <a:t>Lesson 3.3 DNA Structure</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pPr>
              <a:defRPr/>
            </a:pPr>
            <a:fld id="{BEA6D3FF-ED12-4FD4-8261-29B5A005A3A2}" type="slidenum">
              <a:rPr lang="en-US"/>
              <a:pPr>
                <a:defRPr/>
              </a:pPr>
              <a:t>69</a:t>
            </a:fld>
            <a:endParaRPr lang="en-US"/>
          </a:p>
        </p:txBody>
      </p:sp>
      <p:sp>
        <p:nvSpPr>
          <p:cNvPr id="72707" name="Rectangle 2"/>
          <p:cNvSpPr>
            <a:spLocks noGrp="1" noChangeArrowheads="1"/>
          </p:cNvSpPr>
          <p:nvPr>
            <p:ph type="title"/>
          </p:nvPr>
        </p:nvSpPr>
        <p:spPr>
          <a:xfrm>
            <a:off x="914400" y="0"/>
            <a:ext cx="7772400" cy="1524000"/>
          </a:xfrm>
        </p:spPr>
        <p:txBody>
          <a:bodyPr/>
          <a:lstStyle/>
          <a:p>
            <a:pPr eaLnBrk="1" hangingPunct="1"/>
            <a:r>
              <a:rPr lang="en-US" sz="2800" smtClean="0"/>
              <a:t>3.3.1 Outline DNA nucleotide structure in terms of sugar (deoxyribose), base and phosphate.</a:t>
            </a:r>
          </a:p>
        </p:txBody>
      </p:sp>
      <p:pic>
        <p:nvPicPr>
          <p:cNvPr id="72708" name="Picture 3" descr="nucleotide"/>
          <p:cNvPicPr>
            <a:picLocks noGrp="1" noChangeAspect="1" noChangeArrowheads="1"/>
          </p:cNvPicPr>
          <p:nvPr>
            <p:ph sz="half" idx="1"/>
          </p:nvPr>
        </p:nvPicPr>
        <p:blipFill>
          <a:blip r:embed="rId2">
            <a:grayscl/>
            <a:extLst>
              <a:ext uri="{28A0092B-C50C-407E-A947-70E740481C1C}">
                <a14:useLocalDpi xmlns:a14="http://schemas.microsoft.com/office/drawing/2010/main" val="0"/>
              </a:ext>
            </a:extLst>
          </a:blip>
          <a:srcRect/>
          <a:stretch>
            <a:fillRect/>
          </a:stretch>
        </p:blipFill>
        <p:spPr>
          <a:xfrm>
            <a:off x="4800600" y="3279775"/>
            <a:ext cx="3810000" cy="2854325"/>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2709" name="Rectangle 4"/>
          <p:cNvSpPr>
            <a:spLocks noGrp="1" noChangeArrowheads="1"/>
          </p:cNvSpPr>
          <p:nvPr>
            <p:ph type="body" idx="4294967295"/>
          </p:nvPr>
        </p:nvSpPr>
        <p:spPr>
          <a:xfrm>
            <a:off x="914400" y="1828800"/>
            <a:ext cx="3276600" cy="4343400"/>
          </a:xfrm>
        </p:spPr>
        <p:txBody>
          <a:bodyPr/>
          <a:lstStyle/>
          <a:p>
            <a:pPr eaLnBrk="1" hangingPunct="1"/>
            <a:r>
              <a:rPr lang="en-US" sz="2400" smtClean="0"/>
              <a:t>The </a:t>
            </a:r>
            <a:r>
              <a:rPr lang="en-US" sz="2400" u="sng" smtClean="0"/>
              <a:t>phosphate</a:t>
            </a:r>
            <a:r>
              <a:rPr lang="en-US" sz="2400" smtClean="0"/>
              <a:t> and </a:t>
            </a:r>
            <a:r>
              <a:rPr lang="en-US" sz="2400" u="sng" smtClean="0"/>
              <a:t>sugar</a:t>
            </a:r>
            <a:r>
              <a:rPr lang="en-US" sz="2400" smtClean="0"/>
              <a:t> are always the same, and are always found in the backbone. The base is in in the center of the double helix.</a:t>
            </a:r>
          </a:p>
          <a:p>
            <a:pPr eaLnBrk="1" hangingPunct="1">
              <a:buFont typeface="Wingdings" pitchFamily="2" charset="2"/>
              <a:buNone/>
            </a:pPr>
            <a:endParaRPr lang="en-US" sz="2400" smtClean="0"/>
          </a:p>
          <a:p>
            <a:pPr eaLnBrk="1" hangingPunct="1"/>
            <a:endParaRPr lang="en-US" sz="1600" smtClean="0"/>
          </a:p>
        </p:txBody>
      </p:sp>
      <p:pic>
        <p:nvPicPr>
          <p:cNvPr id="72710" name="Picture 5" descr="20030501b"/>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029200" y="1981200"/>
            <a:ext cx="1109663" cy="21336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0"/>
          </p:nvPr>
        </p:nvSpPr>
        <p:spPr/>
        <p:txBody>
          <a:bodyPr/>
          <a:lstStyle/>
          <a:p>
            <a:pPr>
              <a:defRPr/>
            </a:pPr>
            <a:fld id="{7AD4DF86-B06E-4358-8288-7DAE1E5C5780}" type="slidenum">
              <a:rPr lang="en-US"/>
              <a:pPr>
                <a:defRPr/>
              </a:pPr>
              <a:t>7</a:t>
            </a:fld>
            <a:endParaRPr lang="en-US"/>
          </a:p>
        </p:txBody>
      </p:sp>
      <p:sp>
        <p:nvSpPr>
          <p:cNvPr id="9219" name="Rectangle 2"/>
          <p:cNvSpPr>
            <a:spLocks noGrp="1" noChangeArrowheads="1"/>
          </p:cNvSpPr>
          <p:nvPr>
            <p:ph type="title"/>
          </p:nvPr>
        </p:nvSpPr>
        <p:spPr/>
        <p:txBody>
          <a:bodyPr/>
          <a:lstStyle/>
          <a:p>
            <a:pPr eaLnBrk="1" hangingPunct="1"/>
            <a:r>
              <a:rPr lang="en-US" sz="3200" smtClean="0"/>
              <a:t>1.1.5 Cont’d…Critical Values of t </a:t>
            </a:r>
            <a:br>
              <a:rPr lang="en-US" sz="3200" smtClean="0"/>
            </a:br>
            <a:r>
              <a:rPr lang="en-US" sz="3200" smtClean="0"/>
              <a:t>(two-tailed)</a:t>
            </a:r>
          </a:p>
        </p:txBody>
      </p:sp>
      <p:sp>
        <p:nvSpPr>
          <p:cNvPr id="9220" name="Rectangle 3"/>
          <p:cNvSpPr>
            <a:spLocks noGrp="1" noChangeArrowheads="1"/>
          </p:cNvSpPr>
          <p:nvPr>
            <p:ph type="body" idx="1"/>
          </p:nvPr>
        </p:nvSpPr>
        <p:spPr/>
        <p:txBody>
          <a:bodyPr/>
          <a:lstStyle/>
          <a:p>
            <a:pPr eaLnBrk="1" hangingPunct="1"/>
            <a:endParaRPr lang="en-US" smtClean="0"/>
          </a:p>
        </p:txBody>
      </p:sp>
      <p:pic>
        <p:nvPicPr>
          <p:cNvPr id="9221" name="Picture 5" descr="t test critical valu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676400"/>
            <a:ext cx="7467600" cy="47069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9222" name="Oval 6"/>
          <p:cNvSpPr>
            <a:spLocks noChangeArrowheads="1"/>
          </p:cNvSpPr>
          <p:nvPr/>
        </p:nvSpPr>
        <p:spPr bwMode="auto">
          <a:xfrm>
            <a:off x="5638800" y="1600200"/>
            <a:ext cx="762000" cy="381000"/>
          </a:xfrm>
          <a:prstGeom prst="ellipse">
            <a:avLst/>
          </a:prstGeom>
          <a:noFill/>
          <a:ln w="38100">
            <a:solidFill>
              <a:srgbClr val="FF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pPr>
              <a:defRPr/>
            </a:pPr>
            <a:fld id="{3F4882C7-480E-4264-9FEE-5D723F909368}" type="slidenum">
              <a:rPr lang="en-US"/>
              <a:pPr>
                <a:defRPr/>
              </a:pPr>
              <a:t>70</a:t>
            </a:fld>
            <a:endParaRPr lang="en-US"/>
          </a:p>
        </p:txBody>
      </p:sp>
      <p:sp>
        <p:nvSpPr>
          <p:cNvPr id="73731" name="Rectangle 2"/>
          <p:cNvSpPr>
            <a:spLocks noGrp="1" noChangeArrowheads="1"/>
          </p:cNvSpPr>
          <p:nvPr>
            <p:ph type="title"/>
          </p:nvPr>
        </p:nvSpPr>
        <p:spPr/>
        <p:txBody>
          <a:bodyPr/>
          <a:lstStyle/>
          <a:p>
            <a:pPr eaLnBrk="1" hangingPunct="1"/>
            <a:r>
              <a:rPr lang="en-US" sz="3200" smtClean="0"/>
              <a:t>3.3.2 State the names of the four </a:t>
            </a:r>
            <a:br>
              <a:rPr lang="en-US" sz="3200" smtClean="0"/>
            </a:br>
            <a:r>
              <a:rPr lang="en-US" sz="3200" smtClean="0"/>
              <a:t>bases in DNA.</a:t>
            </a:r>
          </a:p>
        </p:txBody>
      </p:sp>
      <p:sp>
        <p:nvSpPr>
          <p:cNvPr id="73732" name="Rectangle 3"/>
          <p:cNvSpPr>
            <a:spLocks noGrp="1" noChangeArrowheads="1"/>
          </p:cNvSpPr>
          <p:nvPr>
            <p:ph type="body" sz="half" idx="1"/>
          </p:nvPr>
        </p:nvSpPr>
        <p:spPr/>
        <p:txBody>
          <a:bodyPr/>
          <a:lstStyle/>
          <a:p>
            <a:pPr eaLnBrk="1" hangingPunct="1">
              <a:lnSpc>
                <a:spcPct val="90000"/>
              </a:lnSpc>
            </a:pPr>
            <a:r>
              <a:rPr lang="en-US" sz="2400" smtClean="0"/>
              <a:t>The </a:t>
            </a:r>
            <a:r>
              <a:rPr lang="en-US" sz="2400" u="sng" smtClean="0"/>
              <a:t>base</a:t>
            </a:r>
            <a:r>
              <a:rPr lang="en-US" sz="2400" smtClean="0"/>
              <a:t> found in each nucleotide of DNA is one of four possible types:</a:t>
            </a:r>
          </a:p>
          <a:p>
            <a:pPr eaLnBrk="1" hangingPunct="1">
              <a:lnSpc>
                <a:spcPct val="90000"/>
              </a:lnSpc>
              <a:buFont typeface="Wingdings" pitchFamily="2" charset="2"/>
              <a:buNone/>
            </a:pPr>
            <a:endParaRPr lang="en-US" sz="2400" smtClean="0"/>
          </a:p>
          <a:p>
            <a:pPr lvl="1" eaLnBrk="1" hangingPunct="1">
              <a:lnSpc>
                <a:spcPct val="90000"/>
              </a:lnSpc>
            </a:pPr>
            <a:r>
              <a:rPr lang="en-US" sz="2400" smtClean="0"/>
              <a:t>A- adenine</a:t>
            </a:r>
          </a:p>
          <a:p>
            <a:pPr lvl="1" eaLnBrk="1" hangingPunct="1">
              <a:lnSpc>
                <a:spcPct val="90000"/>
              </a:lnSpc>
            </a:pPr>
            <a:endParaRPr lang="en-US" sz="2400" smtClean="0"/>
          </a:p>
          <a:p>
            <a:pPr lvl="1" eaLnBrk="1" hangingPunct="1">
              <a:lnSpc>
                <a:spcPct val="90000"/>
              </a:lnSpc>
            </a:pPr>
            <a:r>
              <a:rPr lang="en-US" sz="2400" smtClean="0"/>
              <a:t>T- thymine</a:t>
            </a:r>
          </a:p>
          <a:p>
            <a:pPr lvl="1" eaLnBrk="1" hangingPunct="1">
              <a:lnSpc>
                <a:spcPct val="90000"/>
              </a:lnSpc>
            </a:pPr>
            <a:endParaRPr lang="en-US" sz="2400" smtClean="0"/>
          </a:p>
          <a:p>
            <a:pPr lvl="1" eaLnBrk="1" hangingPunct="1">
              <a:lnSpc>
                <a:spcPct val="90000"/>
              </a:lnSpc>
            </a:pPr>
            <a:r>
              <a:rPr lang="en-US" sz="2400" smtClean="0"/>
              <a:t>G- guanine</a:t>
            </a:r>
          </a:p>
          <a:p>
            <a:pPr lvl="1" eaLnBrk="1" hangingPunct="1">
              <a:lnSpc>
                <a:spcPct val="90000"/>
              </a:lnSpc>
              <a:buFont typeface="Wingdings" pitchFamily="2" charset="2"/>
              <a:buNone/>
            </a:pPr>
            <a:endParaRPr lang="en-US" sz="2400" smtClean="0"/>
          </a:p>
          <a:p>
            <a:pPr lvl="1" eaLnBrk="1" hangingPunct="1">
              <a:lnSpc>
                <a:spcPct val="90000"/>
              </a:lnSpc>
            </a:pPr>
            <a:r>
              <a:rPr lang="en-US" sz="2400" smtClean="0"/>
              <a:t>C- cytosine</a:t>
            </a:r>
          </a:p>
        </p:txBody>
      </p:sp>
      <p:pic>
        <p:nvPicPr>
          <p:cNvPr id="73733" name="Picture 4" descr="Chemical structure of adenine">
            <a:hlinkClick r:id="rId2" tooltip="Chemical structure of adenine"/>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105400" y="2286000"/>
            <a:ext cx="2719388" cy="3352800"/>
          </a:xfrm>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3734" name="Text Box 5"/>
          <p:cNvSpPr txBox="1">
            <a:spLocks noChangeArrowheads="1"/>
          </p:cNvSpPr>
          <p:nvPr/>
        </p:nvSpPr>
        <p:spPr bwMode="auto">
          <a:xfrm>
            <a:off x="5410200" y="5791200"/>
            <a:ext cx="1828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latin typeface="ZapfHumnst BT" pitchFamily="34" charset="0"/>
              </a:rPr>
              <a:t>Adenine</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pPr>
              <a:defRPr/>
            </a:pPr>
            <a:fld id="{DBEFC6EC-C353-424B-A6EE-822C3038B799}" type="slidenum">
              <a:rPr lang="en-US"/>
              <a:pPr>
                <a:defRPr/>
              </a:pPr>
              <a:t>71</a:t>
            </a:fld>
            <a:endParaRPr lang="en-US"/>
          </a:p>
        </p:txBody>
      </p:sp>
      <p:sp>
        <p:nvSpPr>
          <p:cNvPr id="74755" name="Rectangle 2"/>
          <p:cNvSpPr>
            <a:spLocks noGrp="1" noChangeArrowheads="1"/>
          </p:cNvSpPr>
          <p:nvPr>
            <p:ph type="title"/>
          </p:nvPr>
        </p:nvSpPr>
        <p:spPr>
          <a:xfrm>
            <a:off x="609600" y="0"/>
            <a:ext cx="8534400" cy="1420813"/>
          </a:xfrm>
        </p:spPr>
        <p:txBody>
          <a:bodyPr/>
          <a:lstStyle/>
          <a:p>
            <a:pPr eaLnBrk="1" hangingPunct="1"/>
            <a:r>
              <a:rPr lang="en-US" sz="2800" smtClean="0"/>
              <a:t>3.3.3 Outline how the DNA nucleotides are linked together by covalent bonds into a single strand.</a:t>
            </a:r>
          </a:p>
        </p:txBody>
      </p:sp>
      <p:pic>
        <p:nvPicPr>
          <p:cNvPr id="74756" name="Picture 3" descr="1612"/>
          <p:cNvPicPr>
            <a:picLocks noGrp="1" noChangeAspect="1" noChangeArrowheads="1"/>
          </p:cNvPicPr>
          <p:nvPr>
            <p:ph idx="1"/>
          </p:nvPr>
        </p:nvPicPr>
        <p:blipFill>
          <a:blip r:embed="rId2">
            <a:grayscl/>
            <a:extLst>
              <a:ext uri="{28A0092B-C50C-407E-A947-70E740481C1C}">
                <a14:useLocalDpi xmlns:a14="http://schemas.microsoft.com/office/drawing/2010/main" val="0"/>
              </a:ext>
            </a:extLst>
          </a:blip>
          <a:srcRect l="31511" t="35289" r="7001" b="19434"/>
          <a:stretch>
            <a:fillRect/>
          </a:stretch>
        </p:blipFill>
        <p:spPr>
          <a:xfrm>
            <a:off x="4876800" y="1981200"/>
            <a:ext cx="3657600" cy="3886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4757" name="Rectangle 4"/>
          <p:cNvSpPr>
            <a:spLocks noGrp="1" noChangeArrowheads="1"/>
          </p:cNvSpPr>
          <p:nvPr>
            <p:ph type="body" idx="4294967295"/>
          </p:nvPr>
        </p:nvSpPr>
        <p:spPr>
          <a:xfrm>
            <a:off x="914400" y="1905000"/>
            <a:ext cx="3657600" cy="4724400"/>
          </a:xfrm>
        </p:spPr>
        <p:txBody>
          <a:bodyPr/>
          <a:lstStyle/>
          <a:p>
            <a:pPr eaLnBrk="1" hangingPunct="1"/>
            <a:r>
              <a:rPr lang="en-US" sz="2400" smtClean="0"/>
              <a:t>The bonds between the phosphate group and the sugar (pentagon) are covalent, and make the ‘backbone’ of the ladder.</a:t>
            </a:r>
          </a:p>
          <a:p>
            <a:pPr eaLnBrk="1" hangingPunct="1"/>
            <a:endParaRPr lang="en-US" sz="2400" smtClean="0"/>
          </a:p>
          <a:p>
            <a:pPr eaLnBrk="1" hangingPunct="1"/>
            <a:endParaRPr lang="en-US" sz="2400" smtClean="0"/>
          </a:p>
          <a:p>
            <a:pPr eaLnBrk="1" hangingPunct="1">
              <a:buFont typeface="Wingdings" pitchFamily="2" charset="2"/>
              <a:buNone/>
            </a:pPr>
            <a:endParaRPr lang="en-US" sz="2400" smtClean="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D0E7AA1C-AB81-473A-A7AF-338A7EDEF27D}" type="slidenum">
              <a:rPr lang="en-US"/>
              <a:pPr>
                <a:defRPr/>
              </a:pPr>
              <a:t>72</a:t>
            </a:fld>
            <a:endParaRPr lang="en-US"/>
          </a:p>
        </p:txBody>
      </p:sp>
      <p:sp>
        <p:nvSpPr>
          <p:cNvPr id="75779" name="Rectangle 2"/>
          <p:cNvSpPr>
            <a:spLocks noGrp="1" noChangeArrowheads="1"/>
          </p:cNvSpPr>
          <p:nvPr>
            <p:ph type="title"/>
          </p:nvPr>
        </p:nvSpPr>
        <p:spPr/>
        <p:txBody>
          <a:bodyPr/>
          <a:lstStyle/>
          <a:p>
            <a:pPr eaLnBrk="1" hangingPunct="1"/>
            <a:r>
              <a:rPr lang="en-US" sz="2800" smtClean="0"/>
              <a:t>3.3.4 Explain how a DNA double helix is </a:t>
            </a:r>
            <a:br>
              <a:rPr lang="en-US" sz="2800" smtClean="0"/>
            </a:br>
            <a:r>
              <a:rPr lang="en-US" sz="2800" smtClean="0"/>
              <a:t>formed using complimentary base pairing </a:t>
            </a:r>
            <a:br>
              <a:rPr lang="en-US" sz="2800" smtClean="0"/>
            </a:br>
            <a:r>
              <a:rPr lang="en-US" sz="2800" smtClean="0"/>
              <a:t>and hydrogen bonds.</a:t>
            </a:r>
          </a:p>
        </p:txBody>
      </p:sp>
      <p:sp>
        <p:nvSpPr>
          <p:cNvPr id="75780" name="Rectangle 4"/>
          <p:cNvSpPr>
            <a:spLocks noGrp="1" noChangeArrowheads="1"/>
          </p:cNvSpPr>
          <p:nvPr>
            <p:ph type="body" idx="4294967295"/>
          </p:nvPr>
        </p:nvSpPr>
        <p:spPr>
          <a:xfrm>
            <a:off x="914400" y="1981200"/>
            <a:ext cx="3581400" cy="3962400"/>
          </a:xfrm>
        </p:spPr>
        <p:txBody>
          <a:bodyPr/>
          <a:lstStyle/>
          <a:p>
            <a:pPr eaLnBrk="1" hangingPunct="1"/>
            <a:r>
              <a:rPr lang="en-US" sz="2400" smtClean="0"/>
              <a:t>Weaker, hydrogen bonds exist in the center of the double helix, between base pairs (A-T, C-G).</a:t>
            </a:r>
          </a:p>
          <a:p>
            <a:pPr eaLnBrk="1" hangingPunct="1"/>
            <a:endParaRPr lang="en-US" sz="2000" smtClean="0"/>
          </a:p>
        </p:txBody>
      </p:sp>
      <p:pic>
        <p:nvPicPr>
          <p:cNvPr id="75781" name="Picture 6" descr="Image:DNA chemical structure.svg">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876800" y="1641475"/>
            <a:ext cx="3810000" cy="444817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EDD40D31-02C4-42DB-A3A6-4F1018595959}" type="slidenum">
              <a:rPr lang="en-US"/>
              <a:pPr>
                <a:defRPr/>
              </a:pPr>
              <a:t>73</a:t>
            </a:fld>
            <a:endParaRPr lang="en-US"/>
          </a:p>
        </p:txBody>
      </p:sp>
      <p:sp>
        <p:nvSpPr>
          <p:cNvPr id="76803" name="Rectangle 2"/>
          <p:cNvSpPr>
            <a:spLocks noGrp="1" noChangeArrowheads="1"/>
          </p:cNvSpPr>
          <p:nvPr>
            <p:ph type="title"/>
          </p:nvPr>
        </p:nvSpPr>
        <p:spPr/>
        <p:txBody>
          <a:bodyPr/>
          <a:lstStyle/>
          <a:p>
            <a:pPr eaLnBrk="1" hangingPunct="1"/>
            <a:r>
              <a:rPr lang="en-US" sz="3200" smtClean="0"/>
              <a:t>3.3.5 Draw a simple diagram of the molecular structure of DNA.</a:t>
            </a:r>
          </a:p>
        </p:txBody>
      </p:sp>
      <p:pic>
        <p:nvPicPr>
          <p:cNvPr id="76804" name="Picture 6" descr="1612"/>
          <p:cNvPicPr>
            <a:picLocks noGrp="1" noChangeAspect="1" noChangeArrowheads="1"/>
          </p:cNvPicPr>
          <p:nvPr>
            <p:ph sz="half" idx="1"/>
          </p:nvPr>
        </p:nvPicPr>
        <p:blipFill>
          <a:blip r:embed="rId2">
            <a:grayscl/>
            <a:extLst>
              <a:ext uri="{28A0092B-C50C-407E-A947-70E740481C1C}">
                <a14:useLocalDpi xmlns:a14="http://schemas.microsoft.com/office/drawing/2010/main" val="0"/>
              </a:ext>
            </a:extLst>
          </a:blip>
          <a:srcRect l="31459" t="35349" r="7089" b="19534"/>
          <a:stretch>
            <a:fillRect/>
          </a:stretch>
        </p:blipFill>
        <p:spPr>
          <a:xfrm>
            <a:off x="2286000" y="1676400"/>
            <a:ext cx="3805238" cy="4530725"/>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5"/>
          <p:cNvSpPr>
            <a:spLocks noGrp="1" noChangeArrowheads="1"/>
          </p:cNvSpPr>
          <p:nvPr>
            <p:ph type="sldNum" sz="quarter" idx="10"/>
          </p:nvPr>
        </p:nvSpPr>
        <p:spPr/>
        <p:txBody>
          <a:bodyPr/>
          <a:lstStyle/>
          <a:p>
            <a:pPr>
              <a:defRPr/>
            </a:pPr>
            <a:fld id="{E991AD6E-7903-4179-A6D5-CBE26BC8DEA7}" type="slidenum">
              <a:rPr lang="en-US"/>
              <a:pPr>
                <a:defRPr/>
              </a:pPr>
              <a:t>74</a:t>
            </a:fld>
            <a:endParaRPr lang="en-US"/>
          </a:p>
        </p:txBody>
      </p:sp>
      <p:sp>
        <p:nvSpPr>
          <p:cNvPr id="77827" name="Rectangle 2"/>
          <p:cNvSpPr>
            <a:spLocks noGrp="1" noChangeArrowheads="1"/>
          </p:cNvSpPr>
          <p:nvPr>
            <p:ph type="ctrTitle"/>
          </p:nvPr>
        </p:nvSpPr>
        <p:spPr>
          <a:xfrm>
            <a:off x="2057400" y="1143000"/>
            <a:ext cx="7086600" cy="2209800"/>
          </a:xfrm>
        </p:spPr>
        <p:txBody>
          <a:bodyPr/>
          <a:lstStyle/>
          <a:p>
            <a:pPr eaLnBrk="1" hangingPunct="1"/>
            <a:r>
              <a:rPr lang="en-US" i="1" smtClean="0"/>
              <a:t>Unit 3: Chemistry of Life</a:t>
            </a:r>
          </a:p>
        </p:txBody>
      </p:sp>
      <p:sp>
        <p:nvSpPr>
          <p:cNvPr id="77828" name="Rectangle 3"/>
          <p:cNvSpPr>
            <a:spLocks noGrp="1" noChangeArrowheads="1"/>
          </p:cNvSpPr>
          <p:nvPr>
            <p:ph type="subTitle" idx="1"/>
          </p:nvPr>
        </p:nvSpPr>
        <p:spPr/>
        <p:txBody>
          <a:bodyPr/>
          <a:lstStyle/>
          <a:p>
            <a:pPr algn="l" eaLnBrk="1" hangingPunct="1"/>
            <a:r>
              <a:rPr lang="en-US" sz="4800" smtClean="0"/>
              <a:t>Lesson 3.4 DNA Replication</a:t>
            </a: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07BC5659-456D-42F1-9EF9-879867484EA5}" type="slidenum">
              <a:rPr lang="en-US"/>
              <a:pPr>
                <a:defRPr/>
              </a:pPr>
              <a:t>75</a:t>
            </a:fld>
            <a:endParaRPr lang="en-US"/>
          </a:p>
        </p:txBody>
      </p:sp>
      <p:sp>
        <p:nvSpPr>
          <p:cNvPr id="78851" name="Rectangle 2"/>
          <p:cNvSpPr>
            <a:spLocks noGrp="1" noChangeArrowheads="1"/>
          </p:cNvSpPr>
          <p:nvPr>
            <p:ph type="title"/>
          </p:nvPr>
        </p:nvSpPr>
        <p:spPr/>
        <p:txBody>
          <a:bodyPr/>
          <a:lstStyle/>
          <a:p>
            <a:pPr eaLnBrk="1" hangingPunct="1"/>
            <a:r>
              <a:rPr lang="en-US" smtClean="0"/>
              <a:t>3.4.1 Explain DNA Replication</a:t>
            </a:r>
          </a:p>
        </p:txBody>
      </p:sp>
      <p:sp>
        <p:nvSpPr>
          <p:cNvPr id="78852" name="Rectangle 3"/>
          <p:cNvSpPr>
            <a:spLocks noGrp="1" noChangeArrowheads="1"/>
          </p:cNvSpPr>
          <p:nvPr>
            <p:ph type="body" sz="half" idx="1"/>
          </p:nvPr>
        </p:nvSpPr>
        <p:spPr/>
        <p:txBody>
          <a:bodyPr/>
          <a:lstStyle/>
          <a:p>
            <a:pPr eaLnBrk="1" hangingPunct="1"/>
            <a:r>
              <a:rPr lang="en-US" sz="2400" smtClean="0"/>
              <a:t>1) Unwinding of the double helix.</a:t>
            </a:r>
          </a:p>
          <a:p>
            <a:pPr eaLnBrk="1" hangingPunct="1">
              <a:buFont typeface="Wingdings" pitchFamily="2" charset="2"/>
              <a:buNone/>
            </a:pPr>
            <a:endParaRPr lang="en-US" sz="2400" smtClean="0"/>
          </a:p>
          <a:p>
            <a:pPr eaLnBrk="1" hangingPunct="1"/>
            <a:r>
              <a:rPr lang="en-US" sz="2400" smtClean="0"/>
              <a:t>2) Separation of strands by helicase.</a:t>
            </a:r>
          </a:p>
          <a:p>
            <a:pPr eaLnBrk="1" hangingPunct="1">
              <a:buFont typeface="Wingdings" pitchFamily="2" charset="2"/>
              <a:buNone/>
            </a:pPr>
            <a:endParaRPr lang="en-US" sz="2400" smtClean="0"/>
          </a:p>
          <a:p>
            <a:pPr eaLnBrk="1" hangingPunct="1"/>
            <a:r>
              <a:rPr lang="en-US" sz="2400" smtClean="0"/>
              <a:t>3)Formation of new complementary strands by DNA polymerase.</a:t>
            </a:r>
          </a:p>
        </p:txBody>
      </p:sp>
      <p:pic>
        <p:nvPicPr>
          <p:cNvPr id="78853" name="Picture 4" descr="Dna-split"/>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629275" y="1600200"/>
            <a:ext cx="2441575" cy="48006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pPr>
              <a:defRPr/>
            </a:pPr>
            <a:fld id="{FC3829A7-C465-4BA3-8CF8-3D80582ABBF9}" type="slidenum">
              <a:rPr lang="en-US"/>
              <a:pPr>
                <a:defRPr/>
              </a:pPr>
              <a:t>76</a:t>
            </a:fld>
            <a:endParaRPr lang="en-US"/>
          </a:p>
        </p:txBody>
      </p:sp>
      <p:sp>
        <p:nvSpPr>
          <p:cNvPr id="79875" name="Rectangle 2"/>
          <p:cNvSpPr>
            <a:spLocks noGrp="1" noChangeArrowheads="1"/>
          </p:cNvSpPr>
          <p:nvPr>
            <p:ph type="title"/>
          </p:nvPr>
        </p:nvSpPr>
        <p:spPr>
          <a:xfrm>
            <a:off x="685800" y="0"/>
            <a:ext cx="8458200" cy="1600200"/>
          </a:xfrm>
        </p:spPr>
        <p:txBody>
          <a:bodyPr/>
          <a:lstStyle/>
          <a:p>
            <a:pPr eaLnBrk="1" hangingPunct="1"/>
            <a:r>
              <a:rPr lang="en-US" sz="2800" smtClean="0"/>
              <a:t>3.4.2 Explain the significance of complementary </a:t>
            </a:r>
            <a:br>
              <a:rPr lang="en-US" sz="2800" smtClean="0"/>
            </a:br>
            <a:r>
              <a:rPr lang="en-US" sz="2800" smtClean="0"/>
              <a:t>base pairing in the conservation of the </a:t>
            </a:r>
            <a:br>
              <a:rPr lang="en-US" sz="2800" smtClean="0"/>
            </a:br>
            <a:r>
              <a:rPr lang="en-US" sz="2800" smtClean="0"/>
              <a:t>base sequence of DNA.</a:t>
            </a:r>
          </a:p>
        </p:txBody>
      </p:sp>
      <p:pic>
        <p:nvPicPr>
          <p:cNvPr id="79876" name="Picture 3" descr="GC_Watson_Crick_basepai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4648200" y="4191000"/>
            <a:ext cx="3581400" cy="24384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9877" name="Picture 4" descr="AT_Watson_Crick_basepai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648200" y="1752600"/>
            <a:ext cx="3581400" cy="221615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9878" name="Rectangle 5"/>
          <p:cNvSpPr>
            <a:spLocks noGrp="1" noChangeArrowheads="1"/>
          </p:cNvSpPr>
          <p:nvPr>
            <p:ph type="body" idx="4294967295"/>
          </p:nvPr>
        </p:nvSpPr>
        <p:spPr>
          <a:xfrm>
            <a:off x="914400" y="1600200"/>
            <a:ext cx="3581400" cy="4876800"/>
          </a:xfrm>
        </p:spPr>
        <p:txBody>
          <a:bodyPr/>
          <a:lstStyle/>
          <a:p>
            <a:pPr eaLnBrk="1" hangingPunct="1"/>
            <a:r>
              <a:rPr lang="en-US" sz="2400" smtClean="0"/>
              <a:t>Adenine can only pair with thymine, and guanine can only pair with cytosine.  This way, when one side of the strand is exposed, it can only couple with its complementary base pair, making a mirror image of the original.</a:t>
            </a:r>
          </a:p>
          <a:p>
            <a:pPr eaLnBrk="1" hangingPunct="1"/>
            <a:endParaRPr lang="en-US" sz="2000" smtClean="0"/>
          </a:p>
          <a:p>
            <a:pPr eaLnBrk="1" hangingPunct="1">
              <a:buFont typeface="Wingdings" pitchFamily="2" charset="2"/>
              <a:buNone/>
            </a:pPr>
            <a:r>
              <a:rPr lang="en-US" sz="1600" smtClean="0"/>
              <a:t>Photos courtesy of Willow W.</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pPr>
              <a:defRPr/>
            </a:pPr>
            <a:fld id="{B8DD8916-2C3C-4DB0-A4D9-3D7392E2ED34}" type="slidenum">
              <a:rPr lang="en-US"/>
              <a:pPr>
                <a:defRPr/>
              </a:pPr>
              <a:t>77</a:t>
            </a:fld>
            <a:endParaRPr lang="en-US"/>
          </a:p>
        </p:txBody>
      </p:sp>
      <p:sp>
        <p:nvSpPr>
          <p:cNvPr id="80899" name="Rectangle 2"/>
          <p:cNvSpPr>
            <a:spLocks noGrp="1" noChangeArrowheads="1"/>
          </p:cNvSpPr>
          <p:nvPr>
            <p:ph type="title"/>
          </p:nvPr>
        </p:nvSpPr>
        <p:spPr/>
        <p:txBody>
          <a:bodyPr/>
          <a:lstStyle/>
          <a:p>
            <a:pPr eaLnBrk="1" hangingPunct="1"/>
            <a:r>
              <a:rPr lang="en-US" sz="3200" smtClean="0"/>
              <a:t>3.4.3 State that DNA replication is semi-conservative.</a:t>
            </a:r>
          </a:p>
        </p:txBody>
      </p:sp>
      <p:sp>
        <p:nvSpPr>
          <p:cNvPr id="80900" name="Rectangle 3"/>
          <p:cNvSpPr>
            <a:spLocks noGrp="1" noChangeArrowheads="1"/>
          </p:cNvSpPr>
          <p:nvPr>
            <p:ph type="body" sz="half" idx="1"/>
          </p:nvPr>
        </p:nvSpPr>
        <p:spPr>
          <a:xfrm>
            <a:off x="685800" y="1828800"/>
            <a:ext cx="4038600" cy="4302125"/>
          </a:xfrm>
        </p:spPr>
        <p:txBody>
          <a:bodyPr/>
          <a:lstStyle/>
          <a:p>
            <a:pPr lvl="1" eaLnBrk="1" hangingPunct="1">
              <a:lnSpc>
                <a:spcPct val="90000"/>
              </a:lnSpc>
              <a:buFont typeface="Wingdings" pitchFamily="2" charset="2"/>
              <a:buNone/>
            </a:pPr>
            <a:r>
              <a:rPr lang="en-US" sz="2400" u="sng" smtClean="0"/>
              <a:t>Semi conservative</a:t>
            </a:r>
            <a:r>
              <a:rPr lang="en-US" sz="2400" smtClean="0"/>
              <a:t> </a:t>
            </a:r>
          </a:p>
          <a:p>
            <a:pPr eaLnBrk="1" hangingPunct="1">
              <a:lnSpc>
                <a:spcPct val="90000"/>
              </a:lnSpc>
              <a:buFont typeface="Wingdings" pitchFamily="2" charset="2"/>
              <a:buNone/>
            </a:pPr>
            <a:r>
              <a:rPr lang="en-US" sz="2400" smtClean="0"/>
              <a:t>	one side of the double helix is preserved during replication, whereas the other side is created new. This is opposed to </a:t>
            </a:r>
            <a:r>
              <a:rPr lang="en-US" sz="2400" i="1" smtClean="0"/>
              <a:t>conservative</a:t>
            </a:r>
            <a:r>
              <a:rPr lang="en-US" sz="2400" smtClean="0"/>
              <a:t>, where the entire DNA strand would be preserved, or </a:t>
            </a:r>
            <a:r>
              <a:rPr lang="en-US" sz="2400" i="1" smtClean="0"/>
              <a:t>dispersive</a:t>
            </a:r>
            <a:r>
              <a:rPr lang="en-US" sz="2400" smtClean="0"/>
              <a:t>, where the original is destroyed in the process of making the new strand.</a:t>
            </a:r>
          </a:p>
        </p:txBody>
      </p:sp>
      <p:pic>
        <p:nvPicPr>
          <p:cNvPr id="80901" name="Picture 4" descr="DNAreplicationModes"/>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800600" y="1905000"/>
            <a:ext cx="3810000" cy="2689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0902" name="Text Box 5"/>
          <p:cNvSpPr txBox="1">
            <a:spLocks noChangeArrowheads="1"/>
          </p:cNvSpPr>
          <p:nvPr/>
        </p:nvSpPr>
        <p:spPr bwMode="auto">
          <a:xfrm>
            <a:off x="5257800" y="4648200"/>
            <a:ext cx="2819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latin typeface="ZapfHumnst BT" pitchFamily="34" charset="0"/>
              </a:rPr>
              <a:t>Courtesy of Mike Jones</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5"/>
          <p:cNvSpPr>
            <a:spLocks noGrp="1" noChangeArrowheads="1"/>
          </p:cNvSpPr>
          <p:nvPr>
            <p:ph type="sldNum" sz="quarter" idx="10"/>
          </p:nvPr>
        </p:nvSpPr>
        <p:spPr/>
        <p:txBody>
          <a:bodyPr/>
          <a:lstStyle/>
          <a:p>
            <a:pPr>
              <a:defRPr/>
            </a:pPr>
            <a:fld id="{38D824A7-CA83-4728-9AD6-B91FC69C382E}" type="slidenum">
              <a:rPr lang="en-US"/>
              <a:pPr>
                <a:defRPr/>
              </a:pPr>
              <a:t>78</a:t>
            </a:fld>
            <a:endParaRPr lang="en-US"/>
          </a:p>
        </p:txBody>
      </p:sp>
      <p:sp>
        <p:nvSpPr>
          <p:cNvPr id="81923" name="Rectangle 2"/>
          <p:cNvSpPr>
            <a:spLocks noGrp="1" noChangeArrowheads="1"/>
          </p:cNvSpPr>
          <p:nvPr>
            <p:ph type="ctrTitle"/>
          </p:nvPr>
        </p:nvSpPr>
        <p:spPr>
          <a:xfrm>
            <a:off x="2057400" y="1143000"/>
            <a:ext cx="7086600" cy="2209800"/>
          </a:xfrm>
        </p:spPr>
        <p:txBody>
          <a:bodyPr/>
          <a:lstStyle/>
          <a:p>
            <a:pPr eaLnBrk="1" hangingPunct="1"/>
            <a:r>
              <a:rPr lang="en-US" i="1" smtClean="0"/>
              <a:t>Unit 3: Chemistry of Life</a:t>
            </a:r>
          </a:p>
        </p:txBody>
      </p:sp>
      <p:sp>
        <p:nvSpPr>
          <p:cNvPr id="81924" name="Rectangle 3"/>
          <p:cNvSpPr>
            <a:spLocks noGrp="1" noChangeArrowheads="1"/>
          </p:cNvSpPr>
          <p:nvPr>
            <p:ph type="subTitle" idx="1"/>
          </p:nvPr>
        </p:nvSpPr>
        <p:spPr/>
        <p:txBody>
          <a:bodyPr/>
          <a:lstStyle/>
          <a:p>
            <a:pPr algn="l" eaLnBrk="1" hangingPunct="1"/>
            <a:r>
              <a:rPr lang="en-US" sz="4400" smtClean="0"/>
              <a:t>Lesson 3.5 Transcription and Translation</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pPr>
              <a:defRPr/>
            </a:pPr>
            <a:fld id="{9F3370E3-885E-4E39-980C-022F7A0BB053}" type="slidenum">
              <a:rPr lang="en-US"/>
              <a:pPr>
                <a:defRPr/>
              </a:pPr>
              <a:t>79</a:t>
            </a:fld>
            <a:endParaRPr lang="en-US"/>
          </a:p>
        </p:txBody>
      </p:sp>
      <p:sp>
        <p:nvSpPr>
          <p:cNvPr id="82947" name="Rectangle 2"/>
          <p:cNvSpPr>
            <a:spLocks noGrp="1" noChangeArrowheads="1"/>
          </p:cNvSpPr>
          <p:nvPr>
            <p:ph type="title"/>
          </p:nvPr>
        </p:nvSpPr>
        <p:spPr/>
        <p:txBody>
          <a:bodyPr/>
          <a:lstStyle/>
          <a:p>
            <a:pPr eaLnBrk="1" hangingPunct="1"/>
            <a:r>
              <a:rPr lang="en-US" sz="3200" smtClean="0"/>
              <a:t>3.5.1 Compare the structure of </a:t>
            </a:r>
            <a:br>
              <a:rPr lang="en-US" sz="3200" smtClean="0"/>
            </a:br>
            <a:r>
              <a:rPr lang="en-US" sz="3200" smtClean="0"/>
              <a:t>RNA and DNA.</a:t>
            </a:r>
          </a:p>
        </p:txBody>
      </p:sp>
      <p:pic>
        <p:nvPicPr>
          <p:cNvPr id="82948" name="Picture 3" descr="NA-comparedto-DNA_thymineAndUracilCorrected"/>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962400" y="1752600"/>
            <a:ext cx="4464050" cy="4530725"/>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2949" name="Rectangle 4"/>
          <p:cNvSpPr>
            <a:spLocks noGrp="1" noChangeArrowheads="1"/>
          </p:cNvSpPr>
          <p:nvPr>
            <p:ph type="body" idx="4294967295"/>
          </p:nvPr>
        </p:nvSpPr>
        <p:spPr>
          <a:xfrm>
            <a:off x="685800" y="1600200"/>
            <a:ext cx="3276600" cy="4724400"/>
          </a:xfrm>
        </p:spPr>
        <p:txBody>
          <a:bodyPr/>
          <a:lstStyle/>
          <a:p>
            <a:pPr eaLnBrk="1" hangingPunct="1"/>
            <a:r>
              <a:rPr lang="en-US" sz="2400" smtClean="0"/>
              <a:t>DNA is a double helix and contains the base thymine.</a:t>
            </a:r>
          </a:p>
          <a:p>
            <a:pPr eaLnBrk="1" hangingPunct="1">
              <a:buFont typeface="Wingdings" pitchFamily="2" charset="2"/>
              <a:buNone/>
            </a:pPr>
            <a:endParaRPr lang="en-US" sz="2400" smtClean="0"/>
          </a:p>
          <a:p>
            <a:pPr eaLnBrk="1" hangingPunct="1"/>
            <a:r>
              <a:rPr lang="en-US" sz="2400" smtClean="0"/>
              <a:t>RNA is a single helix, and contains the base uracil instead of thymine.</a:t>
            </a:r>
          </a:p>
          <a:p>
            <a:pPr eaLnBrk="1" hangingPunct="1"/>
            <a:endParaRPr lang="en-US" sz="2400" smtClean="0"/>
          </a:p>
          <a:p>
            <a:pPr eaLnBrk="1" hangingPunct="1">
              <a:buFont typeface="Wingdings" pitchFamily="2" charset="2"/>
              <a:buNone/>
            </a:pPr>
            <a:endParaRPr lang="en-US" sz="2400" smtClean="0"/>
          </a:p>
          <a:p>
            <a:pPr eaLnBrk="1" hangingPunct="1">
              <a:buFont typeface="Wingdings" pitchFamily="2" charset="2"/>
              <a:buNone/>
            </a:pPr>
            <a:r>
              <a:rPr lang="en-US" sz="1600" smtClean="0"/>
              <a:t>(Picture courtesy of Tim Sailor)</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pPr>
              <a:defRPr/>
            </a:pPr>
            <a:fld id="{43672F39-4CEC-4AD0-9816-A5D0B45B915F}" type="slidenum">
              <a:rPr lang="en-US"/>
              <a:pPr>
                <a:defRPr/>
              </a:pPr>
              <a:t>8</a:t>
            </a:fld>
            <a:endParaRPr lang="en-US"/>
          </a:p>
        </p:txBody>
      </p:sp>
      <p:sp>
        <p:nvSpPr>
          <p:cNvPr id="10243" name="Rectangle 2"/>
          <p:cNvSpPr>
            <a:spLocks noGrp="1" noChangeArrowheads="1"/>
          </p:cNvSpPr>
          <p:nvPr>
            <p:ph type="title"/>
          </p:nvPr>
        </p:nvSpPr>
        <p:spPr/>
        <p:txBody>
          <a:bodyPr/>
          <a:lstStyle/>
          <a:p>
            <a:pPr eaLnBrk="1" hangingPunct="1"/>
            <a:r>
              <a:rPr lang="en-US" sz="2800" smtClean="0"/>
              <a:t>1.1.6 Explain that the existence of a correlation does not establish that there is a causal relationship between two variables.</a:t>
            </a:r>
          </a:p>
        </p:txBody>
      </p:sp>
      <p:pic>
        <p:nvPicPr>
          <p:cNvPr id="10244" name="Picture 5" descr="Image:Lightning strike jan 2007.jpg">
            <a:hlinkClick r:id="rId2"/>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4419600" y="1752600"/>
            <a:ext cx="4384675" cy="292735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245" name="Rectangle 7"/>
          <p:cNvSpPr>
            <a:spLocks noGrp="1" noChangeArrowheads="1"/>
          </p:cNvSpPr>
          <p:nvPr>
            <p:ph type="body" idx="4294967295"/>
          </p:nvPr>
        </p:nvSpPr>
        <p:spPr>
          <a:xfrm>
            <a:off x="914400" y="1600200"/>
            <a:ext cx="3352800" cy="3886200"/>
          </a:xfrm>
        </p:spPr>
        <p:txBody>
          <a:bodyPr/>
          <a:lstStyle/>
          <a:p>
            <a:pPr eaLnBrk="1" hangingPunct="1"/>
            <a:r>
              <a:rPr lang="en-US" sz="2400" smtClean="0"/>
              <a:t>A student takes an exam during a lightning storm. The student fails the exam. Did the lightning </a:t>
            </a:r>
            <a:r>
              <a:rPr lang="en-US" sz="2400" i="1" smtClean="0"/>
              <a:t>cause</a:t>
            </a:r>
            <a:r>
              <a:rPr lang="en-US" sz="2400" smtClean="0"/>
              <a:t> the student to fail? No, not necessarily. </a:t>
            </a:r>
          </a:p>
          <a:p>
            <a:pPr eaLnBrk="1" hangingPunct="1"/>
            <a:r>
              <a:rPr lang="en-US" sz="2400" smtClean="0"/>
              <a:t>Correlation does not imply causation.</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782A7559-5687-457E-8AAC-7B8B403F99EB}" type="slidenum">
              <a:rPr lang="en-US"/>
              <a:pPr>
                <a:defRPr/>
              </a:pPr>
              <a:t>80</a:t>
            </a:fld>
            <a:endParaRPr lang="en-US"/>
          </a:p>
        </p:txBody>
      </p:sp>
      <p:sp>
        <p:nvSpPr>
          <p:cNvPr id="83971" name="Rectangle 2"/>
          <p:cNvSpPr>
            <a:spLocks noGrp="1" noChangeArrowheads="1"/>
          </p:cNvSpPr>
          <p:nvPr>
            <p:ph type="title"/>
          </p:nvPr>
        </p:nvSpPr>
        <p:spPr/>
        <p:txBody>
          <a:bodyPr/>
          <a:lstStyle/>
          <a:p>
            <a:pPr eaLnBrk="1" hangingPunct="1"/>
            <a:r>
              <a:rPr lang="en-US" sz="3200" smtClean="0"/>
              <a:t>3.5.2 Outline DNA transcription.</a:t>
            </a:r>
          </a:p>
        </p:txBody>
      </p:sp>
      <p:sp>
        <p:nvSpPr>
          <p:cNvPr id="83972" name="Rectangle 3"/>
          <p:cNvSpPr>
            <a:spLocks noGrp="1" noChangeArrowheads="1"/>
          </p:cNvSpPr>
          <p:nvPr>
            <p:ph type="body" sz="half" idx="1"/>
          </p:nvPr>
        </p:nvSpPr>
        <p:spPr>
          <a:xfrm>
            <a:off x="914400" y="1676400"/>
            <a:ext cx="3810000" cy="4530725"/>
          </a:xfrm>
        </p:spPr>
        <p:txBody>
          <a:bodyPr/>
          <a:lstStyle/>
          <a:p>
            <a:pPr marL="952500" lvl="1" indent="-495300" eaLnBrk="1" hangingPunct="1">
              <a:lnSpc>
                <a:spcPct val="90000"/>
              </a:lnSpc>
              <a:buFont typeface="Wingdings" pitchFamily="2" charset="2"/>
              <a:buNone/>
            </a:pPr>
            <a:r>
              <a:rPr lang="en-US" sz="2200" smtClean="0"/>
              <a:t>1) 	DNA unwinds.</a:t>
            </a:r>
          </a:p>
          <a:p>
            <a:pPr marL="952500" lvl="1" indent="-495300" eaLnBrk="1" hangingPunct="1">
              <a:lnSpc>
                <a:spcPct val="90000"/>
              </a:lnSpc>
              <a:buFont typeface="Wingdings" pitchFamily="2" charset="2"/>
              <a:buNone/>
            </a:pPr>
            <a:r>
              <a:rPr lang="en-US" sz="2200" smtClean="0"/>
              <a:t>2)	Helicase unzips the H- bonds between bases.</a:t>
            </a:r>
          </a:p>
          <a:p>
            <a:pPr marL="952500" lvl="1" indent="-495300" eaLnBrk="1" hangingPunct="1">
              <a:lnSpc>
                <a:spcPct val="90000"/>
              </a:lnSpc>
              <a:buFont typeface="Wingdings" pitchFamily="2" charset="2"/>
              <a:buNone/>
            </a:pPr>
            <a:r>
              <a:rPr lang="en-US" sz="2200" smtClean="0"/>
              <a:t>3)	One side of the strand, called the sense strand, becomes the template for RNA.</a:t>
            </a:r>
          </a:p>
          <a:p>
            <a:pPr marL="952500" lvl="1" indent="-495300" eaLnBrk="1" hangingPunct="1">
              <a:lnSpc>
                <a:spcPct val="90000"/>
              </a:lnSpc>
              <a:buFont typeface="Wingdings" pitchFamily="2" charset="2"/>
              <a:buNone/>
            </a:pPr>
            <a:r>
              <a:rPr lang="en-US" sz="2200" smtClean="0"/>
              <a:t>4)	RNA polymerase facilitates the binding of RNA nucleotides to the complimentary sense strand.</a:t>
            </a:r>
          </a:p>
        </p:txBody>
      </p:sp>
      <p:pic>
        <p:nvPicPr>
          <p:cNvPr id="83973" name="Picture 4" descr="transcription"/>
          <p:cNvPicPr>
            <a:picLocks noGrp="1" noChangeAspect="1" noChangeArrowheads="1"/>
          </p:cNvPicPr>
          <p:nvPr>
            <p:ph sz="half" idx="2"/>
          </p:nvPr>
        </p:nvPicPr>
        <p:blipFill>
          <a:blip r:embed="rId2">
            <a:grayscl/>
            <a:extLst>
              <a:ext uri="{28A0092B-C50C-407E-A947-70E740481C1C}">
                <a14:useLocalDpi xmlns:a14="http://schemas.microsoft.com/office/drawing/2010/main" val="0"/>
              </a:ext>
            </a:extLst>
          </a:blip>
          <a:srcRect l="19447" t="14822" b="29742"/>
          <a:stretch>
            <a:fillRect/>
          </a:stretch>
        </p:blipFill>
        <p:spPr>
          <a:xfrm>
            <a:off x="5105400" y="1825625"/>
            <a:ext cx="3322638" cy="4116388"/>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E7D70C67-3849-4FE5-AACF-E8D8F3CC1ABD}" type="slidenum">
              <a:rPr lang="en-US"/>
              <a:pPr>
                <a:defRPr/>
              </a:pPr>
              <a:t>81</a:t>
            </a:fld>
            <a:endParaRPr lang="en-US"/>
          </a:p>
        </p:txBody>
      </p:sp>
      <p:sp>
        <p:nvSpPr>
          <p:cNvPr id="84995" name="Rectangle 2"/>
          <p:cNvSpPr>
            <a:spLocks noGrp="1" noChangeArrowheads="1"/>
          </p:cNvSpPr>
          <p:nvPr>
            <p:ph type="title"/>
          </p:nvPr>
        </p:nvSpPr>
        <p:spPr/>
        <p:txBody>
          <a:bodyPr/>
          <a:lstStyle/>
          <a:p>
            <a:pPr eaLnBrk="1" hangingPunct="1"/>
            <a:r>
              <a:rPr lang="en-US" sz="2800" smtClean="0"/>
              <a:t>3.5.3 Describe the genetic code in terms of codons composed of triplets of bases.</a:t>
            </a:r>
          </a:p>
        </p:txBody>
      </p:sp>
      <p:sp>
        <p:nvSpPr>
          <p:cNvPr id="84996" name="Rectangle 3"/>
          <p:cNvSpPr>
            <a:spLocks noGrp="1" noChangeArrowheads="1"/>
          </p:cNvSpPr>
          <p:nvPr>
            <p:ph type="body" sz="half" idx="1"/>
          </p:nvPr>
        </p:nvSpPr>
        <p:spPr>
          <a:xfrm>
            <a:off x="685800" y="1600200"/>
            <a:ext cx="4572000" cy="4530725"/>
          </a:xfrm>
        </p:spPr>
        <p:txBody>
          <a:bodyPr/>
          <a:lstStyle/>
          <a:p>
            <a:pPr eaLnBrk="1" hangingPunct="1">
              <a:lnSpc>
                <a:spcPct val="90000"/>
              </a:lnSpc>
              <a:buFont typeface="Wingdings" pitchFamily="2" charset="2"/>
              <a:buNone/>
            </a:pPr>
            <a:r>
              <a:rPr lang="en-US" sz="2000" smtClean="0"/>
              <a:t>	</a:t>
            </a:r>
            <a:r>
              <a:rPr lang="en-US" sz="2400" smtClean="0"/>
              <a:t>If bases are the “letters” in the language of DNA, codons are the words.  A codon is always three bases, for example, ATG, CCC, GTA, etc.</a:t>
            </a:r>
          </a:p>
          <a:p>
            <a:pPr eaLnBrk="1" hangingPunct="1">
              <a:lnSpc>
                <a:spcPct val="90000"/>
              </a:lnSpc>
              <a:buFont typeface="Wingdings" pitchFamily="2" charset="2"/>
              <a:buNone/>
            </a:pPr>
            <a:endParaRPr lang="en-US" sz="2400" smtClean="0"/>
          </a:p>
          <a:p>
            <a:pPr eaLnBrk="1" hangingPunct="1">
              <a:lnSpc>
                <a:spcPct val="90000"/>
              </a:lnSpc>
              <a:buFont typeface="Wingdings" pitchFamily="2" charset="2"/>
              <a:buNone/>
            </a:pPr>
            <a:r>
              <a:rPr lang="en-US" sz="2400" smtClean="0"/>
              <a:t>	As DNA codes for the building of amino acids (protein), each amino acid has it’s origin from a codon. Sometimes, one amino acid can be made from several different codons.  This means that the code is </a:t>
            </a:r>
            <a:r>
              <a:rPr lang="en-US" sz="2400" i="1" smtClean="0"/>
              <a:t>degenerate</a:t>
            </a:r>
            <a:r>
              <a:rPr lang="en-US" sz="2400" smtClean="0"/>
              <a:t>.</a:t>
            </a:r>
          </a:p>
        </p:txBody>
      </p:sp>
      <p:pic>
        <p:nvPicPr>
          <p:cNvPr id="84997" name="Picture 4" descr="RNA-codon"/>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446713" y="1600200"/>
            <a:ext cx="2962275" cy="50292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pPr>
              <a:defRPr/>
            </a:pPr>
            <a:fld id="{19EBDF43-0771-481E-B829-D30EBD5747B6}" type="slidenum">
              <a:rPr lang="en-US"/>
              <a:pPr>
                <a:defRPr/>
              </a:pPr>
              <a:t>82</a:t>
            </a:fld>
            <a:endParaRPr lang="en-US"/>
          </a:p>
        </p:txBody>
      </p:sp>
      <p:sp>
        <p:nvSpPr>
          <p:cNvPr id="86019" name="Rectangle 2"/>
          <p:cNvSpPr>
            <a:spLocks noGrp="1" noChangeArrowheads="1"/>
          </p:cNvSpPr>
          <p:nvPr>
            <p:ph type="title"/>
          </p:nvPr>
        </p:nvSpPr>
        <p:spPr/>
        <p:txBody>
          <a:bodyPr/>
          <a:lstStyle/>
          <a:p>
            <a:pPr eaLnBrk="1" hangingPunct="1"/>
            <a:r>
              <a:rPr lang="en-US" sz="3200" smtClean="0"/>
              <a:t>3.5.4 Explain the process of translation.</a:t>
            </a:r>
          </a:p>
        </p:txBody>
      </p:sp>
      <p:pic>
        <p:nvPicPr>
          <p:cNvPr id="86020"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953000" y="2057400"/>
            <a:ext cx="3943350" cy="3371850"/>
          </a:xfrm>
          <a:noFill/>
          <a:ln>
            <a:solidFill>
              <a:schemeClr val="tx1"/>
            </a:solidFill>
            <a:miter lim="800000"/>
            <a:headEnd/>
            <a:tailEnd/>
          </a:ln>
        </p:spPr>
      </p:pic>
      <p:sp>
        <p:nvSpPr>
          <p:cNvPr id="86021" name="Rectangle 4"/>
          <p:cNvSpPr>
            <a:spLocks noGrp="1" noChangeArrowheads="1"/>
          </p:cNvSpPr>
          <p:nvPr>
            <p:ph type="body" idx="4294967295"/>
          </p:nvPr>
        </p:nvSpPr>
        <p:spPr>
          <a:xfrm>
            <a:off x="609600" y="1600200"/>
            <a:ext cx="4419600" cy="4800600"/>
          </a:xfrm>
        </p:spPr>
        <p:txBody>
          <a:bodyPr/>
          <a:lstStyle/>
          <a:p>
            <a:pPr eaLnBrk="1" hangingPunct="1">
              <a:buFont typeface="Wingdings" pitchFamily="2" charset="2"/>
              <a:buNone/>
            </a:pPr>
            <a:r>
              <a:rPr lang="en-US" sz="2400" smtClean="0"/>
              <a:t>1) Messenger RNA attaches to ribosome.</a:t>
            </a:r>
          </a:p>
          <a:p>
            <a:pPr eaLnBrk="1" hangingPunct="1">
              <a:buFont typeface="Wingdings" pitchFamily="2" charset="2"/>
              <a:buNone/>
            </a:pPr>
            <a:r>
              <a:rPr lang="en-US" sz="2400" smtClean="0"/>
              <a:t>2) Ribosome ‘reads’ mRNA, one codon at a time</a:t>
            </a:r>
          </a:p>
          <a:p>
            <a:pPr eaLnBrk="1" hangingPunct="1">
              <a:buFont typeface="Wingdings" pitchFamily="2" charset="2"/>
              <a:buNone/>
            </a:pPr>
            <a:r>
              <a:rPr lang="en-US" sz="2400" smtClean="0"/>
              <a:t>3) For each codon sequence, a transfer RNA briefly attaches it’s complimentary anticodon to the codon. </a:t>
            </a:r>
          </a:p>
          <a:p>
            <a:pPr eaLnBrk="1" hangingPunct="1">
              <a:buFont typeface="Wingdings" pitchFamily="2" charset="2"/>
              <a:buNone/>
            </a:pPr>
            <a:r>
              <a:rPr lang="en-US" sz="2400" smtClean="0"/>
              <a:t>4) The amino acid associated with that tRNA is added to the growing polypeptide chain.</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9B71FAF7-B446-47B9-B93B-F86286FB4A9B}" type="slidenum">
              <a:rPr lang="en-US"/>
              <a:pPr>
                <a:defRPr/>
              </a:pPr>
              <a:t>83</a:t>
            </a:fld>
            <a:endParaRPr lang="en-US"/>
          </a:p>
        </p:txBody>
      </p:sp>
      <p:sp>
        <p:nvSpPr>
          <p:cNvPr id="87043" name="Rectangle 2"/>
          <p:cNvSpPr>
            <a:spLocks noGrp="1" noChangeArrowheads="1"/>
          </p:cNvSpPr>
          <p:nvPr>
            <p:ph type="title"/>
          </p:nvPr>
        </p:nvSpPr>
        <p:spPr/>
        <p:txBody>
          <a:bodyPr/>
          <a:lstStyle/>
          <a:p>
            <a:pPr eaLnBrk="1" hangingPunct="1"/>
            <a:r>
              <a:rPr lang="en-US" sz="3200" smtClean="0"/>
              <a:t>3.5.5 Explain the relationship between one gene and one polypeptide.</a:t>
            </a:r>
          </a:p>
        </p:txBody>
      </p:sp>
      <p:sp>
        <p:nvSpPr>
          <p:cNvPr id="87044" name="Rectangle 3"/>
          <p:cNvSpPr>
            <a:spLocks noGrp="1" noChangeArrowheads="1"/>
          </p:cNvSpPr>
          <p:nvPr>
            <p:ph type="body" sz="half" idx="1"/>
          </p:nvPr>
        </p:nvSpPr>
        <p:spPr>
          <a:xfrm>
            <a:off x="685800" y="1828800"/>
            <a:ext cx="3810000" cy="4530725"/>
          </a:xfrm>
        </p:spPr>
        <p:txBody>
          <a:bodyPr/>
          <a:lstStyle/>
          <a:p>
            <a:pPr eaLnBrk="1" hangingPunct="1">
              <a:lnSpc>
                <a:spcPct val="90000"/>
              </a:lnSpc>
              <a:buFont typeface="Wingdings" pitchFamily="2" charset="2"/>
              <a:buNone/>
            </a:pPr>
            <a:r>
              <a:rPr lang="en-US" sz="2400" smtClean="0"/>
              <a:t>	Each protein synthesized in the body originates from one particular section of DNA on a chromosome.  </a:t>
            </a:r>
          </a:p>
          <a:p>
            <a:pPr eaLnBrk="1" hangingPunct="1">
              <a:lnSpc>
                <a:spcPct val="90000"/>
              </a:lnSpc>
              <a:buFont typeface="Wingdings" pitchFamily="2" charset="2"/>
              <a:buNone/>
            </a:pPr>
            <a:r>
              <a:rPr lang="en-US" sz="2400" smtClean="0"/>
              <a:t>	</a:t>
            </a:r>
          </a:p>
          <a:p>
            <a:pPr eaLnBrk="1" hangingPunct="1">
              <a:lnSpc>
                <a:spcPct val="90000"/>
              </a:lnSpc>
              <a:buFont typeface="Wingdings" pitchFamily="2" charset="2"/>
              <a:buNone/>
            </a:pPr>
            <a:r>
              <a:rPr lang="en-US" sz="2400" smtClean="0"/>
              <a:t>	This section, called a </a:t>
            </a:r>
            <a:r>
              <a:rPr lang="en-US" sz="2400" u="sng" smtClean="0"/>
              <a:t>gene</a:t>
            </a:r>
            <a:r>
              <a:rPr lang="en-US" sz="2400" smtClean="0"/>
              <a:t>, can be several hundred to several thousand base pairs long.</a:t>
            </a:r>
          </a:p>
        </p:txBody>
      </p:sp>
      <p:pic>
        <p:nvPicPr>
          <p:cNvPr id="87045" name="Picture 4" descr="Gene"/>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495800" y="2133600"/>
            <a:ext cx="4191000" cy="3354388"/>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5"/>
          <p:cNvSpPr>
            <a:spLocks noGrp="1" noChangeArrowheads="1"/>
          </p:cNvSpPr>
          <p:nvPr>
            <p:ph type="sldNum" sz="quarter" idx="10"/>
          </p:nvPr>
        </p:nvSpPr>
        <p:spPr/>
        <p:txBody>
          <a:bodyPr/>
          <a:lstStyle/>
          <a:p>
            <a:pPr>
              <a:defRPr/>
            </a:pPr>
            <a:fld id="{627E8A95-5E31-4141-882E-9D7166050719}" type="slidenum">
              <a:rPr lang="en-US"/>
              <a:pPr>
                <a:defRPr/>
              </a:pPr>
              <a:t>84</a:t>
            </a:fld>
            <a:endParaRPr lang="en-US"/>
          </a:p>
        </p:txBody>
      </p:sp>
      <p:sp>
        <p:nvSpPr>
          <p:cNvPr id="88067" name="Rectangle 2"/>
          <p:cNvSpPr>
            <a:spLocks noGrp="1" noChangeArrowheads="1"/>
          </p:cNvSpPr>
          <p:nvPr>
            <p:ph type="ctrTitle"/>
          </p:nvPr>
        </p:nvSpPr>
        <p:spPr>
          <a:xfrm>
            <a:off x="2057400" y="1143000"/>
            <a:ext cx="7086600" cy="2209800"/>
          </a:xfrm>
        </p:spPr>
        <p:txBody>
          <a:bodyPr/>
          <a:lstStyle/>
          <a:p>
            <a:pPr eaLnBrk="1" hangingPunct="1"/>
            <a:r>
              <a:rPr lang="en-US" i="1" smtClean="0"/>
              <a:t>Unit 3: Chemistry of Life</a:t>
            </a:r>
          </a:p>
        </p:txBody>
      </p:sp>
      <p:sp>
        <p:nvSpPr>
          <p:cNvPr id="88068" name="Rectangle 3"/>
          <p:cNvSpPr>
            <a:spLocks noGrp="1" noChangeArrowheads="1"/>
          </p:cNvSpPr>
          <p:nvPr>
            <p:ph type="subTitle" idx="1"/>
          </p:nvPr>
        </p:nvSpPr>
        <p:spPr/>
        <p:txBody>
          <a:bodyPr/>
          <a:lstStyle/>
          <a:p>
            <a:pPr algn="l" eaLnBrk="1" hangingPunct="1"/>
            <a:r>
              <a:rPr lang="en-US" sz="4800" smtClean="0"/>
              <a:t>Lesson 3.6 Enzymes</a:t>
            </a:r>
          </a:p>
          <a:p>
            <a:pPr marL="457200" lvl="1" indent="0" algn="ctr" eaLnBrk="1" hangingPunct="1">
              <a:lnSpc>
                <a:spcPct val="90000"/>
              </a:lnSpc>
              <a:buFont typeface="Wingdings" pitchFamily="2" charset="2"/>
              <a:buNone/>
            </a:pPr>
            <a:endParaRPr lang="en-US" smtClean="0"/>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1A3FB243-8C5A-40D5-918C-EDAEC5C6F57B}" type="slidenum">
              <a:rPr lang="en-US"/>
              <a:pPr>
                <a:defRPr/>
              </a:pPr>
              <a:t>85</a:t>
            </a:fld>
            <a:endParaRPr lang="en-US"/>
          </a:p>
        </p:txBody>
      </p:sp>
      <p:sp>
        <p:nvSpPr>
          <p:cNvPr id="89091" name="Rectangle 2"/>
          <p:cNvSpPr>
            <a:spLocks noGrp="1" noChangeArrowheads="1"/>
          </p:cNvSpPr>
          <p:nvPr>
            <p:ph type="title"/>
          </p:nvPr>
        </p:nvSpPr>
        <p:spPr/>
        <p:txBody>
          <a:bodyPr/>
          <a:lstStyle/>
          <a:p>
            <a:pPr eaLnBrk="1" hangingPunct="1"/>
            <a:r>
              <a:rPr lang="en-US" sz="3200" smtClean="0"/>
              <a:t>3.6.1 Define </a:t>
            </a:r>
            <a:r>
              <a:rPr lang="en-US" sz="3200" i="1" smtClean="0"/>
              <a:t>Enzyme</a:t>
            </a:r>
            <a:r>
              <a:rPr lang="en-US" sz="3200" smtClean="0"/>
              <a:t> and </a:t>
            </a:r>
            <a:r>
              <a:rPr lang="en-US" sz="3200" i="1" smtClean="0"/>
              <a:t>Active Site</a:t>
            </a:r>
            <a:r>
              <a:rPr lang="en-US" sz="3200" smtClean="0"/>
              <a:t>.</a:t>
            </a:r>
          </a:p>
        </p:txBody>
      </p:sp>
      <p:sp>
        <p:nvSpPr>
          <p:cNvPr id="89092" name="Rectangle 3"/>
          <p:cNvSpPr>
            <a:spLocks noGrp="1" noChangeArrowheads="1"/>
          </p:cNvSpPr>
          <p:nvPr>
            <p:ph type="body" sz="half" idx="1"/>
          </p:nvPr>
        </p:nvSpPr>
        <p:spPr>
          <a:xfrm>
            <a:off x="838200" y="1676400"/>
            <a:ext cx="3810000" cy="4530725"/>
          </a:xfrm>
        </p:spPr>
        <p:txBody>
          <a:bodyPr/>
          <a:lstStyle/>
          <a:p>
            <a:pPr lvl="1" eaLnBrk="1" hangingPunct="1">
              <a:lnSpc>
                <a:spcPct val="90000"/>
              </a:lnSpc>
              <a:buFont typeface="Wingdings" pitchFamily="2" charset="2"/>
              <a:buNone/>
            </a:pPr>
            <a:r>
              <a:rPr lang="en-US" sz="2200" u="sng" smtClean="0"/>
              <a:t>Enzyme-</a:t>
            </a:r>
            <a:r>
              <a:rPr lang="en-US" sz="2200" smtClean="0"/>
              <a:t> a globular protein that changes the rate of a chemical reaction, usually by speeding it up.</a:t>
            </a:r>
          </a:p>
          <a:p>
            <a:pPr lvl="1" eaLnBrk="1" hangingPunct="1">
              <a:lnSpc>
                <a:spcPct val="90000"/>
              </a:lnSpc>
              <a:buFont typeface="Wingdings" pitchFamily="2" charset="2"/>
              <a:buNone/>
            </a:pPr>
            <a:endParaRPr lang="en-US" sz="2200" smtClean="0"/>
          </a:p>
          <a:p>
            <a:pPr lvl="1" eaLnBrk="1" hangingPunct="1">
              <a:lnSpc>
                <a:spcPct val="90000"/>
              </a:lnSpc>
              <a:buFont typeface="Wingdings" pitchFamily="2" charset="2"/>
              <a:buNone/>
            </a:pPr>
            <a:r>
              <a:rPr lang="en-US" sz="2200" u="sng" smtClean="0"/>
              <a:t>Active site-</a:t>
            </a:r>
            <a:r>
              <a:rPr lang="en-US" sz="2200" smtClean="0"/>
              <a:t> the location where a substrate binds to an enzyme. The substrate is the reactant of a chemical reaction.</a:t>
            </a:r>
          </a:p>
        </p:txBody>
      </p:sp>
      <p:pic>
        <p:nvPicPr>
          <p:cNvPr id="89093" name="Picture 4" descr="Triosephosphate_isomerase"/>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876800" y="1960563"/>
            <a:ext cx="3810000" cy="3810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EAE1B3E0-DE9C-4F8B-9D0B-29E04CB05982}" type="slidenum">
              <a:rPr lang="en-US"/>
              <a:pPr>
                <a:defRPr/>
              </a:pPr>
              <a:t>86</a:t>
            </a:fld>
            <a:endParaRPr lang="en-US"/>
          </a:p>
        </p:txBody>
      </p:sp>
      <p:sp>
        <p:nvSpPr>
          <p:cNvPr id="90115" name="Rectangle 2"/>
          <p:cNvSpPr>
            <a:spLocks noGrp="1" noChangeArrowheads="1"/>
          </p:cNvSpPr>
          <p:nvPr>
            <p:ph type="title"/>
          </p:nvPr>
        </p:nvSpPr>
        <p:spPr/>
        <p:txBody>
          <a:bodyPr/>
          <a:lstStyle/>
          <a:p>
            <a:pPr eaLnBrk="1" hangingPunct="1"/>
            <a:r>
              <a:rPr lang="en-US" sz="3200" smtClean="0"/>
              <a:t>3.6.2 Explain enzyme-substrate specificity.</a:t>
            </a:r>
          </a:p>
        </p:txBody>
      </p:sp>
      <p:sp>
        <p:nvSpPr>
          <p:cNvPr id="90116" name="Rectangle 3"/>
          <p:cNvSpPr>
            <a:spLocks noGrp="1" noChangeArrowheads="1"/>
          </p:cNvSpPr>
          <p:nvPr>
            <p:ph type="body" sz="half" idx="1"/>
          </p:nvPr>
        </p:nvSpPr>
        <p:spPr>
          <a:xfrm>
            <a:off x="914400" y="1981200"/>
            <a:ext cx="3810000" cy="4149725"/>
          </a:xfrm>
        </p:spPr>
        <p:txBody>
          <a:bodyPr/>
          <a:lstStyle/>
          <a:p>
            <a:pPr eaLnBrk="1" hangingPunct="1"/>
            <a:r>
              <a:rPr lang="en-US" sz="2400" smtClean="0"/>
              <a:t>Enzymes are specific to certain substrates, like a lock is to a certain key. The shape of the active site determines which substrates the enzyme can act upon.</a:t>
            </a:r>
          </a:p>
        </p:txBody>
      </p:sp>
      <p:pic>
        <p:nvPicPr>
          <p:cNvPr id="90117" name="Picture 4" descr="lockn221"/>
          <p:cNvPicPr>
            <a:picLocks noGrp="1" noChangeAspect="1" noChangeArrowheads="1"/>
          </p:cNvPicPr>
          <p:nvPr>
            <p:ph sz="half" idx="2"/>
          </p:nvPr>
        </p:nvPicPr>
        <p:blipFill>
          <a:blip r:embed="rId2">
            <a:grayscl/>
            <a:extLst>
              <a:ext uri="{28A0092B-C50C-407E-A947-70E740481C1C}">
                <a14:useLocalDpi xmlns:a14="http://schemas.microsoft.com/office/drawing/2010/main" val="0"/>
              </a:ext>
            </a:extLst>
          </a:blip>
          <a:srcRect/>
          <a:stretch>
            <a:fillRect/>
          </a:stretch>
        </p:blipFill>
        <p:spPr>
          <a:xfrm>
            <a:off x="4876800" y="1981200"/>
            <a:ext cx="3276600" cy="35766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0"/>
          </p:nvPr>
        </p:nvSpPr>
        <p:spPr/>
        <p:txBody>
          <a:bodyPr/>
          <a:lstStyle/>
          <a:p>
            <a:pPr>
              <a:defRPr/>
            </a:pPr>
            <a:fld id="{F67D6E73-A104-4DF0-B7C7-760821974D44}" type="slidenum">
              <a:rPr lang="en-US"/>
              <a:pPr>
                <a:defRPr/>
              </a:pPr>
              <a:t>87</a:t>
            </a:fld>
            <a:endParaRPr lang="en-US"/>
          </a:p>
        </p:txBody>
      </p:sp>
      <p:sp>
        <p:nvSpPr>
          <p:cNvPr id="91139" name="Rectangle 2"/>
          <p:cNvSpPr>
            <a:spLocks noGrp="1" noChangeArrowheads="1"/>
          </p:cNvSpPr>
          <p:nvPr>
            <p:ph type="title"/>
          </p:nvPr>
        </p:nvSpPr>
        <p:spPr>
          <a:xfrm>
            <a:off x="914400" y="0"/>
            <a:ext cx="7772400" cy="1600200"/>
          </a:xfrm>
        </p:spPr>
        <p:txBody>
          <a:bodyPr/>
          <a:lstStyle/>
          <a:p>
            <a:pPr eaLnBrk="1" hangingPunct="1"/>
            <a:r>
              <a:rPr lang="en-US" sz="2800" smtClean="0"/>
              <a:t>3.6.3 Explain the effects of temperature, pH and substrate concentration on enzyme activity.</a:t>
            </a:r>
          </a:p>
        </p:txBody>
      </p:sp>
      <p:sp>
        <p:nvSpPr>
          <p:cNvPr id="91140" name="Rectangle 3"/>
          <p:cNvSpPr>
            <a:spLocks noGrp="1" noChangeArrowheads="1"/>
          </p:cNvSpPr>
          <p:nvPr>
            <p:ph type="body" sz="half" idx="1"/>
          </p:nvPr>
        </p:nvSpPr>
        <p:spPr>
          <a:xfrm>
            <a:off x="685800" y="1600200"/>
            <a:ext cx="5715000" cy="4953000"/>
          </a:xfrm>
        </p:spPr>
        <p:txBody>
          <a:bodyPr/>
          <a:lstStyle/>
          <a:p>
            <a:pPr eaLnBrk="1" hangingPunct="1">
              <a:lnSpc>
                <a:spcPct val="80000"/>
              </a:lnSpc>
            </a:pPr>
            <a:r>
              <a:rPr lang="en-US" sz="2400" u="sng" smtClean="0"/>
              <a:t>Temperature-</a:t>
            </a:r>
            <a:r>
              <a:rPr lang="en-US" sz="2400" smtClean="0"/>
              <a:t> there is an optimum temperature at which most enzymes perform.  Deviating from this in either direction will slow the reaction.</a:t>
            </a:r>
          </a:p>
          <a:p>
            <a:pPr eaLnBrk="1" hangingPunct="1">
              <a:lnSpc>
                <a:spcPct val="80000"/>
              </a:lnSpc>
              <a:buFont typeface="Wingdings" pitchFamily="2" charset="2"/>
              <a:buNone/>
            </a:pPr>
            <a:endParaRPr lang="en-US" sz="2400" smtClean="0"/>
          </a:p>
          <a:p>
            <a:pPr eaLnBrk="1" hangingPunct="1">
              <a:lnSpc>
                <a:spcPct val="80000"/>
              </a:lnSpc>
            </a:pPr>
            <a:r>
              <a:rPr lang="en-US" sz="2400" u="sng" smtClean="0"/>
              <a:t>pH</a:t>
            </a:r>
            <a:r>
              <a:rPr lang="en-US" sz="2400" smtClean="0"/>
              <a:t>- there is an optimum pH at which most enzymes perform. Deviating from this in either direction will also slow the reaction.</a:t>
            </a:r>
          </a:p>
          <a:p>
            <a:pPr eaLnBrk="1" hangingPunct="1">
              <a:lnSpc>
                <a:spcPct val="80000"/>
              </a:lnSpc>
              <a:buFont typeface="Wingdings" pitchFamily="2" charset="2"/>
              <a:buNone/>
            </a:pPr>
            <a:endParaRPr lang="en-US" sz="2400" smtClean="0"/>
          </a:p>
          <a:p>
            <a:pPr eaLnBrk="1" hangingPunct="1">
              <a:lnSpc>
                <a:spcPct val="80000"/>
              </a:lnSpc>
            </a:pPr>
            <a:r>
              <a:rPr lang="en-US" sz="2400" u="sng" smtClean="0"/>
              <a:t>Substrate concentration-</a:t>
            </a:r>
            <a:r>
              <a:rPr lang="en-US" sz="2400" smtClean="0"/>
              <a:t> as substrate concentration increases, so does the rate of the reaction, until it is running at maximum efficiency, at which point the rate reaches a plateau.</a:t>
            </a:r>
          </a:p>
        </p:txBody>
      </p:sp>
      <p:pic>
        <p:nvPicPr>
          <p:cNvPr id="91141" name="Picture 4" descr="ahearn_01"/>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6400800" y="1752600"/>
            <a:ext cx="2432050" cy="2189163"/>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1142" name="Picture 5" descr="logarithmiccurve0a"/>
          <p:cNvPicPr>
            <a:picLocks noGrp="1" noChangeAspect="1" noChangeArrowheads="1"/>
          </p:cNvPicPr>
          <p:nvPr>
            <p:ph sz="quarter" idx="3"/>
          </p:nvPr>
        </p:nvPicPr>
        <p:blipFill>
          <a:blip r:embed="rId3">
            <a:grayscl/>
            <a:extLst>
              <a:ext uri="{28A0092B-C50C-407E-A947-70E740481C1C}">
                <a14:useLocalDpi xmlns:a14="http://schemas.microsoft.com/office/drawing/2010/main" val="0"/>
              </a:ext>
            </a:extLst>
          </a:blip>
          <a:srcRect/>
          <a:stretch>
            <a:fillRect/>
          </a:stretch>
        </p:blipFill>
        <p:spPr>
          <a:xfrm>
            <a:off x="6324600" y="4419600"/>
            <a:ext cx="2514600" cy="18669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AE99EA63-8831-4F4E-9CD7-8A46A8E3AFBE}" type="slidenum">
              <a:rPr lang="en-US"/>
              <a:pPr>
                <a:defRPr/>
              </a:pPr>
              <a:t>88</a:t>
            </a:fld>
            <a:endParaRPr lang="en-US"/>
          </a:p>
        </p:txBody>
      </p:sp>
      <p:sp>
        <p:nvSpPr>
          <p:cNvPr id="92163" name="Rectangle 2"/>
          <p:cNvSpPr>
            <a:spLocks noGrp="1" noChangeArrowheads="1"/>
          </p:cNvSpPr>
          <p:nvPr>
            <p:ph type="title"/>
          </p:nvPr>
        </p:nvSpPr>
        <p:spPr/>
        <p:txBody>
          <a:bodyPr/>
          <a:lstStyle/>
          <a:p>
            <a:pPr eaLnBrk="1" hangingPunct="1"/>
            <a:r>
              <a:rPr lang="en-US" sz="3200" smtClean="0"/>
              <a:t>3.6.4 Define </a:t>
            </a:r>
            <a:r>
              <a:rPr lang="en-US" sz="3200" i="1" smtClean="0"/>
              <a:t>denaturation</a:t>
            </a:r>
            <a:r>
              <a:rPr lang="en-US" sz="3200" smtClean="0"/>
              <a:t>.</a:t>
            </a:r>
          </a:p>
        </p:txBody>
      </p:sp>
      <p:sp>
        <p:nvSpPr>
          <p:cNvPr id="92164" name="Rectangle 3"/>
          <p:cNvSpPr>
            <a:spLocks noGrp="1" noChangeArrowheads="1"/>
          </p:cNvSpPr>
          <p:nvPr>
            <p:ph type="body" sz="half" idx="1"/>
          </p:nvPr>
        </p:nvSpPr>
        <p:spPr/>
        <p:txBody>
          <a:bodyPr/>
          <a:lstStyle/>
          <a:p>
            <a:pPr eaLnBrk="1" hangingPunct="1"/>
            <a:r>
              <a:rPr lang="en-US" sz="2400" u="sng" smtClean="0"/>
              <a:t>Denaturation-</a:t>
            </a:r>
            <a:r>
              <a:rPr lang="en-US" sz="2400" smtClean="0"/>
              <a:t> a change in the shape of an enzyme, which in turn, affects the shape of the active site, compromising it’s ability to act upon a substrate.  Often caused by temperature or pH variations.</a:t>
            </a:r>
          </a:p>
        </p:txBody>
      </p:sp>
      <p:pic>
        <p:nvPicPr>
          <p:cNvPr id="92165" name="Picture 4" descr="sh-enzyme-w"/>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562600" y="1828800"/>
            <a:ext cx="2986088" cy="3733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0"/>
          </p:nvPr>
        </p:nvSpPr>
        <p:spPr/>
        <p:txBody>
          <a:bodyPr/>
          <a:lstStyle/>
          <a:p>
            <a:pPr>
              <a:defRPr/>
            </a:pPr>
            <a:fld id="{64325148-F70C-41B1-9503-0548B8EEAA0A}" type="slidenum">
              <a:rPr lang="en-US"/>
              <a:pPr>
                <a:defRPr/>
              </a:pPr>
              <a:t>89</a:t>
            </a:fld>
            <a:endParaRPr lang="en-US"/>
          </a:p>
        </p:txBody>
      </p:sp>
      <p:sp>
        <p:nvSpPr>
          <p:cNvPr id="93187" name="Rectangle 2"/>
          <p:cNvSpPr>
            <a:spLocks noGrp="1" noChangeArrowheads="1"/>
          </p:cNvSpPr>
          <p:nvPr>
            <p:ph type="title"/>
          </p:nvPr>
        </p:nvSpPr>
        <p:spPr>
          <a:xfrm>
            <a:off x="914400" y="0"/>
            <a:ext cx="7772400" cy="1600200"/>
          </a:xfrm>
        </p:spPr>
        <p:txBody>
          <a:bodyPr/>
          <a:lstStyle/>
          <a:p>
            <a:pPr eaLnBrk="1" hangingPunct="1"/>
            <a:r>
              <a:rPr lang="en-US" sz="2800" smtClean="0"/>
              <a:t>3.6.5 Explain the use of lactase in the production of lactose-free milk.</a:t>
            </a:r>
          </a:p>
        </p:txBody>
      </p:sp>
      <p:sp>
        <p:nvSpPr>
          <p:cNvPr id="93188" name="Rectangle 3"/>
          <p:cNvSpPr>
            <a:spLocks noGrp="1" noChangeArrowheads="1"/>
          </p:cNvSpPr>
          <p:nvPr>
            <p:ph type="body" sz="half" idx="1"/>
          </p:nvPr>
        </p:nvSpPr>
        <p:spPr>
          <a:xfrm>
            <a:off x="914400" y="1600200"/>
            <a:ext cx="4724400" cy="4953000"/>
          </a:xfrm>
        </p:spPr>
        <p:txBody>
          <a:bodyPr/>
          <a:lstStyle/>
          <a:p>
            <a:pPr eaLnBrk="1" hangingPunct="1">
              <a:lnSpc>
                <a:spcPct val="90000"/>
              </a:lnSpc>
            </a:pPr>
            <a:r>
              <a:rPr lang="en-US" sz="2400" smtClean="0"/>
              <a:t>Lactase is an enzyme which breaks down the sugar lactose, naturally found in milk. Lactose free milk is made by adding lactase during the industrial process of preparing the milk for sale and distribution.</a:t>
            </a:r>
          </a:p>
          <a:p>
            <a:pPr eaLnBrk="1" hangingPunct="1">
              <a:lnSpc>
                <a:spcPct val="90000"/>
              </a:lnSpc>
            </a:pPr>
            <a:r>
              <a:rPr lang="en-US" sz="2400" smtClean="0"/>
              <a:t>Some people are lactose intolerant (with a high proportion of the Asian population), and if not for the treatment of milk with lactase would be unable to consume it healthfully.</a:t>
            </a:r>
          </a:p>
        </p:txBody>
      </p:sp>
      <p:sp>
        <p:nvSpPr>
          <p:cNvPr id="93189" name="Rectangle 6"/>
          <p:cNvSpPr>
            <a:spLocks noGrp="1" noChangeArrowheads="1"/>
          </p:cNvSpPr>
          <p:nvPr>
            <p:ph sz="quarter" idx="2"/>
          </p:nvPr>
        </p:nvSpPr>
        <p:spPr/>
        <p:txBody>
          <a:bodyPr/>
          <a:lstStyle/>
          <a:p>
            <a:pPr eaLnBrk="1" hangingPunct="1"/>
            <a:endParaRPr lang="en-US" sz="2000" smtClean="0"/>
          </a:p>
        </p:txBody>
      </p:sp>
      <p:sp>
        <p:nvSpPr>
          <p:cNvPr id="93190" name="Rectangle 7"/>
          <p:cNvSpPr>
            <a:spLocks noGrp="1" noChangeArrowheads="1"/>
          </p:cNvSpPr>
          <p:nvPr>
            <p:ph sz="quarter" idx="3"/>
          </p:nvPr>
        </p:nvSpPr>
        <p:spPr/>
        <p:txBody>
          <a:bodyPr/>
          <a:lstStyle/>
          <a:p>
            <a:pPr eaLnBrk="1" hangingPunct="1"/>
            <a:endParaRPr lang="en-US" sz="2000" smtClean="0"/>
          </a:p>
        </p:txBody>
      </p:sp>
      <p:pic>
        <p:nvPicPr>
          <p:cNvPr id="93191" name="Picture 6" descr="Image:Milk glass.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8800" y="2133600"/>
            <a:ext cx="2686050" cy="3581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5"/>
          <p:cNvSpPr>
            <a:spLocks noGrp="1" noChangeArrowheads="1"/>
          </p:cNvSpPr>
          <p:nvPr>
            <p:ph type="sldNum" sz="quarter" idx="10"/>
          </p:nvPr>
        </p:nvSpPr>
        <p:spPr/>
        <p:txBody>
          <a:bodyPr/>
          <a:lstStyle/>
          <a:p>
            <a:pPr>
              <a:defRPr/>
            </a:pPr>
            <a:fld id="{AE71A289-0C62-41AF-89D7-F6ABFF777412}" type="slidenum">
              <a:rPr lang="en-US"/>
              <a:pPr>
                <a:defRPr/>
              </a:pPr>
              <a:t>9</a:t>
            </a:fld>
            <a:endParaRPr lang="en-US"/>
          </a:p>
        </p:txBody>
      </p:sp>
      <p:sp>
        <p:nvSpPr>
          <p:cNvPr id="11267" name="Rectangle 2"/>
          <p:cNvSpPr>
            <a:spLocks noGrp="1" noChangeArrowheads="1"/>
          </p:cNvSpPr>
          <p:nvPr>
            <p:ph type="ctrTitle"/>
          </p:nvPr>
        </p:nvSpPr>
        <p:spPr/>
        <p:txBody>
          <a:bodyPr/>
          <a:lstStyle/>
          <a:p>
            <a:pPr eaLnBrk="1" hangingPunct="1"/>
            <a:r>
              <a:rPr lang="en-US" i="1" smtClean="0"/>
              <a:t>Unit 2: Cells</a:t>
            </a:r>
          </a:p>
        </p:txBody>
      </p:sp>
      <p:sp>
        <p:nvSpPr>
          <p:cNvPr id="11268" name="Rectangle 3"/>
          <p:cNvSpPr>
            <a:spLocks noGrp="1" noChangeArrowheads="1"/>
          </p:cNvSpPr>
          <p:nvPr>
            <p:ph type="subTitle" idx="1"/>
          </p:nvPr>
        </p:nvSpPr>
        <p:spPr/>
        <p:txBody>
          <a:bodyPr/>
          <a:lstStyle/>
          <a:p>
            <a:pPr algn="l" eaLnBrk="1" hangingPunct="1"/>
            <a:r>
              <a:rPr lang="en-US" sz="4800" smtClean="0"/>
              <a:t>Lesson 2.1 Cell Theory</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5"/>
          <p:cNvSpPr>
            <a:spLocks noGrp="1" noChangeArrowheads="1"/>
          </p:cNvSpPr>
          <p:nvPr>
            <p:ph type="sldNum" sz="quarter" idx="10"/>
          </p:nvPr>
        </p:nvSpPr>
        <p:spPr/>
        <p:txBody>
          <a:bodyPr/>
          <a:lstStyle/>
          <a:p>
            <a:pPr>
              <a:defRPr/>
            </a:pPr>
            <a:fld id="{5E0EC074-BCBC-4E72-BF3D-417C17F0BA76}" type="slidenum">
              <a:rPr lang="en-US"/>
              <a:pPr>
                <a:defRPr/>
              </a:pPr>
              <a:t>90</a:t>
            </a:fld>
            <a:endParaRPr lang="en-US"/>
          </a:p>
        </p:txBody>
      </p:sp>
      <p:sp>
        <p:nvSpPr>
          <p:cNvPr id="94211" name="Rectangle 2"/>
          <p:cNvSpPr>
            <a:spLocks noGrp="1" noChangeArrowheads="1"/>
          </p:cNvSpPr>
          <p:nvPr>
            <p:ph type="ctrTitle"/>
          </p:nvPr>
        </p:nvSpPr>
        <p:spPr>
          <a:xfrm>
            <a:off x="2057400" y="1143000"/>
            <a:ext cx="7086600" cy="2209800"/>
          </a:xfrm>
        </p:spPr>
        <p:txBody>
          <a:bodyPr/>
          <a:lstStyle/>
          <a:p>
            <a:pPr eaLnBrk="1" hangingPunct="1"/>
            <a:r>
              <a:rPr lang="en-US" i="1" smtClean="0"/>
              <a:t>Unit 3: Chemistry of Life</a:t>
            </a:r>
          </a:p>
        </p:txBody>
      </p:sp>
      <p:sp>
        <p:nvSpPr>
          <p:cNvPr id="94212" name="Rectangle 3"/>
          <p:cNvSpPr>
            <a:spLocks noGrp="1" noChangeArrowheads="1"/>
          </p:cNvSpPr>
          <p:nvPr>
            <p:ph type="subTitle" idx="1"/>
          </p:nvPr>
        </p:nvSpPr>
        <p:spPr/>
        <p:txBody>
          <a:bodyPr/>
          <a:lstStyle/>
          <a:p>
            <a:pPr algn="l" eaLnBrk="1" hangingPunct="1"/>
            <a:r>
              <a:rPr lang="en-US" sz="4800" smtClean="0"/>
              <a:t>Lesson 3.7 Cell Respiration</a:t>
            </a: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pPr>
              <a:defRPr/>
            </a:pPr>
            <a:fld id="{B8E1C81D-D750-47BF-88E4-BECAAA73A1B7}" type="slidenum">
              <a:rPr lang="en-US"/>
              <a:pPr>
                <a:defRPr/>
              </a:pPr>
              <a:t>91</a:t>
            </a:fld>
            <a:endParaRPr lang="en-US"/>
          </a:p>
        </p:txBody>
      </p:sp>
      <p:sp>
        <p:nvSpPr>
          <p:cNvPr id="95235" name="Rectangle 2"/>
          <p:cNvSpPr>
            <a:spLocks noGrp="1" noChangeArrowheads="1"/>
          </p:cNvSpPr>
          <p:nvPr>
            <p:ph type="title"/>
          </p:nvPr>
        </p:nvSpPr>
        <p:spPr/>
        <p:txBody>
          <a:bodyPr/>
          <a:lstStyle/>
          <a:p>
            <a:pPr eaLnBrk="1" hangingPunct="1"/>
            <a:r>
              <a:rPr lang="en-US" sz="3200" smtClean="0"/>
              <a:t>3.7.1 Define Cell Respiration.</a:t>
            </a:r>
          </a:p>
        </p:txBody>
      </p:sp>
      <p:sp>
        <p:nvSpPr>
          <p:cNvPr id="95236" name="Rectangle 3"/>
          <p:cNvSpPr>
            <a:spLocks noGrp="1" noChangeArrowheads="1"/>
          </p:cNvSpPr>
          <p:nvPr>
            <p:ph type="body" sz="half" idx="1"/>
          </p:nvPr>
        </p:nvSpPr>
        <p:spPr>
          <a:xfrm>
            <a:off x="914400" y="2057400"/>
            <a:ext cx="3810000" cy="4073525"/>
          </a:xfrm>
        </p:spPr>
        <p:txBody>
          <a:bodyPr/>
          <a:lstStyle/>
          <a:p>
            <a:pPr eaLnBrk="1" hangingPunct="1"/>
            <a:r>
              <a:rPr lang="en-US" sz="2400" u="sng" smtClean="0"/>
              <a:t>Cell Respiration-</a:t>
            </a:r>
            <a:r>
              <a:rPr lang="en-US" sz="2400" smtClean="0"/>
              <a:t> the </a:t>
            </a:r>
            <a:r>
              <a:rPr lang="en-US" sz="2400" i="1" smtClean="0"/>
              <a:t>controlled</a:t>
            </a:r>
            <a:r>
              <a:rPr lang="en-US" sz="2400" smtClean="0"/>
              <a:t> release of energy in the form of ATP from organic compounds in cells.</a:t>
            </a:r>
          </a:p>
          <a:p>
            <a:pPr eaLnBrk="1" hangingPunct="1"/>
            <a:endParaRPr lang="en-US" sz="2400" smtClean="0"/>
          </a:p>
          <a:p>
            <a:pPr eaLnBrk="1" hangingPunct="1"/>
            <a:endParaRPr lang="en-US" sz="2400" smtClean="0"/>
          </a:p>
          <a:p>
            <a:pPr eaLnBrk="1" hangingPunct="1"/>
            <a:endParaRPr lang="en-US" sz="2400" smtClean="0"/>
          </a:p>
          <a:p>
            <a:pPr eaLnBrk="1" hangingPunct="1"/>
            <a:endParaRPr lang="en-US" sz="2400" smtClean="0"/>
          </a:p>
          <a:p>
            <a:pPr lvl="1" eaLnBrk="1" hangingPunct="1">
              <a:lnSpc>
                <a:spcPct val="90000"/>
              </a:lnSpc>
              <a:buFont typeface="Wingdings" pitchFamily="2" charset="2"/>
              <a:buNone/>
            </a:pPr>
            <a:endParaRPr lang="en-US" sz="3000" smtClean="0"/>
          </a:p>
        </p:txBody>
      </p:sp>
      <p:pic>
        <p:nvPicPr>
          <p:cNvPr id="95237" name="Picture 4" descr="mitochondria"/>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876800" y="1981200"/>
            <a:ext cx="3810000" cy="3255963"/>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5238" name="Text Box 5"/>
          <p:cNvSpPr txBox="1">
            <a:spLocks noChangeArrowheads="1"/>
          </p:cNvSpPr>
          <p:nvPr/>
        </p:nvSpPr>
        <p:spPr bwMode="auto">
          <a:xfrm>
            <a:off x="4800600" y="5334000"/>
            <a:ext cx="4343400" cy="679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90000"/>
              </a:lnSpc>
              <a:spcBef>
                <a:spcPct val="20000"/>
              </a:spcBef>
              <a:buClr>
                <a:schemeClr val="folHlink"/>
              </a:buClr>
              <a:buSzPct val="90000"/>
              <a:buFont typeface="Wingdings" pitchFamily="2" charset="2"/>
              <a:buNone/>
            </a:pPr>
            <a:r>
              <a:rPr lang="en-US" sz="1600">
                <a:latin typeface="ZapfHumnst BT" pitchFamily="34" charset="0"/>
              </a:rPr>
              <a:t>Picture courtesy of IUPS Physiome Project</a:t>
            </a:r>
          </a:p>
          <a:p>
            <a:pPr eaLnBrk="1" hangingPunct="1">
              <a:spcBef>
                <a:spcPct val="50000"/>
              </a:spcBef>
            </a:pPr>
            <a:endParaRPr lang="en-US" sz="1600">
              <a:latin typeface="ZapfHumnst BT" pitchFamily="34" charset="0"/>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0"/>
          </p:nvPr>
        </p:nvSpPr>
        <p:spPr/>
        <p:txBody>
          <a:bodyPr/>
          <a:lstStyle/>
          <a:p>
            <a:pPr>
              <a:defRPr/>
            </a:pPr>
            <a:fld id="{D0F02BED-FD87-49EC-AE0C-3B8A1E7D6C59}" type="slidenum">
              <a:rPr lang="en-US"/>
              <a:pPr>
                <a:defRPr/>
              </a:pPr>
              <a:t>92</a:t>
            </a:fld>
            <a:endParaRPr lang="en-US"/>
          </a:p>
        </p:txBody>
      </p:sp>
      <p:sp>
        <p:nvSpPr>
          <p:cNvPr id="96259" name="Rectangle 2"/>
          <p:cNvSpPr>
            <a:spLocks noGrp="1" noChangeArrowheads="1"/>
          </p:cNvSpPr>
          <p:nvPr>
            <p:ph type="title"/>
          </p:nvPr>
        </p:nvSpPr>
        <p:spPr/>
        <p:txBody>
          <a:bodyPr/>
          <a:lstStyle/>
          <a:p>
            <a:pPr eaLnBrk="1" hangingPunct="1"/>
            <a:r>
              <a:rPr lang="en-US" sz="3200" smtClean="0"/>
              <a:t>3.7.2 State what happens to glucose during cell respiration.</a:t>
            </a:r>
          </a:p>
        </p:txBody>
      </p:sp>
      <p:sp>
        <p:nvSpPr>
          <p:cNvPr id="96260" name="Rectangle 3"/>
          <p:cNvSpPr>
            <a:spLocks noGrp="1" noChangeArrowheads="1"/>
          </p:cNvSpPr>
          <p:nvPr>
            <p:ph type="body" sz="half" idx="1"/>
          </p:nvPr>
        </p:nvSpPr>
        <p:spPr/>
        <p:txBody>
          <a:bodyPr/>
          <a:lstStyle/>
          <a:p>
            <a:pPr eaLnBrk="1" hangingPunct="1"/>
            <a:r>
              <a:rPr lang="en-US" sz="2400" smtClean="0"/>
              <a:t>Glucose is broken down into pyruvate in the cytoplasm during cell respiration, with a small yield of ATP.</a:t>
            </a:r>
          </a:p>
        </p:txBody>
      </p:sp>
      <p:pic>
        <p:nvPicPr>
          <p:cNvPr id="96261" name="Picture 4" descr="Pyruvic_acid_structure"/>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6172200" y="4038600"/>
            <a:ext cx="2162175" cy="15351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6262" name="Picture 5" descr="Glucose"/>
          <p:cNvPicPr>
            <a:picLocks noGrp="1" noChangeAspect="1" noChangeArrowheads="1"/>
          </p:cNvPicPr>
          <p:nvPr>
            <p:ph sz="quarter" idx="3"/>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1371600" y="3733800"/>
            <a:ext cx="2743200" cy="21605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6263" name="Line 6"/>
          <p:cNvSpPr>
            <a:spLocks noChangeShapeType="1"/>
          </p:cNvSpPr>
          <p:nvPr/>
        </p:nvSpPr>
        <p:spPr bwMode="auto">
          <a:xfrm>
            <a:off x="4495800" y="4876800"/>
            <a:ext cx="1219200"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15504C7D-3B83-44D2-A8D2-38E804E83B28}" type="slidenum">
              <a:rPr lang="en-US"/>
              <a:pPr>
                <a:defRPr/>
              </a:pPr>
              <a:t>93</a:t>
            </a:fld>
            <a:endParaRPr lang="en-US"/>
          </a:p>
        </p:txBody>
      </p:sp>
      <p:sp>
        <p:nvSpPr>
          <p:cNvPr id="97283" name="Rectangle 2"/>
          <p:cNvSpPr>
            <a:spLocks noGrp="1" noChangeArrowheads="1"/>
          </p:cNvSpPr>
          <p:nvPr>
            <p:ph type="title"/>
          </p:nvPr>
        </p:nvSpPr>
        <p:spPr/>
        <p:txBody>
          <a:bodyPr/>
          <a:lstStyle/>
          <a:p>
            <a:pPr eaLnBrk="1" hangingPunct="1"/>
            <a:r>
              <a:rPr lang="en-US" sz="3200" smtClean="0"/>
              <a:t>3.7.3 Explain what happens during anaerobic respiration.</a:t>
            </a:r>
          </a:p>
        </p:txBody>
      </p:sp>
      <p:sp>
        <p:nvSpPr>
          <p:cNvPr id="97284" name="Rectangle 3"/>
          <p:cNvSpPr>
            <a:spLocks noGrp="1" noChangeArrowheads="1"/>
          </p:cNvSpPr>
          <p:nvPr>
            <p:ph type="body" idx="1"/>
          </p:nvPr>
        </p:nvSpPr>
        <p:spPr/>
        <p:txBody>
          <a:bodyPr/>
          <a:lstStyle/>
          <a:p>
            <a:pPr eaLnBrk="1" hangingPunct="1"/>
            <a:r>
              <a:rPr lang="en-US" sz="2400" smtClean="0"/>
              <a:t>Pyruvate is converted either to lactate or ethanol, with </a:t>
            </a:r>
            <a:r>
              <a:rPr lang="en-US" sz="2400" i="1" smtClean="0"/>
              <a:t>no further yield of ATP</a:t>
            </a:r>
            <a:r>
              <a:rPr lang="en-US" sz="2400" smtClean="0"/>
              <a:t>.</a:t>
            </a:r>
          </a:p>
          <a:p>
            <a:pPr eaLnBrk="1" hangingPunct="1">
              <a:buFont typeface="Wingdings" pitchFamily="2" charset="2"/>
              <a:buNone/>
            </a:pPr>
            <a:endParaRPr lang="en-US" sz="1800" smtClean="0"/>
          </a:p>
          <a:p>
            <a:pPr eaLnBrk="1" hangingPunct="1">
              <a:buFont typeface="Wingdings" pitchFamily="2" charset="2"/>
              <a:buNone/>
            </a:pPr>
            <a:r>
              <a:rPr lang="en-US" sz="2400" u="sng" smtClean="0"/>
              <a:t>Lactate:</a:t>
            </a:r>
          </a:p>
          <a:p>
            <a:pPr eaLnBrk="1" hangingPunct="1">
              <a:buFont typeface="Wingdings" pitchFamily="2" charset="2"/>
              <a:buNone/>
            </a:pPr>
            <a:r>
              <a:rPr lang="en-US" sz="2000" smtClean="0"/>
              <a:t>C</a:t>
            </a:r>
            <a:r>
              <a:rPr lang="en-US" sz="2000" baseline="-25000" smtClean="0"/>
              <a:t>3</a:t>
            </a:r>
            <a:r>
              <a:rPr lang="en-US" sz="2000" smtClean="0"/>
              <a:t>H</a:t>
            </a:r>
            <a:r>
              <a:rPr lang="en-US" sz="2000" baseline="-25000" smtClean="0"/>
              <a:t>4</a:t>
            </a:r>
            <a:r>
              <a:rPr lang="en-US" sz="2000" smtClean="0"/>
              <a:t>O</a:t>
            </a:r>
            <a:r>
              <a:rPr lang="en-US" sz="2000" baseline="-25000" smtClean="0"/>
              <a:t>3</a:t>
            </a:r>
            <a:r>
              <a:rPr lang="en-US" sz="2000" smtClean="0"/>
              <a:t> (pyruvate) + 2 NADH ---&gt; 2 C</a:t>
            </a:r>
            <a:r>
              <a:rPr lang="en-US" sz="2000" baseline="-25000" smtClean="0"/>
              <a:t>3</a:t>
            </a:r>
            <a:r>
              <a:rPr lang="en-US" sz="2000" smtClean="0"/>
              <a:t>H</a:t>
            </a:r>
            <a:r>
              <a:rPr lang="en-US" sz="2000" baseline="-25000" smtClean="0"/>
              <a:t>6</a:t>
            </a:r>
            <a:r>
              <a:rPr lang="en-US" sz="2000" smtClean="0"/>
              <a:t>O</a:t>
            </a:r>
            <a:r>
              <a:rPr lang="en-US" sz="2000" baseline="-25000" smtClean="0"/>
              <a:t>3</a:t>
            </a:r>
            <a:r>
              <a:rPr lang="en-US" sz="2000" smtClean="0"/>
              <a:t> (lactic acid) + 2 NAD</a:t>
            </a:r>
            <a:r>
              <a:rPr lang="en-US" sz="2000" baseline="30000" smtClean="0"/>
              <a:t>+</a:t>
            </a:r>
          </a:p>
          <a:p>
            <a:pPr eaLnBrk="1" hangingPunct="1">
              <a:buFont typeface="Wingdings" pitchFamily="2" charset="2"/>
              <a:buNone/>
            </a:pPr>
            <a:r>
              <a:rPr lang="en-US" sz="2000" smtClean="0"/>
              <a:t>Ex: human muscle tissue.</a:t>
            </a:r>
          </a:p>
          <a:p>
            <a:pPr eaLnBrk="1" hangingPunct="1">
              <a:buFont typeface="Wingdings" pitchFamily="2" charset="2"/>
              <a:buNone/>
            </a:pPr>
            <a:endParaRPr lang="en-US" sz="2000" smtClean="0"/>
          </a:p>
          <a:p>
            <a:pPr eaLnBrk="1" hangingPunct="1">
              <a:buFont typeface="Wingdings" pitchFamily="2" charset="2"/>
              <a:buNone/>
            </a:pPr>
            <a:r>
              <a:rPr lang="en-US" sz="2400" u="sng" smtClean="0"/>
              <a:t>Ethanol:</a:t>
            </a:r>
          </a:p>
          <a:p>
            <a:pPr eaLnBrk="1" hangingPunct="1">
              <a:buFont typeface="Wingdings" pitchFamily="2" charset="2"/>
              <a:buNone/>
            </a:pPr>
            <a:r>
              <a:rPr lang="en-US" smtClean="0"/>
              <a:t> </a:t>
            </a:r>
            <a:r>
              <a:rPr lang="en-US" sz="2000" smtClean="0"/>
              <a:t>C</a:t>
            </a:r>
            <a:r>
              <a:rPr lang="en-US" sz="2000" baseline="-25000" smtClean="0"/>
              <a:t>3</a:t>
            </a:r>
            <a:r>
              <a:rPr lang="en-US" sz="2000" smtClean="0"/>
              <a:t>H</a:t>
            </a:r>
            <a:r>
              <a:rPr lang="en-US" sz="2000" baseline="-25000" smtClean="0"/>
              <a:t>4</a:t>
            </a:r>
            <a:r>
              <a:rPr lang="en-US" sz="2000" smtClean="0"/>
              <a:t>O</a:t>
            </a:r>
            <a:r>
              <a:rPr lang="en-US" sz="2000" baseline="-25000" smtClean="0"/>
              <a:t>3</a:t>
            </a:r>
            <a:r>
              <a:rPr lang="en-US" sz="2000" smtClean="0"/>
              <a:t> (pyruvate) + 2 NADH</a:t>
            </a:r>
            <a:r>
              <a:rPr lang="en-US" sz="2400" smtClean="0"/>
              <a:t> → </a:t>
            </a:r>
            <a:r>
              <a:rPr lang="en-US" sz="2000" smtClean="0"/>
              <a:t>2C</a:t>
            </a:r>
            <a:r>
              <a:rPr lang="en-US" sz="2000" baseline="-25000" smtClean="0"/>
              <a:t>2</a:t>
            </a:r>
            <a:r>
              <a:rPr lang="en-US" sz="2000" smtClean="0"/>
              <a:t>H</a:t>
            </a:r>
            <a:r>
              <a:rPr lang="en-US" sz="2000" baseline="-25000" smtClean="0"/>
              <a:t>5</a:t>
            </a:r>
            <a:r>
              <a:rPr lang="en-US" sz="2000" smtClean="0"/>
              <a:t>OH (ethanol) + 2CO</a:t>
            </a:r>
            <a:r>
              <a:rPr lang="en-US" sz="2000" baseline="-25000" smtClean="0"/>
              <a:t>2</a:t>
            </a:r>
          </a:p>
          <a:p>
            <a:pPr eaLnBrk="1" hangingPunct="1">
              <a:buFont typeface="Wingdings" pitchFamily="2" charset="2"/>
              <a:buNone/>
            </a:pPr>
            <a:r>
              <a:rPr lang="en-US" sz="2000" smtClean="0"/>
              <a:t>Ex: yeast</a:t>
            </a: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D725EBFB-8538-4B06-B876-DB92461A38EF}" type="slidenum">
              <a:rPr lang="en-US"/>
              <a:pPr>
                <a:defRPr/>
              </a:pPr>
              <a:t>94</a:t>
            </a:fld>
            <a:endParaRPr lang="en-US"/>
          </a:p>
        </p:txBody>
      </p:sp>
      <p:sp>
        <p:nvSpPr>
          <p:cNvPr id="98307" name="Rectangle 2"/>
          <p:cNvSpPr>
            <a:spLocks noGrp="1" noChangeArrowheads="1"/>
          </p:cNvSpPr>
          <p:nvPr>
            <p:ph type="title"/>
          </p:nvPr>
        </p:nvSpPr>
        <p:spPr/>
        <p:txBody>
          <a:bodyPr/>
          <a:lstStyle/>
          <a:p>
            <a:pPr eaLnBrk="1" hangingPunct="1"/>
            <a:r>
              <a:rPr lang="en-US" sz="3200" smtClean="0"/>
              <a:t>3.7.4 Explain what happens during </a:t>
            </a:r>
            <a:br>
              <a:rPr lang="en-US" sz="3200" smtClean="0"/>
            </a:br>
            <a:r>
              <a:rPr lang="en-US" sz="3200" smtClean="0"/>
              <a:t>aerobic respiration.</a:t>
            </a:r>
          </a:p>
        </p:txBody>
      </p:sp>
      <p:sp>
        <p:nvSpPr>
          <p:cNvPr id="98308" name="Rectangle 3"/>
          <p:cNvSpPr>
            <a:spLocks noGrp="1" noChangeArrowheads="1"/>
          </p:cNvSpPr>
          <p:nvPr>
            <p:ph type="body" sz="half" idx="1"/>
          </p:nvPr>
        </p:nvSpPr>
        <p:spPr>
          <a:xfrm>
            <a:off x="685800" y="2286000"/>
            <a:ext cx="3200400" cy="3844925"/>
          </a:xfrm>
        </p:spPr>
        <p:txBody>
          <a:bodyPr/>
          <a:lstStyle/>
          <a:p>
            <a:pPr eaLnBrk="1" hangingPunct="1"/>
            <a:r>
              <a:rPr lang="en-US" sz="2400" smtClean="0"/>
              <a:t>Inside the mitochondria, pyruvate is broken down into CO</a:t>
            </a:r>
            <a:r>
              <a:rPr lang="en-US" sz="2400" baseline="-25000" smtClean="0"/>
              <a:t>2 </a:t>
            </a:r>
            <a:r>
              <a:rPr lang="en-US" sz="2400" smtClean="0"/>
              <a:t>and H</a:t>
            </a:r>
            <a:r>
              <a:rPr lang="en-US" sz="2400" baseline="-25000" smtClean="0"/>
              <a:t>2</a:t>
            </a:r>
            <a:r>
              <a:rPr lang="en-US" sz="2400" smtClean="0"/>
              <a:t>0, with a large yield of ATP.</a:t>
            </a:r>
          </a:p>
        </p:txBody>
      </p:sp>
      <p:pic>
        <p:nvPicPr>
          <p:cNvPr id="98309" name="Picture 4" descr="622px-Diagram_of_a_human_mitochondrion"/>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3810000" y="2286000"/>
            <a:ext cx="5105400" cy="3792538"/>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5"/>
          <p:cNvSpPr>
            <a:spLocks noGrp="1" noChangeArrowheads="1"/>
          </p:cNvSpPr>
          <p:nvPr>
            <p:ph type="sldNum" sz="quarter" idx="10"/>
          </p:nvPr>
        </p:nvSpPr>
        <p:spPr/>
        <p:txBody>
          <a:bodyPr/>
          <a:lstStyle/>
          <a:p>
            <a:pPr>
              <a:defRPr/>
            </a:pPr>
            <a:fld id="{88BB9714-FD1C-48CB-924E-E86147EA380A}" type="slidenum">
              <a:rPr lang="en-US"/>
              <a:pPr>
                <a:defRPr/>
              </a:pPr>
              <a:t>95</a:t>
            </a:fld>
            <a:endParaRPr lang="en-US"/>
          </a:p>
        </p:txBody>
      </p:sp>
      <p:sp>
        <p:nvSpPr>
          <p:cNvPr id="99331" name="Rectangle 2"/>
          <p:cNvSpPr>
            <a:spLocks noGrp="1" noChangeArrowheads="1"/>
          </p:cNvSpPr>
          <p:nvPr>
            <p:ph type="ctrTitle"/>
          </p:nvPr>
        </p:nvSpPr>
        <p:spPr>
          <a:xfrm>
            <a:off x="2057400" y="1143000"/>
            <a:ext cx="7086600" cy="2209800"/>
          </a:xfrm>
        </p:spPr>
        <p:txBody>
          <a:bodyPr/>
          <a:lstStyle/>
          <a:p>
            <a:pPr eaLnBrk="1" hangingPunct="1"/>
            <a:r>
              <a:rPr lang="en-US" i="1" smtClean="0"/>
              <a:t>Unit 3: Chemistry of Life</a:t>
            </a:r>
          </a:p>
        </p:txBody>
      </p:sp>
      <p:sp>
        <p:nvSpPr>
          <p:cNvPr id="99332" name="Rectangle 3"/>
          <p:cNvSpPr>
            <a:spLocks noGrp="1" noChangeArrowheads="1"/>
          </p:cNvSpPr>
          <p:nvPr>
            <p:ph type="subTitle" idx="1"/>
          </p:nvPr>
        </p:nvSpPr>
        <p:spPr/>
        <p:txBody>
          <a:bodyPr/>
          <a:lstStyle/>
          <a:p>
            <a:pPr algn="l" eaLnBrk="1" hangingPunct="1"/>
            <a:r>
              <a:rPr lang="en-US" sz="4800" smtClean="0"/>
              <a:t>Lesson 3.8 Photosynthesis</a:t>
            </a:r>
          </a:p>
          <a:p>
            <a:pPr marL="457200" lvl="1" indent="0" algn="ctr" eaLnBrk="1" hangingPunct="1">
              <a:lnSpc>
                <a:spcPct val="90000"/>
              </a:lnSpc>
              <a:buFont typeface="Wingdings" pitchFamily="2" charset="2"/>
              <a:buNone/>
            </a:pPr>
            <a:endParaRPr lang="en-US" smtClean="0"/>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BC898A35-9319-4E83-806B-C4FA790AF49E}" type="slidenum">
              <a:rPr lang="en-US"/>
              <a:pPr>
                <a:defRPr/>
              </a:pPr>
              <a:t>96</a:t>
            </a:fld>
            <a:endParaRPr lang="en-US"/>
          </a:p>
        </p:txBody>
      </p:sp>
      <p:sp>
        <p:nvSpPr>
          <p:cNvPr id="100355" name="Rectangle 2"/>
          <p:cNvSpPr>
            <a:spLocks noGrp="1" noChangeArrowheads="1"/>
          </p:cNvSpPr>
          <p:nvPr>
            <p:ph type="title"/>
          </p:nvPr>
        </p:nvSpPr>
        <p:spPr/>
        <p:txBody>
          <a:bodyPr/>
          <a:lstStyle/>
          <a:p>
            <a:pPr eaLnBrk="1" hangingPunct="1"/>
            <a:r>
              <a:rPr lang="en-US" sz="3200" smtClean="0"/>
              <a:t>3.8.1 State what happens during photosynthesis with regard to energy.</a:t>
            </a:r>
          </a:p>
        </p:txBody>
      </p:sp>
      <p:sp>
        <p:nvSpPr>
          <p:cNvPr id="100356" name="Rectangle 3"/>
          <p:cNvSpPr>
            <a:spLocks noGrp="1" noChangeArrowheads="1"/>
          </p:cNvSpPr>
          <p:nvPr>
            <p:ph type="body" sz="half" idx="1"/>
          </p:nvPr>
        </p:nvSpPr>
        <p:spPr>
          <a:xfrm>
            <a:off x="1219200" y="1752600"/>
            <a:ext cx="7162800" cy="685800"/>
          </a:xfrm>
        </p:spPr>
        <p:txBody>
          <a:bodyPr/>
          <a:lstStyle/>
          <a:p>
            <a:pPr eaLnBrk="1" hangingPunct="1"/>
            <a:r>
              <a:rPr lang="en-US" sz="2400" smtClean="0"/>
              <a:t>During photosynthesis, light energy is converted into chemical energy.</a:t>
            </a:r>
            <a:endParaRPr lang="en-US" sz="3200" smtClean="0"/>
          </a:p>
        </p:txBody>
      </p:sp>
      <p:pic>
        <p:nvPicPr>
          <p:cNvPr id="100357" name="Picture 4" descr="800px-Leaf1web">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2057400" y="2667000"/>
            <a:ext cx="5257800" cy="394335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pPr>
              <a:defRPr/>
            </a:pPr>
            <a:fld id="{099A5D77-BEF6-44DA-9DE6-4D0ABD987A09}" type="slidenum">
              <a:rPr lang="en-US"/>
              <a:pPr>
                <a:defRPr/>
              </a:pPr>
              <a:t>97</a:t>
            </a:fld>
            <a:endParaRPr lang="en-US"/>
          </a:p>
        </p:txBody>
      </p:sp>
      <p:sp>
        <p:nvSpPr>
          <p:cNvPr id="101379" name="Rectangle 2"/>
          <p:cNvSpPr>
            <a:spLocks noGrp="1" noChangeArrowheads="1"/>
          </p:cNvSpPr>
          <p:nvPr>
            <p:ph type="title"/>
          </p:nvPr>
        </p:nvSpPr>
        <p:spPr/>
        <p:txBody>
          <a:bodyPr/>
          <a:lstStyle/>
          <a:p>
            <a:pPr eaLnBrk="1" hangingPunct="1"/>
            <a:r>
              <a:rPr lang="en-US" sz="2800" smtClean="0"/>
              <a:t>3.8.2 State that light from the sun is composed of a range of wavelengths.</a:t>
            </a:r>
          </a:p>
        </p:txBody>
      </p:sp>
      <p:pic>
        <p:nvPicPr>
          <p:cNvPr id="101380" name="Picture 3" descr="PrismAndLight"/>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990600" y="3276600"/>
            <a:ext cx="7319963" cy="31797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1381" name="Rectangle 4"/>
          <p:cNvSpPr>
            <a:spLocks noGrp="1" noChangeArrowheads="1"/>
          </p:cNvSpPr>
          <p:nvPr>
            <p:ph type="body" idx="4294967295"/>
          </p:nvPr>
        </p:nvSpPr>
        <p:spPr/>
        <p:txBody>
          <a:bodyPr/>
          <a:lstStyle/>
          <a:p>
            <a:pPr eaLnBrk="1" hangingPunct="1"/>
            <a:r>
              <a:rPr lang="en-US" sz="2400" smtClean="0"/>
              <a:t>ROY G. BIV:</a:t>
            </a:r>
          </a:p>
          <a:p>
            <a:pPr eaLnBrk="1" hangingPunct="1"/>
            <a:r>
              <a:rPr lang="en-US" sz="2400" smtClean="0"/>
              <a:t>Red, orange, yellow, green, blue, indigo, violet.  These are the wavelengths that compose the visible spectrum.</a:t>
            </a: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pPr>
              <a:defRPr/>
            </a:pPr>
            <a:fld id="{C87957CC-1716-4076-BA2C-F3CA53811F50}" type="slidenum">
              <a:rPr lang="en-US"/>
              <a:pPr>
                <a:defRPr/>
              </a:pPr>
              <a:t>98</a:t>
            </a:fld>
            <a:endParaRPr lang="en-US"/>
          </a:p>
        </p:txBody>
      </p:sp>
      <p:sp>
        <p:nvSpPr>
          <p:cNvPr id="102403" name="Rectangle 2"/>
          <p:cNvSpPr>
            <a:spLocks noGrp="1" noChangeArrowheads="1"/>
          </p:cNvSpPr>
          <p:nvPr>
            <p:ph type="title"/>
          </p:nvPr>
        </p:nvSpPr>
        <p:spPr/>
        <p:txBody>
          <a:bodyPr/>
          <a:lstStyle/>
          <a:p>
            <a:pPr eaLnBrk="1" hangingPunct="1"/>
            <a:r>
              <a:rPr lang="en-US" sz="3200" smtClean="0"/>
              <a:t>3.8.3 State that chlorophyll is the main photosynthetic pigment.</a:t>
            </a:r>
          </a:p>
        </p:txBody>
      </p:sp>
      <p:pic>
        <p:nvPicPr>
          <p:cNvPr id="102404" name="Picture 3" descr="2vergrzw"/>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286000" y="3352800"/>
            <a:ext cx="4641850" cy="2803525"/>
          </a:xfrm>
          <a:ln>
            <a:solidFill>
              <a:schemeClr val="tx1"/>
            </a:solidFill>
            <a:miter lim="800000"/>
            <a:headEnd/>
            <a:tailEnd/>
          </a:ln>
        </p:spPr>
      </p:pic>
      <p:sp>
        <p:nvSpPr>
          <p:cNvPr id="102405" name="Rectangle 4"/>
          <p:cNvSpPr>
            <a:spLocks noGrp="1" noChangeArrowheads="1"/>
          </p:cNvSpPr>
          <p:nvPr>
            <p:ph type="body" idx="4294967295"/>
          </p:nvPr>
        </p:nvSpPr>
        <p:spPr/>
        <p:txBody>
          <a:bodyPr/>
          <a:lstStyle/>
          <a:p>
            <a:pPr eaLnBrk="1" hangingPunct="1"/>
            <a:r>
              <a:rPr lang="en-US" sz="2400" smtClean="0"/>
              <a:t>Plant cells appear green due to the pigment chlorophyll.  Chlorophyll is found in the chloroplasts, the light converting organelles found in plant cells.</a:t>
            </a: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pPr>
              <a:defRPr/>
            </a:pPr>
            <a:fld id="{F7559C40-6328-4EE6-923C-61E410E80607}" type="slidenum">
              <a:rPr lang="en-US"/>
              <a:pPr>
                <a:defRPr/>
              </a:pPr>
              <a:t>99</a:t>
            </a:fld>
            <a:endParaRPr lang="en-US"/>
          </a:p>
        </p:txBody>
      </p:sp>
      <p:sp>
        <p:nvSpPr>
          <p:cNvPr id="103427" name="Rectangle 2"/>
          <p:cNvSpPr>
            <a:spLocks noGrp="1" noChangeArrowheads="1"/>
          </p:cNvSpPr>
          <p:nvPr>
            <p:ph type="title"/>
          </p:nvPr>
        </p:nvSpPr>
        <p:spPr/>
        <p:txBody>
          <a:bodyPr/>
          <a:lstStyle/>
          <a:p>
            <a:pPr eaLnBrk="1" hangingPunct="1"/>
            <a:r>
              <a:rPr lang="en-US" sz="2800" smtClean="0"/>
              <a:t>3.8.4 Outline the differences in the absorption of red, blue and green light by chlorophyll.</a:t>
            </a:r>
          </a:p>
        </p:txBody>
      </p:sp>
      <p:pic>
        <p:nvPicPr>
          <p:cNvPr id="103428" name="Picture 3" descr="absorption-spectrum"/>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114800" y="2286000"/>
            <a:ext cx="4572000" cy="3430588"/>
          </a:xfrm>
          <a:ln>
            <a:solidFill>
              <a:schemeClr val="tx1"/>
            </a:solidFill>
            <a:miter lim="800000"/>
            <a:headEnd/>
            <a:tailEnd/>
          </a:ln>
        </p:spPr>
      </p:pic>
      <p:sp>
        <p:nvSpPr>
          <p:cNvPr id="103429" name="Rectangle 4"/>
          <p:cNvSpPr>
            <a:spLocks noGrp="1" noChangeArrowheads="1"/>
          </p:cNvSpPr>
          <p:nvPr>
            <p:ph type="body" idx="4294967295"/>
          </p:nvPr>
        </p:nvSpPr>
        <p:spPr>
          <a:xfrm>
            <a:off x="914400" y="1828800"/>
            <a:ext cx="3048000" cy="4191000"/>
          </a:xfrm>
        </p:spPr>
        <p:txBody>
          <a:bodyPr/>
          <a:lstStyle/>
          <a:p>
            <a:pPr eaLnBrk="1" hangingPunct="1"/>
            <a:r>
              <a:rPr lang="en-US" sz="2400" smtClean="0"/>
              <a:t>Blue light is most readily absorbed by chlorophyll, followed by red light. Green light is either transmitted or refracted, which is why plants appear green to the eye.</a:t>
            </a:r>
          </a:p>
        </p:txBody>
      </p:sp>
    </p:spTree>
  </p:cSld>
  <p:clrMapOvr>
    <a:masterClrMapping/>
  </p:clrMapOvr>
</p:sld>
</file>

<file path=ppt/theme/theme1.xml><?xml version="1.0" encoding="utf-8"?>
<a:theme xmlns:a="http://schemas.openxmlformats.org/drawingml/2006/main" name="Layers">
  <a:themeElements>
    <a:clrScheme name="Layers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fontScheme name="Layers">
      <a:majorFont>
        <a:latin typeface="ZapfHumnst BT"/>
        <a:ea typeface=""/>
        <a:cs typeface=""/>
      </a:majorFont>
      <a:minorFont>
        <a:latin typeface="ZapfHumnst B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Layers 1">
        <a:dk1>
          <a:srgbClr val="993300"/>
        </a:dk1>
        <a:lt1>
          <a:srgbClr val="CCCCCC"/>
        </a:lt1>
        <a:dk2>
          <a:srgbClr val="000000"/>
        </a:dk2>
        <a:lt2>
          <a:srgbClr val="FFFFFF"/>
        </a:lt2>
        <a:accent1>
          <a:srgbClr val="576F2B"/>
        </a:accent1>
        <a:accent2>
          <a:srgbClr val="666699"/>
        </a:accent2>
        <a:accent3>
          <a:srgbClr val="AAAAAA"/>
        </a:accent3>
        <a:accent4>
          <a:srgbClr val="AEAEAE"/>
        </a:accent4>
        <a:accent5>
          <a:srgbClr val="B4BBAC"/>
        </a:accent5>
        <a:accent6>
          <a:srgbClr val="5C5C8A"/>
        </a:accent6>
        <a:hlink>
          <a:srgbClr val="993300"/>
        </a:hlink>
        <a:folHlink>
          <a:srgbClr val="CC9900"/>
        </a:folHlink>
      </a:clrScheme>
      <a:clrMap bg1="dk2" tx1="lt1" bg2="dk1" tx2="lt2" accent1="accent1" accent2="accent2" accent3="accent3" accent4="accent4" accent5="accent5" accent6="accent6" hlink="hlink" folHlink="folHlink"/>
    </a:extraClrScheme>
    <a:extraClrScheme>
      <a:clrScheme name="Layers 2">
        <a:dk1>
          <a:srgbClr val="993300"/>
        </a:dk1>
        <a:lt1>
          <a:srgbClr val="CCCCCC"/>
        </a:lt1>
        <a:dk2>
          <a:srgbClr val="330000"/>
        </a:dk2>
        <a:lt2>
          <a:srgbClr val="FFFFFF"/>
        </a:lt2>
        <a:accent1>
          <a:srgbClr val="996633"/>
        </a:accent1>
        <a:accent2>
          <a:srgbClr val="FF0000"/>
        </a:accent2>
        <a:accent3>
          <a:srgbClr val="ADAAAA"/>
        </a:accent3>
        <a:accent4>
          <a:srgbClr val="AEAEAE"/>
        </a:accent4>
        <a:accent5>
          <a:srgbClr val="CAB8AD"/>
        </a:accent5>
        <a:accent6>
          <a:srgbClr val="E70000"/>
        </a:accent6>
        <a:hlink>
          <a:srgbClr val="FF3300"/>
        </a:hlink>
        <a:folHlink>
          <a:srgbClr val="CC9933"/>
        </a:folHlink>
      </a:clrScheme>
      <a:clrMap bg1="dk2" tx1="lt1" bg2="dk1" tx2="lt2" accent1="accent1" accent2="accent2" accent3="accent3" accent4="accent4" accent5="accent5" accent6="accent6" hlink="hlink" folHlink="folHlink"/>
    </a:extraClrScheme>
    <a:extraClrScheme>
      <a:clrScheme name="Layers 3">
        <a:dk1>
          <a:srgbClr val="79788A"/>
        </a:dk1>
        <a:lt1>
          <a:srgbClr val="FFFFFF"/>
        </a:lt1>
        <a:dk2>
          <a:srgbClr val="21203C"/>
        </a:dk2>
        <a:lt2>
          <a:srgbClr val="FFFFCC"/>
        </a:lt2>
        <a:accent1>
          <a:srgbClr val="476077"/>
        </a:accent1>
        <a:accent2>
          <a:srgbClr val="676C5A"/>
        </a:accent2>
        <a:accent3>
          <a:srgbClr val="ABABAF"/>
        </a:accent3>
        <a:accent4>
          <a:srgbClr val="DADADA"/>
        </a:accent4>
        <a:accent5>
          <a:srgbClr val="B1B6BD"/>
        </a:accent5>
        <a:accent6>
          <a:srgbClr val="5D6151"/>
        </a:accent6>
        <a:hlink>
          <a:srgbClr val="666699"/>
        </a:hlink>
        <a:folHlink>
          <a:srgbClr val="8CB0A2"/>
        </a:folHlink>
      </a:clrScheme>
      <a:clrMap bg1="dk2" tx1="lt1" bg2="dk1" tx2="lt2" accent1="accent1" accent2="accent2" accent3="accent3" accent4="accent4" accent5="accent5" accent6="accent6" hlink="hlink" folHlink="folHlink"/>
    </a:extraClrScheme>
    <a:extraClrScheme>
      <a:clrScheme name="Layers 4">
        <a:dk1>
          <a:srgbClr val="455B41"/>
        </a:dk1>
        <a:lt1>
          <a:srgbClr val="FFFFCC"/>
        </a:lt1>
        <a:dk2>
          <a:srgbClr val="79A994"/>
        </a:dk2>
        <a:lt2>
          <a:srgbClr val="FFFFCC"/>
        </a:lt2>
        <a:accent1>
          <a:srgbClr val="517087"/>
        </a:accent1>
        <a:accent2>
          <a:srgbClr val="666699"/>
        </a:accent2>
        <a:accent3>
          <a:srgbClr val="BED1C8"/>
        </a:accent3>
        <a:accent4>
          <a:srgbClr val="DADAAE"/>
        </a:accent4>
        <a:accent5>
          <a:srgbClr val="B3BBC3"/>
        </a:accent5>
        <a:accent6>
          <a:srgbClr val="5C5C8A"/>
        </a:accent6>
        <a:hlink>
          <a:srgbClr val="993300"/>
        </a:hlink>
        <a:folHlink>
          <a:srgbClr val="A4AF6B"/>
        </a:folHlink>
      </a:clrScheme>
      <a:clrMap bg1="dk2" tx1="lt1" bg2="dk1" tx2="lt2" accent1="accent1" accent2="accent2" accent3="accent3" accent4="accent4" accent5="accent5" accent6="accent6" hlink="hlink" folHlink="folHlink"/>
    </a:extraClrScheme>
    <a:extraClrScheme>
      <a:clrScheme name="Layers 5">
        <a:dk1>
          <a:srgbClr val="330000"/>
        </a:dk1>
        <a:lt1>
          <a:srgbClr val="FF9900"/>
        </a:lt1>
        <a:dk2>
          <a:srgbClr val="FFFFFF"/>
        </a:dk2>
        <a:lt2>
          <a:srgbClr val="8B3111"/>
        </a:lt2>
        <a:accent1>
          <a:srgbClr val="DD6D07"/>
        </a:accent1>
        <a:accent2>
          <a:srgbClr val="CC9900"/>
        </a:accent2>
        <a:accent3>
          <a:srgbClr val="FFCAAA"/>
        </a:accent3>
        <a:accent4>
          <a:srgbClr val="2A0000"/>
        </a:accent4>
        <a:accent5>
          <a:srgbClr val="EBBAAA"/>
        </a:accent5>
        <a:accent6>
          <a:srgbClr val="B98A00"/>
        </a:accent6>
        <a:hlink>
          <a:srgbClr val="CC3300"/>
        </a:hlink>
        <a:folHlink>
          <a:srgbClr val="CCCC66"/>
        </a:folHlink>
      </a:clrScheme>
      <a:clrMap bg1="lt1" tx1="dk1" bg2="lt2" tx2="dk2" accent1="accent1" accent2="accent2" accent3="accent3" accent4="accent4" accent5="accent5" accent6="accent6" hlink="hlink" folHlink="folHlink"/>
    </a:extraClrScheme>
    <a:extraClrScheme>
      <a:clrScheme name="Layers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clrMap bg1="lt1" tx1="dk1" bg2="lt2" tx2="dk2" accent1="accent1" accent2="accent2" accent3="accent3" accent4="accent4" accent5="accent5" accent6="accent6" hlink="hlink" folHlink="folHlink"/>
    </a:extraClrScheme>
    <a:extraClrScheme>
      <a:clrScheme name="Layers 7">
        <a:dk1>
          <a:srgbClr val="000000"/>
        </a:dk1>
        <a:lt1>
          <a:srgbClr val="FFFFFF"/>
        </a:lt1>
        <a:dk2>
          <a:srgbClr val="000000"/>
        </a:dk2>
        <a:lt2>
          <a:srgbClr val="891411"/>
        </a:lt2>
        <a:accent1>
          <a:srgbClr val="4F917E"/>
        </a:accent1>
        <a:accent2>
          <a:srgbClr val="CC9900"/>
        </a:accent2>
        <a:accent3>
          <a:srgbClr val="FFFFFF"/>
        </a:accent3>
        <a:accent4>
          <a:srgbClr val="000000"/>
        </a:accent4>
        <a:accent5>
          <a:srgbClr val="B2C7C0"/>
        </a:accent5>
        <a:accent6>
          <a:srgbClr val="B98A00"/>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Layers 8">
        <a:dk1>
          <a:srgbClr val="000000"/>
        </a:dk1>
        <a:lt1>
          <a:srgbClr val="FFFFFF"/>
        </a:lt1>
        <a:dk2>
          <a:srgbClr val="CC0000"/>
        </a:dk2>
        <a:lt2>
          <a:srgbClr val="999966"/>
        </a:lt2>
        <a:accent1>
          <a:srgbClr val="CCCCCC"/>
        </a:accent1>
        <a:accent2>
          <a:srgbClr val="CCCC66"/>
        </a:accent2>
        <a:accent3>
          <a:srgbClr val="FFFFFF"/>
        </a:accent3>
        <a:accent4>
          <a:srgbClr val="000000"/>
        </a:accent4>
        <a:accent5>
          <a:srgbClr val="E2E2E2"/>
        </a:accent5>
        <a:accent6>
          <a:srgbClr val="B9B95C"/>
        </a:accent6>
        <a:hlink>
          <a:srgbClr val="666699"/>
        </a:hlink>
        <a:folHlink>
          <a:srgbClr val="CCCC99"/>
        </a:folHlink>
      </a:clrScheme>
      <a:clrMap bg1="lt1" tx1="dk1" bg2="lt2" tx2="dk2" accent1="accent1" accent2="accent2" accent3="accent3" accent4="accent4" accent5="accent5" accent6="accent6" hlink="hlink" folHlink="folHlink"/>
    </a:extraClrScheme>
    <a:extraClrScheme>
      <a:clrScheme name="Layers 9">
        <a:dk1>
          <a:srgbClr val="000000"/>
        </a:dk1>
        <a:lt1>
          <a:srgbClr val="FFFFFF"/>
        </a:lt1>
        <a:dk2>
          <a:srgbClr val="FF0000"/>
        </a:dk2>
        <a:lt2>
          <a:srgbClr val="009999"/>
        </a:lt2>
        <a:accent1>
          <a:srgbClr val="C7B505"/>
        </a:accent1>
        <a:accent2>
          <a:srgbClr val="FFFF66"/>
        </a:accent2>
        <a:accent3>
          <a:srgbClr val="FFFFFF"/>
        </a:accent3>
        <a:accent4>
          <a:srgbClr val="000000"/>
        </a:accent4>
        <a:accent5>
          <a:srgbClr val="E0D7AA"/>
        </a:accent5>
        <a:accent6>
          <a:srgbClr val="E7E75C"/>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Layers 10">
        <a:dk1>
          <a:srgbClr val="000000"/>
        </a:dk1>
        <a:lt1>
          <a:srgbClr val="FFFFFF"/>
        </a:lt1>
        <a:dk2>
          <a:srgbClr val="660033"/>
        </a:dk2>
        <a:lt2>
          <a:srgbClr val="666699"/>
        </a:lt2>
        <a:accent1>
          <a:srgbClr val="95A3D1"/>
        </a:accent1>
        <a:accent2>
          <a:srgbClr val="FFFF66"/>
        </a:accent2>
        <a:accent3>
          <a:srgbClr val="FFFFFF"/>
        </a:accent3>
        <a:accent4>
          <a:srgbClr val="000000"/>
        </a:accent4>
        <a:accent5>
          <a:srgbClr val="C8CEE5"/>
        </a:accent5>
        <a:accent6>
          <a:srgbClr val="E7E75C"/>
        </a:accent6>
        <a:hlink>
          <a:srgbClr val="5A84D8"/>
        </a:hlink>
        <a:folHlink>
          <a:srgbClr val="CCCC9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Layers</Template>
  <TotalTime>14536</TotalTime>
  <Words>10692</Words>
  <Application>Microsoft Office PowerPoint</Application>
  <PresentationFormat>On-screen Show (4:3)</PresentationFormat>
  <Paragraphs>1448</Paragraphs>
  <Slides>272</Slides>
  <Notes>0</Notes>
  <HiddenSlides>0</HiddenSlides>
  <MMClips>0</MMClips>
  <ScaleCrop>false</ScaleCrop>
  <HeadingPairs>
    <vt:vector size="4" baseType="variant">
      <vt:variant>
        <vt:lpstr>Theme</vt:lpstr>
      </vt:variant>
      <vt:variant>
        <vt:i4>1</vt:i4>
      </vt:variant>
      <vt:variant>
        <vt:lpstr>Slide Titles</vt:lpstr>
      </vt:variant>
      <vt:variant>
        <vt:i4>272</vt:i4>
      </vt:variant>
    </vt:vector>
  </HeadingPairs>
  <TitlesOfParts>
    <vt:vector size="273" baseType="lpstr">
      <vt:lpstr>Layers</vt:lpstr>
      <vt:lpstr>Unit 1: Statistical Analysis</vt:lpstr>
      <vt:lpstr>1.1.1 State that error bars are a graphical representation of the variability of data.</vt:lpstr>
      <vt:lpstr>1.1.2 Calculate the mean and standard deviation of a set of values.</vt:lpstr>
      <vt:lpstr>1.1.3 State that the term standard deviation is used to summarize the spread of values around the mean.</vt:lpstr>
      <vt:lpstr>1.1.4 Explain how the standard deviation is useful for comparing the means and the spread of data between two or more samples.</vt:lpstr>
      <vt:lpstr>1.1.5 Deduce the significance of the difference between two sets of data using calculated values for t and the appropriate tables.</vt:lpstr>
      <vt:lpstr>1.1.5 Cont’d…Critical Values of t  (two-tailed)</vt:lpstr>
      <vt:lpstr>1.1.6 Explain that the existence of a correlation does not establish that there is a causal relationship between two variables.</vt:lpstr>
      <vt:lpstr>Unit 2: Cells</vt:lpstr>
      <vt:lpstr>2.1.1 Outline the Cell Theory.</vt:lpstr>
      <vt:lpstr>2.1.2 Discuss the evidence for the cell theory.</vt:lpstr>
      <vt:lpstr>2.1.3 State that unicellular organisms carry out all the functions of life.</vt:lpstr>
      <vt:lpstr>2.1.4 Compare the relative sizes of molecules, cell membrane thickness, viruses, bacteria,  organelles, and cells.</vt:lpstr>
      <vt:lpstr>2.1.5 Calculate linear magnification  of drawings.</vt:lpstr>
      <vt:lpstr>2.1.6 Explain the importance of the surface area to volume ratio as a factor limiting cell size.</vt:lpstr>
      <vt:lpstr>2.1.7 State that multicellular organisms show emergent properties.</vt:lpstr>
      <vt:lpstr>2.1.8 Explain how cells in multicellular organisms differentiate.</vt:lpstr>
      <vt:lpstr>2.1.9 State that stem cells retain the capacity to divide and have the ability to differentiate along different pathways.</vt:lpstr>
      <vt:lpstr>2.1.10 Outline one therapeutic use of stem cells.</vt:lpstr>
      <vt:lpstr>Unit 2: Cells</vt:lpstr>
      <vt:lpstr>2.2.1 Draw and label a diagram of the ultrastructure of E. Coli as an example of a prokaryote.</vt:lpstr>
      <vt:lpstr>2.2.2 Annotate the diagram from 2.2.1 with the functions of each named structure.</vt:lpstr>
      <vt:lpstr>2.2.3 Identify structures from 2.2.1 in electron micrographs of E. Coli.</vt:lpstr>
      <vt:lpstr>2.2.4 State that prokaryotic cells divide by binary fission.</vt:lpstr>
      <vt:lpstr>Unit 2: Cells</vt:lpstr>
      <vt:lpstr>2.3.1 Draw and label a diagram of the ultrastructure of a liver cell as an example of an animal cell.</vt:lpstr>
      <vt:lpstr>2.3.2 Annotate the diagram from 2.3.1 with the functions of each named structure.</vt:lpstr>
      <vt:lpstr>2.3.3 Identify structures from 2.3.1 in electron micrographs of liver cells.</vt:lpstr>
      <vt:lpstr>2.3.4 Compare prokaryotic and eukaryotic cells.</vt:lpstr>
      <vt:lpstr>2.3.5 Describe three differences between plant and animal cells.</vt:lpstr>
      <vt:lpstr>2.3.6 Outline two roles of extracellular components.</vt:lpstr>
      <vt:lpstr>Unit 2: Cells</vt:lpstr>
      <vt:lpstr>2.4.1 Draw and label a diagram to show the structure of membranes.</vt:lpstr>
      <vt:lpstr>2.4.2 Explain hydrophobic and hydrophilic properties of the plasma membrane. </vt:lpstr>
      <vt:lpstr>2.4.3 List the functions of membrane proteins.</vt:lpstr>
      <vt:lpstr>2.4.4 Define diffusion and osmosis</vt:lpstr>
      <vt:lpstr>2.4.5 Explain passive transport across membranes in terms of diffusion.</vt:lpstr>
      <vt:lpstr>2.4.6 Explain the role of protein pumps and ATP in active transport across membranes.</vt:lpstr>
      <vt:lpstr>2.4.7 Explain how vesicles are used to transport materials within and out of a cell.</vt:lpstr>
      <vt:lpstr>2.4.8 Describe how the fluidity of the membrane allows it to change shape, break and reform.</vt:lpstr>
      <vt:lpstr>Unit 2: Cells</vt:lpstr>
      <vt:lpstr>2.5.1 Outline the stages in the cell cycle, including interphase (G1, S, G2), mitosis and cytokinesis.</vt:lpstr>
      <vt:lpstr>2.5.2 State that tumors (cancers) are the result of uncontrolled cell division.</vt:lpstr>
      <vt:lpstr>2.5.3 State that Interphase is when many metabolic activities occur.</vt:lpstr>
      <vt:lpstr>2.5.4a Describe the events that occur in the four phases of mitosis</vt:lpstr>
      <vt:lpstr>2.5.4b Describe the events that occur in the four phases of mitosis</vt:lpstr>
      <vt:lpstr>2.5.4c Describe the events that occur in the four phases of mitosis</vt:lpstr>
      <vt:lpstr>2.5.4d Describe the events that occur in the four phases of mitosis</vt:lpstr>
      <vt:lpstr>2.5.5 Explain how mitosis produces two genetically identical nuclei.</vt:lpstr>
      <vt:lpstr>2.5.6 State that growth, embryonic development and tissue repair and asexual reproduction involve mitosis.</vt:lpstr>
      <vt:lpstr>Unit 3: Chemistry of Life</vt:lpstr>
      <vt:lpstr>3.1.1 State the most frequently occurring chemical elements in living things.</vt:lpstr>
      <vt:lpstr>3.1.2 State that a variety of other elements are needed by living organisms.</vt:lpstr>
      <vt:lpstr>3.1.3 State one role for each of the elements named in 3.1.2.</vt:lpstr>
      <vt:lpstr>3.1.4 Draw and label a diagram showing the structure of water molecules to show their polarity and hydrogen bond formation.</vt:lpstr>
      <vt:lpstr>3.1.5 Outline the thermal, cohesive and solvent properties of water.</vt:lpstr>
      <vt:lpstr>3.1.6 Explain the relationship between the properties of water and its uses in living organisms.</vt:lpstr>
      <vt:lpstr>Unit 3: Chemistry of Life</vt:lpstr>
      <vt:lpstr>3.2.1 Distinguish between organic and inorganic compounds.</vt:lpstr>
      <vt:lpstr>3.2.2a Identify amino acids, glucose, ribose and fatty acids from diagrams showing their structure.</vt:lpstr>
      <vt:lpstr>3.2.2b Identify amino acids, glucose, ribose and fatty acids from diagrams showing their structure.</vt:lpstr>
      <vt:lpstr>3.2.2c Identify amino acids, glucose, ribose and fatty acids from diagrams showing their structure.</vt:lpstr>
      <vt:lpstr>3.2.3 List three examples each of monosaccharides, disaccharides and polysaccharides.</vt:lpstr>
      <vt:lpstr>3.2.4 State one function of glucose, lactose and glycogen in animals, and of fructose, sucrose and cellulose in plants.</vt:lpstr>
      <vt:lpstr>3.2.5 Outline the role of condensation and hydrolysis in the relationships between organic macromolecules.</vt:lpstr>
      <vt:lpstr>3.2.6 State three functions of lipids.</vt:lpstr>
      <vt:lpstr>3.2.7 Compare the use of carbohydrates and  lipids in energy storage.</vt:lpstr>
      <vt:lpstr>Unit 3: Chemistry of Life</vt:lpstr>
      <vt:lpstr>3.3.1 Outline DNA nucleotide structure in terms of sugar (deoxyribose), base and phosphate.</vt:lpstr>
      <vt:lpstr>3.3.2 State the names of the four  bases in DNA.</vt:lpstr>
      <vt:lpstr>3.3.3 Outline how the DNA nucleotides are linked together by covalent bonds into a single strand.</vt:lpstr>
      <vt:lpstr>3.3.4 Explain how a DNA double helix is  formed using complimentary base pairing  and hydrogen bonds.</vt:lpstr>
      <vt:lpstr>3.3.5 Draw a simple diagram of the molecular structure of DNA.</vt:lpstr>
      <vt:lpstr>Unit 3: Chemistry of Life</vt:lpstr>
      <vt:lpstr>3.4.1 Explain DNA Replication</vt:lpstr>
      <vt:lpstr>3.4.2 Explain the significance of complementary  base pairing in the conservation of the  base sequence of DNA.</vt:lpstr>
      <vt:lpstr>3.4.3 State that DNA replication is semi-conservative.</vt:lpstr>
      <vt:lpstr>Unit 3: Chemistry of Life</vt:lpstr>
      <vt:lpstr>3.5.1 Compare the structure of  RNA and DNA.</vt:lpstr>
      <vt:lpstr>3.5.2 Outline DNA transcription.</vt:lpstr>
      <vt:lpstr>3.5.3 Describe the genetic code in terms of codons composed of triplets of bases.</vt:lpstr>
      <vt:lpstr>3.5.4 Explain the process of translation.</vt:lpstr>
      <vt:lpstr>3.5.5 Explain the relationship between one gene and one polypeptide.</vt:lpstr>
      <vt:lpstr>Unit 3: Chemistry of Life</vt:lpstr>
      <vt:lpstr>3.6.1 Define Enzyme and Active Site.</vt:lpstr>
      <vt:lpstr>3.6.2 Explain enzyme-substrate specificity.</vt:lpstr>
      <vt:lpstr>3.6.3 Explain the effects of temperature, pH and substrate concentration on enzyme activity.</vt:lpstr>
      <vt:lpstr>3.6.4 Define denaturation.</vt:lpstr>
      <vt:lpstr>3.6.5 Explain the use of lactase in the production of lactose-free milk.</vt:lpstr>
      <vt:lpstr>Unit 3: Chemistry of Life</vt:lpstr>
      <vt:lpstr>3.7.1 Define Cell Respiration.</vt:lpstr>
      <vt:lpstr>3.7.2 State what happens to glucose during cell respiration.</vt:lpstr>
      <vt:lpstr>3.7.3 Explain what happens during anaerobic respiration.</vt:lpstr>
      <vt:lpstr>3.7.4 Explain what happens during  aerobic respiration.</vt:lpstr>
      <vt:lpstr>Unit 3: Chemistry of Life</vt:lpstr>
      <vt:lpstr>3.8.1 State what happens during photosynthesis with regard to energy.</vt:lpstr>
      <vt:lpstr>3.8.2 State that light from the sun is composed of a range of wavelengths.</vt:lpstr>
      <vt:lpstr>3.8.3 State that chlorophyll is the main photosynthetic pigment.</vt:lpstr>
      <vt:lpstr>3.8.4 Outline the differences in the absorption of red, blue and green light by chlorophyll.</vt:lpstr>
      <vt:lpstr>3.8.5 State that light energy is used to  split water molecules.</vt:lpstr>
      <vt:lpstr>3.8.6. Explain how carbon dioxide is “fixed” during photosynthesis.</vt:lpstr>
      <vt:lpstr>3.8.7 Explain how the rate of photosynthesis can be measured.</vt:lpstr>
      <vt:lpstr>3.8.8 Outline the effects of temperature, light intensity and CO2 concentration on the  rate of photosynthesis.</vt:lpstr>
      <vt:lpstr>Unit 4: Genetics</vt:lpstr>
      <vt:lpstr>4.1.1 State the eukaryote chromosomes are made of DNA and proteins. </vt:lpstr>
      <vt:lpstr>4.1.2 Define gene, allele, and genome.</vt:lpstr>
      <vt:lpstr>4.1.3 Define gene mutation. </vt:lpstr>
      <vt:lpstr>4.1.4 Explain the consequence of a base  substitution mutation in relation to the  process of transcription and translation.</vt:lpstr>
      <vt:lpstr>Unit 4: Genetics</vt:lpstr>
      <vt:lpstr>4.2.1 State that meiosis is a reduction division in terms of diploid and haploid numbers of chromosomes.</vt:lpstr>
      <vt:lpstr>4.2.2 Define homologous chromosomes.</vt:lpstr>
      <vt:lpstr>4.2.3 Outline the process of meiosis.</vt:lpstr>
      <vt:lpstr>4.2.4 Explain that non-disjunction can lead to changes in chromosome number.</vt:lpstr>
      <vt:lpstr>4.2.5 State that, in karyotyping, chromosomes are arranged in pairs according to their size and structure.</vt:lpstr>
      <vt:lpstr>4.2.6 State how Karyotyping is performed.</vt:lpstr>
      <vt:lpstr>4.2.7 Analyze a human karyotype to determine gender and whether or not non-disjunction has occurred.</vt:lpstr>
      <vt:lpstr>Unit 4: Genetics</vt:lpstr>
      <vt:lpstr>4.3.1a Define: genotype, phenotype, dominant allele, recessive allele, codominant alleles, locus, homozygous, heterozygous, carrier, and test cross.</vt:lpstr>
      <vt:lpstr>4.3.1b Define: genotype, phenotype, dominant allele, recessive allele, codominant alleles, locus, homozygous, heterozygous, carrier, and test cross.</vt:lpstr>
      <vt:lpstr>4.3.2 Determine the genotypes and phenotypes of the offspring of a monohybrid cross using a punnett square.</vt:lpstr>
      <vt:lpstr>4.3.3 State that some genes have more than two alleles (multiple alleles).</vt:lpstr>
      <vt:lpstr>4.3.4 Describe ABO blood groups as an example of codominance and multiple alleles.</vt:lpstr>
      <vt:lpstr>4.3.5 Explain how sex chromosomes control gender.</vt:lpstr>
      <vt:lpstr>4.3.6 State that some genes are present on the X chromosome and absent from the shorter Y chromosome in humans.</vt:lpstr>
      <vt:lpstr>4.3.7 Define sex linkage.</vt:lpstr>
      <vt:lpstr>4.3.8 Describe the inheritance of color blindness and hemophilia as examples of sex linkage.</vt:lpstr>
      <vt:lpstr>4.3.9 State that a human female can be homozygous or heterozygous with respect to sex-linked genes.</vt:lpstr>
      <vt:lpstr>4.3.10 Explain that female carriers are heterozygous for X-linked recessive alleles.</vt:lpstr>
      <vt:lpstr>4.3.11 Predict the genotypic and phenotypic ratios of offspring of a monohybrid cross.</vt:lpstr>
      <vt:lpstr>4.3.12 Deduce the genotypes and phenotypes of individuals in  pedigree charts.</vt:lpstr>
      <vt:lpstr>Unit 4: Genetics</vt:lpstr>
      <vt:lpstr>4.4.1 Outline the use of polymerase chain reaction (PCR) to copy and amplify minute quantities of DNA.</vt:lpstr>
      <vt:lpstr>4.4.2 State that gel electrophoresis involves the separation of fragmented pieces of DNA according to their charge and size.</vt:lpstr>
      <vt:lpstr>4.4.3 State that gel electrophoresis of DNA is used in DNA profiling.</vt:lpstr>
      <vt:lpstr>4.4.4 Describe two applications of DNA profiling.</vt:lpstr>
      <vt:lpstr>4.4.5 Analyze DNA profiles to draw conclusions about paternity or forensic investigations.</vt:lpstr>
      <vt:lpstr>4.4.6 Outline three outcomes of sequencing the  complete human genome.</vt:lpstr>
      <vt:lpstr>4.4.7 State that when genes are transferred between species, the amino acid sequence of polypeptides is unchanged because the code is universal.</vt:lpstr>
      <vt:lpstr>4.4.8 Outline the basic technique for gene transfer using plasmids, a host cell, restriction enzymes, and DNA ligase.</vt:lpstr>
      <vt:lpstr>4.4.9 State two examples of current uses of genetically modified crops or animals</vt:lpstr>
      <vt:lpstr>4.4.10 Discuss the potential benefits and possible harmful effects of one example of genetic modification.</vt:lpstr>
      <vt:lpstr>4.4.11 Define clone.</vt:lpstr>
      <vt:lpstr>4.4.12 Outline a technique for cloning using differentiated cells.</vt:lpstr>
      <vt:lpstr>4.4.13 Discuss the ethical issues of cloning in humans.</vt:lpstr>
      <vt:lpstr>Unit 5: Ecology and Evolution</vt:lpstr>
      <vt:lpstr>5.1.1 Define ecology, ecosystem, population, community, species and habitat.</vt:lpstr>
      <vt:lpstr>5.1.2 Distinguish between autotroph and heterotroph.</vt:lpstr>
      <vt:lpstr>5.1.3 Distinguish between consumers, detritivores and saprotrophs.</vt:lpstr>
      <vt:lpstr>5.1.4 Describe what is meant by a food chain giving three examples, each with at least three linkages (four organisms).</vt:lpstr>
      <vt:lpstr>5.1.5 Describe what is meant by  a food web.</vt:lpstr>
      <vt:lpstr>5.1.6 Define trophic level.</vt:lpstr>
      <vt:lpstr>5.1.7 Deduce the trophic level of organisms in a food chain and a food web.</vt:lpstr>
      <vt:lpstr>5.1.8 Construct a food web containing  up to 10 organisms, given  appropriate information.</vt:lpstr>
      <vt:lpstr>5.1.9 State that light is the initial energy source for almost all communities.</vt:lpstr>
      <vt:lpstr>5.1.10 Explain the energy flow in  a food chain.</vt:lpstr>
      <vt:lpstr>5.1.11 State that energy transformations are never 100% efficient.</vt:lpstr>
      <vt:lpstr>5.1.12 Explain what is meant by a pyramid of energy and the reasons for its shape.</vt:lpstr>
      <vt:lpstr>5.1.13 Explain that energy can enter and leave an ecosystem, but that nutrients  must be recycled.</vt:lpstr>
      <vt:lpstr>5.1.14 State that saprotrophic bacteria and fungi (decomposers)  recycle nutrients.</vt:lpstr>
      <vt:lpstr>Unit 5: Ecology and Evolution</vt:lpstr>
      <vt:lpstr>5.2.1 Draw and label a diagram of the carbon cycle to show the processes involved.</vt:lpstr>
      <vt:lpstr>5.2.2 Analyze the changes in concentration of atmospheric carbon dioxide using historical records.</vt:lpstr>
      <vt:lpstr>5.2.3 Explain the relationship between rises in concentrations of atmospheric carbon dioxide, methane and oxides of nitrogen and the enhanced green house effect.</vt:lpstr>
      <vt:lpstr>5.2.4 Outline the Precautionary Principle</vt:lpstr>
      <vt:lpstr>5.2.5 Evaluate the precautionary principle as a justification for strong action in response to threats posed by the enhanced greenhouse effect.</vt:lpstr>
      <vt:lpstr>5.2.6 Outline the consequences of a global temperature rise on arctic ecosystems.</vt:lpstr>
      <vt:lpstr>Unit 5: Ecology and Evolution </vt:lpstr>
      <vt:lpstr>5.3.1 Outline how a population size can be affected by natality, immigration,  mortality and emigration.</vt:lpstr>
      <vt:lpstr>5.3.2 Draw and label a graph showing the sigmoid (S-shaped) population growth curve.</vt:lpstr>
      <vt:lpstr>5.3.3 Explain reasons for the exponential growth phase, the plateau phase and the transitional phase between the two.</vt:lpstr>
      <vt:lpstr>5.3.4 List three factors which set limits to population increase.</vt:lpstr>
      <vt:lpstr>Unit 5: Ecology and Evolution </vt:lpstr>
      <vt:lpstr>5.4.1 Define evolution.</vt:lpstr>
      <vt:lpstr>5.4.2a Outline the evidence for evolution provided by the fossil record, selective breeding of domesticated animals, and homologous structures.</vt:lpstr>
      <vt:lpstr>5.4.2b Outline the evidence for evolution provided by the fossil record, selective breeding of domesticated animals, and homologous structures.</vt:lpstr>
      <vt:lpstr>5.4.2c Outline the evidence for evolution provided by the fossil record, selective breeding of domesticated animals, and homologous structures.</vt:lpstr>
      <vt:lpstr>5.4.3 State that populations tend to produce more offspring than the environment can support.</vt:lpstr>
      <vt:lpstr>5.4.4 Explain that the consequence of the potential overproduction of offspring is a  struggle for survival.</vt:lpstr>
      <vt:lpstr>5.4.5 State that the members of a species show variation.</vt:lpstr>
      <vt:lpstr>5.4.6 Explain how sexual reproduction promotes variation in a species.</vt:lpstr>
      <vt:lpstr>5.4.7 Explain how natural selection leads to evolution.</vt:lpstr>
      <vt:lpstr>5.4.8 Explain two examples of evolution in response to environmental change.</vt:lpstr>
      <vt:lpstr>Unit 5: Ecology and Evolution </vt:lpstr>
      <vt:lpstr>5.5.1 Outline the binomial system of nomenclature.</vt:lpstr>
      <vt:lpstr>5.5.2 List the seven levels of hierarchy of taxa, using two examples from different kingdoms.</vt:lpstr>
      <vt:lpstr>5.5.3a Distinguish between the following phyla of plants, using simple external recognition features:</vt:lpstr>
      <vt:lpstr>5.5.3b Distinguish between the following phyla of plants, using simple external recognition features:</vt:lpstr>
      <vt:lpstr>5.5.3c Distinguish between the following phyla of plants, using simple external recognition features:</vt:lpstr>
      <vt:lpstr>5.5.3d Distinguish between the following phyla of plants, using simple external recognition features:</vt:lpstr>
      <vt:lpstr>5.5.4a Distinguish between the following phyla of animals, using simple external recognition features:</vt:lpstr>
      <vt:lpstr>5.5.4b Distinguish between the following phyla of animals, using simple external recognition features:</vt:lpstr>
      <vt:lpstr>5.5.4c Distinguish between the following phyla of animals, using simple external recognition features:</vt:lpstr>
      <vt:lpstr>5.5.4d Distinguish between the following phyla of animals, using simple external recognition features:</vt:lpstr>
      <vt:lpstr>5.5.4e Distinguish between the following phyla of animals, using simple external recognition features:</vt:lpstr>
      <vt:lpstr>5.5.4f Distinguish between the following phyla of animals, using simple external recognition features:</vt:lpstr>
      <vt:lpstr>5.5.5 Apply and/or design a dichotomous key for a group of up to eight organisms.</vt:lpstr>
      <vt:lpstr>Unit 6: Human Health And Physiology</vt:lpstr>
      <vt:lpstr>6.1.1 Explain why digestion of large food molecules is essential. </vt:lpstr>
      <vt:lpstr>6.1.2 Explain the need for enzymes  in digestion.</vt:lpstr>
      <vt:lpstr>6.1.3 State the source, substrate, product and optimum pH conditions for one amylase, one protease and one lipase. </vt:lpstr>
      <vt:lpstr>6.1.4 Draw and label a diagram of the digestive system.</vt:lpstr>
      <vt:lpstr>6.1.5 Outline the function of the stomach, small intestine and large intestine.</vt:lpstr>
      <vt:lpstr>6.1.6 Distinguish between absorption and assimilation.</vt:lpstr>
      <vt:lpstr>6.1.7 Explain how the structure of the villus is related to its role in absorption of the end products of digestion.</vt:lpstr>
      <vt:lpstr>Unit 6: Human Health And Physiology</vt:lpstr>
      <vt:lpstr>6.2.1 Draw a diagram of the heart showing all four chambers, associated blood vessels and valves.</vt:lpstr>
      <vt:lpstr>6.2.2 State that the coronary arteries supply heart muscle with oxygen and nutrients.</vt:lpstr>
      <vt:lpstr>6.2.3 Explain the action of the heart in terms of collecting blood, pumping blood, and opening and closing of valves.</vt:lpstr>
      <vt:lpstr>6.2.4 Outline the control of the heartbeat in terms of myogenic muscle contraction, the pacemaker, nerves, the medulla of the brain and adrenalin.</vt:lpstr>
      <vt:lpstr>6.2.5 Explain the relationship between the structure and function of arteries,  capillaries and veins.</vt:lpstr>
      <vt:lpstr>6.2.6 State that blood is composed of plasma, erythrocytes, leucocytes (phagocytes and lymphocytes) and platelets.</vt:lpstr>
      <vt:lpstr>6.2.7 State that the following are transported by the blood: nutrients, oxygen, carbon dioxide, hormones,  antibodies and urea.</vt:lpstr>
      <vt:lpstr>Unit 6: Human Health And Physiology</vt:lpstr>
      <vt:lpstr>6.3.1 Define pathogen.</vt:lpstr>
      <vt:lpstr>6.3.2 Explain why antibiotics are effective against bacteria but not viruses.</vt:lpstr>
      <vt:lpstr>6.3.3 Outline the role of skin and mucous membranes in defense against pathogens.</vt:lpstr>
      <vt:lpstr>6.3.4 Outline how phagocytic leucocytes ingest pathogens in the blood and in body tissues.</vt:lpstr>
      <vt:lpstr>6.3.5 Distinguish between antigens and antibodies.</vt:lpstr>
      <vt:lpstr>6.3.6 Explain antibody production.</vt:lpstr>
      <vt:lpstr>6.3.7 Outline the effects of HIV on the immune system.</vt:lpstr>
      <vt:lpstr>6.3.8 Describe the cause, transmission and social implications of AIDS.</vt:lpstr>
      <vt:lpstr>Unit 6: Human Health And Physiology</vt:lpstr>
      <vt:lpstr>6.4.1 Distinguish between ventilation, gas exchange and cell respiration.</vt:lpstr>
      <vt:lpstr>6.4.2 Explain the need for a ventilation system.</vt:lpstr>
      <vt:lpstr>6.4.3 Describe the features of alveoli that adapt them to gas exchange.</vt:lpstr>
      <vt:lpstr>6.4.4 Draw a diagram of the ventilation system including trachea, bronchi, bronchioles and lungs.</vt:lpstr>
      <vt:lpstr>6.4.5 Explain the mechanism of ventilation  in human lungs.</vt:lpstr>
      <vt:lpstr>Unit 6: Human Health And Physiology</vt:lpstr>
      <vt:lpstr>6.5.1 State that the nervous system consists of the CNS, PNS and cell called neurons that can carry rapid electrical impulses.</vt:lpstr>
      <vt:lpstr>6.5.2 Draw and label a diagram of the structure of a motor neuron.</vt:lpstr>
      <vt:lpstr>6.5.3 State that nerve impulses are conducted from receptors to the CNS by sensory neurons, and from the CNS to effectors by motor neurons.</vt:lpstr>
      <vt:lpstr>6.5.4 Define resting potential and action potential.</vt:lpstr>
      <vt:lpstr>6.5.5 Explain how a nerve impulse passes along a non-myelinated neuron (axon).</vt:lpstr>
      <vt:lpstr>6.5.6 Explain the principles of synaptic transmission.</vt:lpstr>
      <vt:lpstr>6.5.7 State that the endocrine system consists of glands which release hormones that are transported in the blood.</vt:lpstr>
      <vt:lpstr>6.5.8 State that homeostasis involves maintaining the internal environment at a constant level or between narrow limits.</vt:lpstr>
      <vt:lpstr>6.5.9 Explain that homeostasis involves monitering levels of variables and correcting changes in levels by negative feedback mechanisms.</vt:lpstr>
      <vt:lpstr>6.5.10 Explain the control of  body temperature, including:</vt:lpstr>
      <vt:lpstr>6.5.11 Explain the control of blood glucose concentration.</vt:lpstr>
      <vt:lpstr>6.5.12 Distinguish between Type I and Type II Diabetes.</vt:lpstr>
      <vt:lpstr>Unit 6: Human Health And Physiology </vt:lpstr>
      <vt:lpstr>6.6.1a Draw and label diagrams of the adult male and female reproductive systems.</vt:lpstr>
      <vt:lpstr>6.6.1b Draw diagrams of the adult male and female reproductive systems.</vt:lpstr>
      <vt:lpstr>6.6.2 Outline the role of hormones in the menstrual cycle.</vt:lpstr>
      <vt:lpstr>6.6.3 Annotate a graph showing hormone levels in the menstrual cycle.</vt:lpstr>
      <vt:lpstr>6.6.4 List three roles of testosterone in males.</vt:lpstr>
      <vt:lpstr>6.6.5 Outline the process of in vitro fertilization (IVF).</vt:lpstr>
      <vt:lpstr>6.6.6 Discuss the ethical issues of IVF.</vt:lpstr>
      <vt:lpstr>Unit 7: Nucleic Acids and Proteins</vt:lpstr>
      <vt:lpstr>7.1.1 Describe the structure of DNA including antiparallel strands, 3’-5’ linkages, and hydrogen bonding between purines and pyrimadines.</vt:lpstr>
      <vt:lpstr>7.1.2 Outline the structure of nucleosomes.</vt:lpstr>
      <vt:lpstr>7.1.3 State that nucleosomes help to supercoil chromosomes and help to regulate transcription.</vt:lpstr>
      <vt:lpstr>7.1.4 Distinguish between unique or single-copy genes and highly repetitive sequences of nuclear DNA.</vt:lpstr>
      <vt:lpstr>7.1.5 State that eukaryotic genes can contain exons and introns.</vt:lpstr>
      <vt:lpstr>Unit 7: Nucleic Acids and Proteins</vt:lpstr>
      <vt:lpstr>7.2.1 State that DNA replication occurs in a 5’3’ direction.</vt:lpstr>
      <vt:lpstr>7.2.2 Explain the process of DNA replication.</vt:lpstr>
      <vt:lpstr>7.2.2 Picture</vt:lpstr>
      <vt:lpstr>7.2.3 State that DNA replication is initiated at many points in eukaryotic chromosomes.</vt:lpstr>
      <vt:lpstr>Unit 7: Nucleic Acids and Proteins</vt:lpstr>
      <vt:lpstr>7.3.1 State that transcription is carried  out in a 5’3’ direction.</vt:lpstr>
      <vt:lpstr>7.3.2 Distinguish between the sense and antisense strands of DNA.</vt:lpstr>
      <vt:lpstr>7.3.3 Explain the process of transcription.</vt:lpstr>
      <vt:lpstr>7.3.4 State that eukaryotic RNA needs the removal of introns to form mature mRNA.</vt:lpstr>
      <vt:lpstr>Unit 7: Nucleic Acids and Proteins</vt:lpstr>
      <vt:lpstr>7.4.1 Explain how the structure of tRNA is recognized by a tRNA-activating enzyme that binds  a specific amino acid to tRNA, using ATP for energy.</vt:lpstr>
      <vt:lpstr>7.4.2 Outline the structure of ribosomes including protein and RNA composition.</vt:lpstr>
      <vt:lpstr>7.4.3 State that translation consists of initiation, elongation, and termination.</vt:lpstr>
      <vt:lpstr>7.4.4 State that translation occurs in a 5’3’ direction.</vt:lpstr>
      <vt:lpstr>7.4.5 Draw and label a diagram showing the structure of a peptide bond between two amino acids.</vt:lpstr>
      <vt:lpstr>7.4.6 Explain the process of translation including ribosomes, polysomes, and start and stop codons.</vt:lpstr>
      <vt:lpstr>7.4.7 Differentiate between free ribosomes and bound ribosomes.</vt:lpstr>
    </vt:vector>
  </TitlesOfParts>
  <Company>Aspen High School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Focus Question:</dc:title>
  <dc:creator>kjaworski</dc:creator>
  <cp:lastModifiedBy>Ryan Edel</cp:lastModifiedBy>
  <cp:revision>490</cp:revision>
  <dcterms:created xsi:type="dcterms:W3CDTF">2012-03-09T17:29:51Z</dcterms:created>
  <dcterms:modified xsi:type="dcterms:W3CDTF">2012-10-23T17:54:51Z</dcterms:modified>
</cp:coreProperties>
</file>